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336" r:id="rId3"/>
    <p:sldId id="258" r:id="rId4"/>
    <p:sldId id="33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2B8"/>
    <a:srgbClr val="F98F28"/>
    <a:srgbClr val="C83C2A"/>
    <a:srgbClr val="687378"/>
    <a:srgbClr val="686978"/>
    <a:srgbClr val="C03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Percent</a:t>
            </a:r>
            <a:r>
              <a:rPr lang="en-US" baseline="0" dirty="0" smtClean="0">
                <a:solidFill>
                  <a:schemeClr val="tx1"/>
                </a:solidFill>
              </a:rPr>
              <a:t> of students on grade level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Low income</c:v>
                </c:pt>
                <c:pt idx="5">
                  <c:v>Students with disabilities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80</c:v>
                </c:pt>
                <c:pt idx="2">
                  <c:v>50</c:v>
                </c:pt>
                <c:pt idx="3">
                  <c:v>55</c:v>
                </c:pt>
                <c:pt idx="4">
                  <c:v>57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795840"/>
        <c:axId val="215796624"/>
      </c:barChart>
      <c:catAx>
        <c:axId val="2157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96624"/>
        <c:crosses val="autoZero"/>
        <c:auto val="1"/>
        <c:lblAlgn val="ctr"/>
        <c:lblOffset val="100"/>
        <c:noMultiLvlLbl val="0"/>
      </c:catAx>
      <c:valAx>
        <c:axId val="215796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9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46F43-60A9-49CD-A1A0-3E11D67FC1B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7EEC344-232B-4DC2-9040-95CFDA26DB71}">
      <dgm:prSet phldrT="[Text]" custT="1"/>
      <dgm:spPr/>
      <dgm:t>
        <a:bodyPr anchor="t"/>
        <a:lstStyle/>
        <a:p>
          <a:r>
            <a:rPr lang="en-US" sz="1400" dirty="0"/>
            <a:t> Needs </a:t>
          </a:r>
          <a:r>
            <a:rPr lang="en-US" sz="1400" dirty="0" smtClean="0"/>
            <a:t>Assessment</a:t>
          </a:r>
          <a:endParaRPr lang="en-US" sz="1400" dirty="0"/>
        </a:p>
      </dgm:t>
    </dgm:pt>
    <dgm:pt modelId="{B3AAEE6D-9848-475E-9D13-4425041BE0DD}" type="parTrans" cxnId="{62C39E9D-53D4-4D2F-96FB-388188A83886}">
      <dgm:prSet/>
      <dgm:spPr/>
      <dgm:t>
        <a:bodyPr/>
        <a:lstStyle/>
        <a:p>
          <a:endParaRPr lang="en-US"/>
        </a:p>
      </dgm:t>
    </dgm:pt>
    <dgm:pt modelId="{9989E4A1-F71D-48E0-8B95-5C400B5DAA5D}" type="sibTrans" cxnId="{62C39E9D-53D4-4D2F-96FB-388188A83886}">
      <dgm:prSet/>
      <dgm:spPr/>
      <dgm:t>
        <a:bodyPr/>
        <a:lstStyle/>
        <a:p>
          <a:endParaRPr lang="en-US"/>
        </a:p>
      </dgm:t>
    </dgm:pt>
    <dgm:pt modelId="{A251AC47-EA8E-4378-81B1-90664F775B92}">
      <dgm:prSet phldrT="[Text]" custT="1"/>
      <dgm:spPr/>
      <dgm:t>
        <a:bodyPr anchor="t"/>
        <a:lstStyle/>
        <a:p>
          <a:r>
            <a:rPr lang="en-US" sz="2100" dirty="0"/>
            <a:t> </a:t>
          </a:r>
          <a:r>
            <a:rPr lang="en-US" sz="1400" b="1" dirty="0" smtClean="0">
              <a:solidFill>
                <a:srgbClr val="002060"/>
              </a:solidFill>
            </a:rPr>
            <a:t>Monitoring</a:t>
          </a:r>
          <a:endParaRPr lang="en-US" sz="1400" b="1" dirty="0">
            <a:solidFill>
              <a:srgbClr val="002060"/>
            </a:solidFill>
          </a:endParaRPr>
        </a:p>
      </dgm:t>
    </dgm:pt>
    <dgm:pt modelId="{9E7BC23F-2E4C-4A67-A4E0-7979943978C8}" type="sibTrans" cxnId="{74B35C0A-78FC-4D2F-8AD6-27ADD01C62F2}">
      <dgm:prSet/>
      <dgm:spPr/>
      <dgm:t>
        <a:bodyPr/>
        <a:lstStyle/>
        <a:p>
          <a:endParaRPr lang="en-US"/>
        </a:p>
      </dgm:t>
    </dgm:pt>
    <dgm:pt modelId="{F1A0CF5A-23E4-4300-8313-70F806B33EE9}" type="parTrans" cxnId="{74B35C0A-78FC-4D2F-8AD6-27ADD01C62F2}">
      <dgm:prSet/>
      <dgm:spPr/>
      <dgm:t>
        <a:bodyPr/>
        <a:lstStyle/>
        <a:p>
          <a:endParaRPr lang="en-US"/>
        </a:p>
      </dgm:t>
    </dgm:pt>
    <dgm:pt modelId="{B45816B6-A4CB-4C4B-AA5D-41FD5D937F33}">
      <dgm:prSet phldrT="[Text]" custT="1"/>
      <dgm:spPr/>
      <dgm:t>
        <a:bodyPr anchor="b"/>
        <a:lstStyle/>
        <a:p>
          <a:r>
            <a:rPr lang="en-US" sz="1400" dirty="0" smtClean="0"/>
            <a:t>Plan implementation </a:t>
          </a:r>
          <a:r>
            <a:rPr lang="en-US" sz="1400" b="1" dirty="0" smtClean="0">
              <a:solidFill>
                <a:srgbClr val="002060"/>
              </a:solidFill>
            </a:rPr>
            <a:t>(with support/ resources as necessary)</a:t>
          </a:r>
          <a:endParaRPr lang="en-US" sz="1400" b="1" dirty="0">
            <a:solidFill>
              <a:srgbClr val="002060"/>
            </a:solidFill>
          </a:endParaRPr>
        </a:p>
      </dgm:t>
    </dgm:pt>
    <dgm:pt modelId="{22B05050-5AEC-4174-8040-7DC85986FBA4}" type="parTrans" cxnId="{E2EA4694-4B1F-4A3D-A191-576F68B3A521}">
      <dgm:prSet/>
      <dgm:spPr/>
      <dgm:t>
        <a:bodyPr/>
        <a:lstStyle/>
        <a:p>
          <a:endParaRPr lang="en-US"/>
        </a:p>
      </dgm:t>
    </dgm:pt>
    <dgm:pt modelId="{625EEA0D-28D8-4616-9F87-798984ED8243}" type="sibTrans" cxnId="{E2EA4694-4B1F-4A3D-A191-576F68B3A521}">
      <dgm:prSet/>
      <dgm:spPr/>
      <dgm:t>
        <a:bodyPr/>
        <a:lstStyle/>
        <a:p>
          <a:endParaRPr lang="en-US"/>
        </a:p>
      </dgm:t>
    </dgm:pt>
    <dgm:pt modelId="{3F36613F-3015-4478-9C8D-813E5C4FD5F3}" type="pres">
      <dgm:prSet presAssocID="{4BB46F43-60A9-49CD-A1A0-3E11D67FC1B0}" presName="Name0" presStyleCnt="0">
        <dgm:presLayoutVars>
          <dgm:dir/>
          <dgm:resizeHandles val="exact"/>
        </dgm:presLayoutVars>
      </dgm:prSet>
      <dgm:spPr/>
    </dgm:pt>
    <dgm:pt modelId="{8E913F1A-D789-4AD1-B9D5-FE99C05ED6AB}" type="pres">
      <dgm:prSet presAssocID="{4BB46F43-60A9-49CD-A1A0-3E11D67FC1B0}" presName="arrow" presStyleLbl="bgShp" presStyleIdx="0" presStyleCnt="1"/>
      <dgm:spPr/>
    </dgm:pt>
    <dgm:pt modelId="{72EFEB84-84E7-434E-8B49-0BABE32A37CD}" type="pres">
      <dgm:prSet presAssocID="{4BB46F43-60A9-49CD-A1A0-3E11D67FC1B0}" presName="points" presStyleCnt="0"/>
      <dgm:spPr/>
    </dgm:pt>
    <dgm:pt modelId="{A42A11CB-AC5D-4973-BE6F-8808F85A0B46}" type="pres">
      <dgm:prSet presAssocID="{C7EEC344-232B-4DC2-9040-95CFDA26DB71}" presName="compositeA" presStyleCnt="0"/>
      <dgm:spPr/>
    </dgm:pt>
    <dgm:pt modelId="{6C10F7EA-2828-470C-8D51-8A91F5A1AF65}" type="pres">
      <dgm:prSet presAssocID="{C7EEC344-232B-4DC2-9040-95CFDA26DB71}" presName="textA" presStyleLbl="revTx" presStyleIdx="0" presStyleCnt="3" custScaleX="62587" custLinFactY="45125" custLinFactNeighborX="-801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88738-84E1-4FED-834D-19FD989B41AB}" type="pres">
      <dgm:prSet presAssocID="{C7EEC344-232B-4DC2-9040-95CFDA26DB71}" presName="circleA" presStyleLbl="node1" presStyleIdx="0" presStyleCnt="3" custLinFactNeighborX="-39626" custLinFactNeighborY="-5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0EBE5F-3734-4008-BAE7-B2181F4E173D}" type="pres">
      <dgm:prSet presAssocID="{C7EEC344-232B-4DC2-9040-95CFDA26DB71}" presName="spaceA" presStyleCnt="0"/>
      <dgm:spPr/>
    </dgm:pt>
    <dgm:pt modelId="{EA41A93D-75B8-48AE-A4B0-ED238F791F3A}" type="pres">
      <dgm:prSet presAssocID="{9989E4A1-F71D-48E0-8B95-5C400B5DAA5D}" presName="space" presStyleCnt="0"/>
      <dgm:spPr/>
    </dgm:pt>
    <dgm:pt modelId="{A3F727BF-1EF5-4954-B7F3-996353CBDB7A}" type="pres">
      <dgm:prSet presAssocID="{B45816B6-A4CB-4C4B-AA5D-41FD5D937F33}" presName="compositeB" presStyleCnt="0"/>
      <dgm:spPr/>
    </dgm:pt>
    <dgm:pt modelId="{D7D44202-6964-4E74-A733-DC37D5619C90}" type="pres">
      <dgm:prSet presAssocID="{B45816B6-A4CB-4C4B-AA5D-41FD5D937F33}" presName="textB" presStyleLbl="revTx" presStyleIdx="1" presStyleCnt="3" custLinFactY="-49035" custLinFactNeighborX="154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68285-ABE8-4FDE-BE45-CF79D96B9109}" type="pres">
      <dgm:prSet presAssocID="{B45816B6-A4CB-4C4B-AA5D-41FD5D937F33}" presName="circleB" presStyleLbl="node1" presStyleIdx="1" presStyleCnt="3" custLinFactNeighborX="56728" custLinFactNeighborY="578"/>
      <dgm:spPr/>
    </dgm:pt>
    <dgm:pt modelId="{BC252EF3-24CB-4EFF-AE35-B1F7C8B74E88}" type="pres">
      <dgm:prSet presAssocID="{B45816B6-A4CB-4C4B-AA5D-41FD5D937F33}" presName="spaceB" presStyleCnt="0"/>
      <dgm:spPr/>
    </dgm:pt>
    <dgm:pt modelId="{71DE1263-70D8-4EE1-B35C-E33834F795A9}" type="pres">
      <dgm:prSet presAssocID="{625EEA0D-28D8-4616-9F87-798984ED8243}" presName="space" presStyleCnt="0"/>
      <dgm:spPr/>
    </dgm:pt>
    <dgm:pt modelId="{435E9BC6-D198-4587-B3E3-DC1655B81006}" type="pres">
      <dgm:prSet presAssocID="{A251AC47-EA8E-4378-81B1-90664F775B92}" presName="compositeA" presStyleCnt="0"/>
      <dgm:spPr/>
    </dgm:pt>
    <dgm:pt modelId="{53C4591E-59FF-4723-B8A3-4C5C204FBEF4}" type="pres">
      <dgm:prSet presAssocID="{A251AC47-EA8E-4378-81B1-90664F775B92}" presName="textA" presStyleLbl="revTx" presStyleIdx="2" presStyleCnt="3" custLinFactY="40436" custLinFactNeighborX="-271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0B2F9-3C25-423F-B7FA-0A9FE872AF76}" type="pres">
      <dgm:prSet presAssocID="{A251AC47-EA8E-4378-81B1-90664F775B92}" presName="circleA" presStyleLbl="node1" presStyleIdx="2" presStyleCnt="3"/>
      <dgm:spPr/>
    </dgm:pt>
    <dgm:pt modelId="{0AF70E01-DDCB-4157-8D8F-E27D999F3574}" type="pres">
      <dgm:prSet presAssocID="{A251AC47-EA8E-4378-81B1-90664F775B92}" presName="spaceA" presStyleCnt="0"/>
      <dgm:spPr/>
    </dgm:pt>
  </dgm:ptLst>
  <dgm:cxnLst>
    <dgm:cxn modelId="{74B35C0A-78FC-4D2F-8AD6-27ADD01C62F2}" srcId="{4BB46F43-60A9-49CD-A1A0-3E11D67FC1B0}" destId="{A251AC47-EA8E-4378-81B1-90664F775B92}" srcOrd="2" destOrd="0" parTransId="{F1A0CF5A-23E4-4300-8313-70F806B33EE9}" sibTransId="{9E7BC23F-2E4C-4A67-A4E0-7979943978C8}"/>
    <dgm:cxn modelId="{62C39E9D-53D4-4D2F-96FB-388188A83886}" srcId="{4BB46F43-60A9-49CD-A1A0-3E11D67FC1B0}" destId="{C7EEC344-232B-4DC2-9040-95CFDA26DB71}" srcOrd="0" destOrd="0" parTransId="{B3AAEE6D-9848-475E-9D13-4425041BE0DD}" sibTransId="{9989E4A1-F71D-48E0-8B95-5C400B5DAA5D}"/>
    <dgm:cxn modelId="{C9B0719A-5271-4003-90EA-C5C8BD86058A}" type="presOf" srcId="{B45816B6-A4CB-4C4B-AA5D-41FD5D937F33}" destId="{D7D44202-6964-4E74-A733-DC37D5619C90}" srcOrd="0" destOrd="0" presId="urn:microsoft.com/office/officeart/2005/8/layout/hProcess11"/>
    <dgm:cxn modelId="{34DAAEA6-4474-40EF-AAD2-881CF1570525}" type="presOf" srcId="{C7EEC344-232B-4DC2-9040-95CFDA26DB71}" destId="{6C10F7EA-2828-470C-8D51-8A91F5A1AF65}" srcOrd="0" destOrd="0" presId="urn:microsoft.com/office/officeart/2005/8/layout/hProcess11"/>
    <dgm:cxn modelId="{2A23AC2C-4A35-4542-A798-FF4B1FCB37FF}" type="presOf" srcId="{A251AC47-EA8E-4378-81B1-90664F775B92}" destId="{53C4591E-59FF-4723-B8A3-4C5C204FBEF4}" srcOrd="0" destOrd="0" presId="urn:microsoft.com/office/officeart/2005/8/layout/hProcess11"/>
    <dgm:cxn modelId="{C9AABC29-1F94-4084-8180-7EE3E13B163E}" type="presOf" srcId="{4BB46F43-60A9-49CD-A1A0-3E11D67FC1B0}" destId="{3F36613F-3015-4478-9C8D-813E5C4FD5F3}" srcOrd="0" destOrd="0" presId="urn:microsoft.com/office/officeart/2005/8/layout/hProcess11"/>
    <dgm:cxn modelId="{E2EA4694-4B1F-4A3D-A191-576F68B3A521}" srcId="{4BB46F43-60A9-49CD-A1A0-3E11D67FC1B0}" destId="{B45816B6-A4CB-4C4B-AA5D-41FD5D937F33}" srcOrd="1" destOrd="0" parTransId="{22B05050-5AEC-4174-8040-7DC85986FBA4}" sibTransId="{625EEA0D-28D8-4616-9F87-798984ED8243}"/>
    <dgm:cxn modelId="{30243441-A708-4D47-9521-81FD5F010A38}" type="presParOf" srcId="{3F36613F-3015-4478-9C8D-813E5C4FD5F3}" destId="{8E913F1A-D789-4AD1-B9D5-FE99C05ED6AB}" srcOrd="0" destOrd="0" presId="urn:microsoft.com/office/officeart/2005/8/layout/hProcess11"/>
    <dgm:cxn modelId="{A9F594CC-0FD5-45D0-B343-DC1E97E8DC5F}" type="presParOf" srcId="{3F36613F-3015-4478-9C8D-813E5C4FD5F3}" destId="{72EFEB84-84E7-434E-8B49-0BABE32A37CD}" srcOrd="1" destOrd="0" presId="urn:microsoft.com/office/officeart/2005/8/layout/hProcess11"/>
    <dgm:cxn modelId="{58C70302-7E54-42AC-8230-8241F77D4C21}" type="presParOf" srcId="{72EFEB84-84E7-434E-8B49-0BABE32A37CD}" destId="{A42A11CB-AC5D-4973-BE6F-8808F85A0B46}" srcOrd="0" destOrd="0" presId="urn:microsoft.com/office/officeart/2005/8/layout/hProcess11"/>
    <dgm:cxn modelId="{F7D2A434-B64D-40F5-805D-D49761394317}" type="presParOf" srcId="{A42A11CB-AC5D-4973-BE6F-8808F85A0B46}" destId="{6C10F7EA-2828-470C-8D51-8A91F5A1AF65}" srcOrd="0" destOrd="0" presId="urn:microsoft.com/office/officeart/2005/8/layout/hProcess11"/>
    <dgm:cxn modelId="{02FFFBE4-C934-4787-9557-B2A65EDB552C}" type="presParOf" srcId="{A42A11CB-AC5D-4973-BE6F-8808F85A0B46}" destId="{DEB88738-84E1-4FED-834D-19FD989B41AB}" srcOrd="1" destOrd="0" presId="urn:microsoft.com/office/officeart/2005/8/layout/hProcess11"/>
    <dgm:cxn modelId="{DFCFA812-1EB0-4D7D-9161-B9E59B5BFACB}" type="presParOf" srcId="{A42A11CB-AC5D-4973-BE6F-8808F85A0B46}" destId="{350EBE5F-3734-4008-BAE7-B2181F4E173D}" srcOrd="2" destOrd="0" presId="urn:microsoft.com/office/officeart/2005/8/layout/hProcess11"/>
    <dgm:cxn modelId="{B6F43DB1-6796-4C08-907C-94DCD192576A}" type="presParOf" srcId="{72EFEB84-84E7-434E-8B49-0BABE32A37CD}" destId="{EA41A93D-75B8-48AE-A4B0-ED238F791F3A}" srcOrd="1" destOrd="0" presId="urn:microsoft.com/office/officeart/2005/8/layout/hProcess11"/>
    <dgm:cxn modelId="{B6F14913-2927-4DD1-AB9E-F0F102350B38}" type="presParOf" srcId="{72EFEB84-84E7-434E-8B49-0BABE32A37CD}" destId="{A3F727BF-1EF5-4954-B7F3-996353CBDB7A}" srcOrd="2" destOrd="0" presId="urn:microsoft.com/office/officeart/2005/8/layout/hProcess11"/>
    <dgm:cxn modelId="{4DC2F833-6D30-499D-A745-17F998ACB8E6}" type="presParOf" srcId="{A3F727BF-1EF5-4954-B7F3-996353CBDB7A}" destId="{D7D44202-6964-4E74-A733-DC37D5619C90}" srcOrd="0" destOrd="0" presId="urn:microsoft.com/office/officeart/2005/8/layout/hProcess11"/>
    <dgm:cxn modelId="{D8A1FE62-2B15-4F37-B147-31114E9658CD}" type="presParOf" srcId="{A3F727BF-1EF5-4954-B7F3-996353CBDB7A}" destId="{B9568285-ABE8-4FDE-BE45-CF79D96B9109}" srcOrd="1" destOrd="0" presId="urn:microsoft.com/office/officeart/2005/8/layout/hProcess11"/>
    <dgm:cxn modelId="{FC2F47F3-AB51-4E23-B48E-01D65BC5177C}" type="presParOf" srcId="{A3F727BF-1EF5-4954-B7F3-996353CBDB7A}" destId="{BC252EF3-24CB-4EFF-AE35-B1F7C8B74E88}" srcOrd="2" destOrd="0" presId="urn:microsoft.com/office/officeart/2005/8/layout/hProcess11"/>
    <dgm:cxn modelId="{9A9B493D-3A37-4944-9785-1CE0487BB9EC}" type="presParOf" srcId="{72EFEB84-84E7-434E-8B49-0BABE32A37CD}" destId="{71DE1263-70D8-4EE1-B35C-E33834F795A9}" srcOrd="3" destOrd="0" presId="urn:microsoft.com/office/officeart/2005/8/layout/hProcess11"/>
    <dgm:cxn modelId="{C72C6BA4-92FE-404C-AD4A-BCC5143D4D4A}" type="presParOf" srcId="{72EFEB84-84E7-434E-8B49-0BABE32A37CD}" destId="{435E9BC6-D198-4587-B3E3-DC1655B81006}" srcOrd="4" destOrd="0" presId="urn:microsoft.com/office/officeart/2005/8/layout/hProcess11"/>
    <dgm:cxn modelId="{2F1C4201-3025-4C0F-99F3-C26F56BA3CCC}" type="presParOf" srcId="{435E9BC6-D198-4587-B3E3-DC1655B81006}" destId="{53C4591E-59FF-4723-B8A3-4C5C204FBEF4}" srcOrd="0" destOrd="0" presId="urn:microsoft.com/office/officeart/2005/8/layout/hProcess11"/>
    <dgm:cxn modelId="{44F53079-DFD2-413F-B07B-BD7C28A23752}" type="presParOf" srcId="{435E9BC6-D198-4587-B3E3-DC1655B81006}" destId="{85B0B2F9-3C25-423F-B7FA-0A9FE872AF76}" srcOrd="1" destOrd="0" presId="urn:microsoft.com/office/officeart/2005/8/layout/hProcess11"/>
    <dgm:cxn modelId="{7643C1D4-FD44-4E2C-B915-7CE6F97AFBA7}" type="presParOf" srcId="{435E9BC6-D198-4587-B3E3-DC1655B81006}" destId="{0AF70E01-DDCB-4157-8D8F-E27D999F357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96034-B5C0-4FC2-BF47-9907666A4C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3A0ED-683E-480F-B604-A0523CD5EEF3}">
      <dgm:prSet phldrT="[Text]"/>
      <dgm:spPr>
        <a:solidFill>
          <a:schemeClr val="accent6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Asking</a:t>
          </a:r>
          <a:r>
            <a:rPr lang="en-US" b="1" dirty="0" smtClean="0">
              <a:solidFill>
                <a:schemeClr val="tx1"/>
              </a:solidFill>
            </a:rPr>
            <a:t> “what percent of students are we suspending each year?” </a:t>
          </a:r>
          <a:r>
            <a:rPr lang="en-US" b="0" dirty="0" smtClean="0"/>
            <a:t>may prompt school leaders to discuss their general discipline policy and available behavioral support.</a:t>
          </a:r>
          <a:endParaRPr lang="en-US" b="0" dirty="0"/>
        </a:p>
      </dgm:t>
    </dgm:pt>
    <dgm:pt modelId="{0A2EBEE4-499F-40F6-9698-DC2640775D1A}" type="parTrans" cxnId="{D173980E-79FB-4197-B346-8DC0C0B5788D}">
      <dgm:prSet/>
      <dgm:spPr/>
      <dgm:t>
        <a:bodyPr/>
        <a:lstStyle/>
        <a:p>
          <a:endParaRPr lang="en-US"/>
        </a:p>
      </dgm:t>
    </dgm:pt>
    <dgm:pt modelId="{F21D987B-616A-4D4E-97FC-81FA5208A3D1}" type="sibTrans" cxnId="{D173980E-79FB-4197-B346-8DC0C0B5788D}">
      <dgm:prSet/>
      <dgm:spPr/>
      <dgm:t>
        <a:bodyPr/>
        <a:lstStyle/>
        <a:p>
          <a:endParaRPr lang="en-US"/>
        </a:p>
      </dgm:t>
    </dgm:pt>
    <dgm:pt modelId="{DC058881-3BDF-4B3E-B33B-A6BDA50A0533}">
      <dgm:prSet phldrT="[Text]"/>
      <dgm:spPr>
        <a:solidFill>
          <a:schemeClr val="accent4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Asking </a:t>
          </a:r>
          <a:r>
            <a:rPr lang="en-US" b="1" dirty="0" smtClean="0">
              <a:solidFill>
                <a:schemeClr val="tx1"/>
              </a:solidFill>
            </a:rPr>
            <a:t>“are we suspending more African American students for discretionary offenses?”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bg1"/>
              </a:solidFill>
            </a:rPr>
            <a:t>may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/>
            <a:t>prompt teachers and administrators to examine their biases.</a:t>
          </a:r>
          <a:endParaRPr lang="en-US" dirty="0"/>
        </a:p>
      </dgm:t>
    </dgm:pt>
    <dgm:pt modelId="{8AE0DE9F-AD4F-413A-A2B4-894288277914}" type="parTrans" cxnId="{BF43F445-9597-4EC4-935B-4AB8A2C59915}">
      <dgm:prSet/>
      <dgm:spPr/>
      <dgm:t>
        <a:bodyPr/>
        <a:lstStyle/>
        <a:p>
          <a:endParaRPr lang="en-US"/>
        </a:p>
      </dgm:t>
    </dgm:pt>
    <dgm:pt modelId="{2AEABB1B-E481-433B-BF51-F9FB23987025}" type="sibTrans" cxnId="{BF43F445-9597-4EC4-935B-4AB8A2C59915}">
      <dgm:prSet/>
      <dgm:spPr/>
      <dgm:t>
        <a:bodyPr/>
        <a:lstStyle/>
        <a:p>
          <a:endParaRPr lang="en-US"/>
        </a:p>
      </dgm:t>
    </dgm:pt>
    <dgm:pt modelId="{1725A859-58B0-40AD-9B75-9841ED73D8EA}" type="pres">
      <dgm:prSet presAssocID="{CD896034-B5C0-4FC2-BF47-9907666A4C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DF678D-8113-4246-9D1B-80BD333A89B4}" type="pres">
      <dgm:prSet presAssocID="{A353A0ED-683E-480F-B604-A0523CD5EE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94F5A-FA90-465F-885A-E8656DE17848}" type="pres">
      <dgm:prSet presAssocID="{F21D987B-616A-4D4E-97FC-81FA5208A3D1}" presName="sibTrans" presStyleCnt="0"/>
      <dgm:spPr/>
    </dgm:pt>
    <dgm:pt modelId="{1D633BD3-2B83-4165-ABC9-0DDE4F0923A7}" type="pres">
      <dgm:prSet presAssocID="{DC058881-3BDF-4B3E-B33B-A6BDA50A05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B800F-50AA-4AB9-9930-22DE1BABDAA9}" type="presOf" srcId="{DC058881-3BDF-4B3E-B33B-A6BDA50A0533}" destId="{1D633BD3-2B83-4165-ABC9-0DDE4F0923A7}" srcOrd="0" destOrd="0" presId="urn:microsoft.com/office/officeart/2005/8/layout/default"/>
    <dgm:cxn modelId="{2BCE3B04-7CAE-41F2-85C2-54345C4F362A}" type="presOf" srcId="{A353A0ED-683E-480F-B604-A0523CD5EEF3}" destId="{05DF678D-8113-4246-9D1B-80BD333A89B4}" srcOrd="0" destOrd="0" presId="urn:microsoft.com/office/officeart/2005/8/layout/default"/>
    <dgm:cxn modelId="{D173980E-79FB-4197-B346-8DC0C0B5788D}" srcId="{CD896034-B5C0-4FC2-BF47-9907666A4C68}" destId="{A353A0ED-683E-480F-B604-A0523CD5EEF3}" srcOrd="0" destOrd="0" parTransId="{0A2EBEE4-499F-40F6-9698-DC2640775D1A}" sibTransId="{F21D987B-616A-4D4E-97FC-81FA5208A3D1}"/>
    <dgm:cxn modelId="{BF43F445-9597-4EC4-935B-4AB8A2C59915}" srcId="{CD896034-B5C0-4FC2-BF47-9907666A4C68}" destId="{DC058881-3BDF-4B3E-B33B-A6BDA50A0533}" srcOrd="1" destOrd="0" parTransId="{8AE0DE9F-AD4F-413A-A2B4-894288277914}" sibTransId="{2AEABB1B-E481-433B-BF51-F9FB23987025}"/>
    <dgm:cxn modelId="{B136661A-E5AB-4830-8186-B89298F0D4C8}" type="presOf" srcId="{CD896034-B5C0-4FC2-BF47-9907666A4C68}" destId="{1725A859-58B0-40AD-9B75-9841ED73D8EA}" srcOrd="0" destOrd="0" presId="urn:microsoft.com/office/officeart/2005/8/layout/default"/>
    <dgm:cxn modelId="{F9387231-A77D-4ABB-9A68-5DC2952986D1}" type="presParOf" srcId="{1725A859-58B0-40AD-9B75-9841ED73D8EA}" destId="{05DF678D-8113-4246-9D1B-80BD333A89B4}" srcOrd="0" destOrd="0" presId="urn:microsoft.com/office/officeart/2005/8/layout/default"/>
    <dgm:cxn modelId="{3BD893B9-722E-4BCF-837F-5B3F367D35D0}" type="presParOf" srcId="{1725A859-58B0-40AD-9B75-9841ED73D8EA}" destId="{69294F5A-FA90-465F-885A-E8656DE17848}" srcOrd="1" destOrd="0" presId="urn:microsoft.com/office/officeart/2005/8/layout/default"/>
    <dgm:cxn modelId="{3FA72991-35F1-4575-80A4-B69234D83805}" type="presParOf" srcId="{1725A859-58B0-40AD-9B75-9841ED73D8EA}" destId="{1D633BD3-2B83-4165-ABC9-0DDE4F0923A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96034-B5C0-4FC2-BF47-9907666A4C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3A0ED-683E-480F-B604-A0523CD5EEF3}">
      <dgm:prSet phldrT="[Text]"/>
      <dgm:spPr>
        <a:solidFill>
          <a:schemeClr val="accent6"/>
        </a:solidFill>
      </dgm:spPr>
      <dgm:t>
        <a:bodyPr/>
        <a:lstStyle/>
        <a:p>
          <a:r>
            <a:rPr lang="en-US" b="0" dirty="0" smtClean="0"/>
            <a:t>Knowing that a high-poverty, low-performing school </a:t>
          </a:r>
          <a:r>
            <a:rPr lang="en-US" b="0" dirty="0" smtClean="0"/>
            <a:t>receives </a:t>
          </a:r>
          <a:r>
            <a:rPr lang="en-US" b="1" dirty="0" smtClean="0">
              <a:solidFill>
                <a:schemeClr val="tx1"/>
              </a:solidFill>
            </a:rPr>
            <a:t>$10K </a:t>
          </a:r>
          <a:r>
            <a:rPr lang="en-US" b="0" dirty="0" smtClean="0"/>
            <a:t>per student, per year is one thing.</a:t>
          </a:r>
          <a:endParaRPr lang="en-US" b="0" dirty="0"/>
        </a:p>
      </dgm:t>
    </dgm:pt>
    <dgm:pt modelId="{0A2EBEE4-499F-40F6-9698-DC2640775D1A}" type="parTrans" cxnId="{D173980E-79FB-4197-B346-8DC0C0B5788D}">
      <dgm:prSet/>
      <dgm:spPr/>
      <dgm:t>
        <a:bodyPr/>
        <a:lstStyle/>
        <a:p>
          <a:endParaRPr lang="en-US"/>
        </a:p>
      </dgm:t>
    </dgm:pt>
    <dgm:pt modelId="{F21D987B-616A-4D4E-97FC-81FA5208A3D1}" type="sibTrans" cxnId="{D173980E-79FB-4197-B346-8DC0C0B5788D}">
      <dgm:prSet/>
      <dgm:spPr/>
      <dgm:t>
        <a:bodyPr/>
        <a:lstStyle/>
        <a:p>
          <a:endParaRPr lang="en-US"/>
        </a:p>
      </dgm:t>
    </dgm:pt>
    <dgm:pt modelId="{DC058881-3BDF-4B3E-B33B-A6BDA50A0533}">
      <dgm:prSet phldrT="[Text]"/>
      <dgm:spPr>
        <a:solidFill>
          <a:schemeClr val="accent4"/>
        </a:solidFill>
      </dgm:spPr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Knowing that it receives $10K per year, per student when the </a:t>
          </a:r>
          <a:r>
            <a:rPr lang="en-US" b="1" dirty="0" smtClean="0">
              <a:solidFill>
                <a:schemeClr val="tx1"/>
              </a:solidFill>
            </a:rPr>
            <a:t>district average is $15K</a:t>
          </a:r>
          <a:r>
            <a:rPr lang="en-US" b="0" dirty="0" smtClean="0">
              <a:solidFill>
                <a:schemeClr val="bg1"/>
              </a:solidFill>
            </a:rPr>
            <a:t> is another.</a:t>
          </a:r>
          <a:endParaRPr lang="en-US" b="0" dirty="0">
            <a:solidFill>
              <a:schemeClr val="bg1"/>
            </a:solidFill>
          </a:endParaRPr>
        </a:p>
      </dgm:t>
    </dgm:pt>
    <dgm:pt modelId="{8AE0DE9F-AD4F-413A-A2B4-894288277914}" type="parTrans" cxnId="{BF43F445-9597-4EC4-935B-4AB8A2C59915}">
      <dgm:prSet/>
      <dgm:spPr/>
      <dgm:t>
        <a:bodyPr/>
        <a:lstStyle/>
        <a:p>
          <a:endParaRPr lang="en-US"/>
        </a:p>
      </dgm:t>
    </dgm:pt>
    <dgm:pt modelId="{2AEABB1B-E481-433B-BF51-F9FB23987025}" type="sibTrans" cxnId="{BF43F445-9597-4EC4-935B-4AB8A2C59915}">
      <dgm:prSet/>
      <dgm:spPr/>
      <dgm:t>
        <a:bodyPr/>
        <a:lstStyle/>
        <a:p>
          <a:endParaRPr lang="en-US"/>
        </a:p>
      </dgm:t>
    </dgm:pt>
    <dgm:pt modelId="{8EC8E48A-AAE9-4D9A-BC83-E446570E1733}" type="pres">
      <dgm:prSet presAssocID="{CD896034-B5C0-4FC2-BF47-9907666A4C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544EC-C325-4707-AAF5-61ACC6EE8EF8}" type="pres">
      <dgm:prSet presAssocID="{A353A0ED-683E-480F-B604-A0523CD5EEF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2E22D-1C3A-4302-8109-020E7DA59FB5}" type="pres">
      <dgm:prSet presAssocID="{F21D987B-616A-4D4E-97FC-81FA5208A3D1}" presName="sibTrans" presStyleCnt="0"/>
      <dgm:spPr/>
    </dgm:pt>
    <dgm:pt modelId="{B934342D-15B0-4CAF-8DC7-444FA06EB3E5}" type="pres">
      <dgm:prSet presAssocID="{DC058881-3BDF-4B3E-B33B-A6BDA50A05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0C27F-E976-4524-A364-9535480A0FCD}" type="presOf" srcId="{A353A0ED-683E-480F-B604-A0523CD5EEF3}" destId="{B1A544EC-C325-4707-AAF5-61ACC6EE8EF8}" srcOrd="0" destOrd="0" presId="urn:microsoft.com/office/officeart/2005/8/layout/default"/>
    <dgm:cxn modelId="{D173980E-79FB-4197-B346-8DC0C0B5788D}" srcId="{CD896034-B5C0-4FC2-BF47-9907666A4C68}" destId="{A353A0ED-683E-480F-B604-A0523CD5EEF3}" srcOrd="0" destOrd="0" parTransId="{0A2EBEE4-499F-40F6-9698-DC2640775D1A}" sibTransId="{F21D987B-616A-4D4E-97FC-81FA5208A3D1}"/>
    <dgm:cxn modelId="{BF43F445-9597-4EC4-935B-4AB8A2C59915}" srcId="{CD896034-B5C0-4FC2-BF47-9907666A4C68}" destId="{DC058881-3BDF-4B3E-B33B-A6BDA50A0533}" srcOrd="1" destOrd="0" parTransId="{8AE0DE9F-AD4F-413A-A2B4-894288277914}" sibTransId="{2AEABB1B-E481-433B-BF51-F9FB23987025}"/>
    <dgm:cxn modelId="{162AF95D-3637-4DCC-AFE9-1B48D1D4E5BE}" type="presOf" srcId="{DC058881-3BDF-4B3E-B33B-A6BDA50A0533}" destId="{B934342D-15B0-4CAF-8DC7-444FA06EB3E5}" srcOrd="0" destOrd="0" presId="urn:microsoft.com/office/officeart/2005/8/layout/default"/>
    <dgm:cxn modelId="{2B243355-E3C0-4565-8F1C-9B8E6F269DFA}" type="presOf" srcId="{CD896034-B5C0-4FC2-BF47-9907666A4C68}" destId="{8EC8E48A-AAE9-4D9A-BC83-E446570E1733}" srcOrd="0" destOrd="0" presId="urn:microsoft.com/office/officeart/2005/8/layout/default"/>
    <dgm:cxn modelId="{78A1255E-9A2F-4526-93D1-A543411E2691}" type="presParOf" srcId="{8EC8E48A-AAE9-4D9A-BC83-E446570E1733}" destId="{B1A544EC-C325-4707-AAF5-61ACC6EE8EF8}" srcOrd="0" destOrd="0" presId="urn:microsoft.com/office/officeart/2005/8/layout/default"/>
    <dgm:cxn modelId="{8327C647-AFE1-4AB5-9123-51A4D84505CA}" type="presParOf" srcId="{8EC8E48A-AAE9-4D9A-BC83-E446570E1733}" destId="{35F2E22D-1C3A-4302-8109-020E7DA59FB5}" srcOrd="1" destOrd="0" presId="urn:microsoft.com/office/officeart/2005/8/layout/default"/>
    <dgm:cxn modelId="{6D5A92A5-6E4A-4828-BFB8-A6B871705B72}" type="presParOf" srcId="{8EC8E48A-AAE9-4D9A-BC83-E446570E1733}" destId="{B934342D-15B0-4CAF-8DC7-444FA06EB3E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C6BE7-325E-46DD-BB4D-E7C55B6BB9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C88CFD-156A-4208-B190-2854616856E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Everything and the kitchen sink</a:t>
          </a:r>
        </a:p>
        <a:p>
          <a:r>
            <a:rPr lang="en-US" b="1" dirty="0" smtClean="0"/>
            <a:t> Hoping something will work, school leaders may commit to far more activities and initiatives than they can implement effectively.</a:t>
          </a:r>
          <a:endParaRPr lang="en-US" dirty="0"/>
        </a:p>
      </dgm:t>
    </dgm:pt>
    <dgm:pt modelId="{5FD4893C-4DDD-4471-B076-35883A74F9D7}" type="parTrans" cxnId="{E97B273C-4B0F-44F2-99DC-0FFDAFCBEB98}">
      <dgm:prSet/>
      <dgm:spPr/>
      <dgm:t>
        <a:bodyPr/>
        <a:lstStyle/>
        <a:p>
          <a:endParaRPr lang="en-US"/>
        </a:p>
      </dgm:t>
    </dgm:pt>
    <dgm:pt modelId="{6CFACCB3-C835-4C5F-B0D0-94FF1D646ED7}" type="sibTrans" cxnId="{E97B273C-4B0F-44F2-99DC-0FFDAFCBEB98}">
      <dgm:prSet/>
      <dgm:spPr/>
      <dgm:t>
        <a:bodyPr/>
        <a:lstStyle/>
        <a:p>
          <a:endParaRPr lang="en-US"/>
        </a:p>
      </dgm:t>
    </dgm:pt>
    <dgm:pt modelId="{75D45F42-92BF-49C3-9B62-C2D3DC16DD5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Scattershot</a:t>
          </a:r>
        </a:p>
        <a:p>
          <a:r>
            <a:rPr lang="en-US" b="1" dirty="0" smtClean="0"/>
            <a:t>Schools may use a series of grant opportunities and personal preferences to determine interventions.</a:t>
          </a:r>
        </a:p>
      </dgm:t>
    </dgm:pt>
    <dgm:pt modelId="{4FD72405-9D69-4B62-8422-E3090591EA8A}" type="parTrans" cxnId="{1F9792A6-B7EB-486B-AF6E-2ED81244F46A}">
      <dgm:prSet/>
      <dgm:spPr/>
      <dgm:t>
        <a:bodyPr/>
        <a:lstStyle/>
        <a:p>
          <a:endParaRPr lang="en-US"/>
        </a:p>
      </dgm:t>
    </dgm:pt>
    <dgm:pt modelId="{85054279-798E-4FE2-B97D-DAD5E11D7E34}" type="sibTrans" cxnId="{1F9792A6-B7EB-486B-AF6E-2ED81244F46A}">
      <dgm:prSet/>
      <dgm:spPr/>
      <dgm:t>
        <a:bodyPr/>
        <a:lstStyle/>
        <a:p>
          <a:endParaRPr lang="en-US"/>
        </a:p>
      </dgm:t>
    </dgm:pt>
    <dgm:pt modelId="{CD1457AE-F4AD-4998-8964-C9BBE034EF3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Change nothing</a:t>
          </a:r>
        </a:p>
        <a:p>
          <a:r>
            <a:rPr lang="en-US" b="1" dirty="0" smtClean="0"/>
            <a:t>Schools may try to change as little as possible, reframing what they’re already doing as new even though it hasn’t been effective in the past.</a:t>
          </a:r>
          <a:endParaRPr lang="en-US" dirty="0"/>
        </a:p>
      </dgm:t>
    </dgm:pt>
    <dgm:pt modelId="{85862600-39FB-4002-B7DD-3DE6430BF6CA}" type="parTrans" cxnId="{B1EB400D-2052-4FFF-A902-8EB63C8600B7}">
      <dgm:prSet/>
      <dgm:spPr/>
      <dgm:t>
        <a:bodyPr/>
        <a:lstStyle/>
        <a:p>
          <a:endParaRPr lang="en-US"/>
        </a:p>
      </dgm:t>
    </dgm:pt>
    <dgm:pt modelId="{FF3B2264-F9C8-4BB8-8A74-71179F308E43}" type="sibTrans" cxnId="{B1EB400D-2052-4FFF-A902-8EB63C8600B7}">
      <dgm:prSet/>
      <dgm:spPr/>
      <dgm:t>
        <a:bodyPr/>
        <a:lstStyle/>
        <a:p>
          <a:endParaRPr lang="en-US"/>
        </a:p>
      </dgm:t>
    </dgm:pt>
    <dgm:pt modelId="{6FC2F263-792C-4B07-B2D1-F4CC80C6DE3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silver bullet</a:t>
          </a:r>
        </a:p>
        <a:p>
          <a:r>
            <a:rPr lang="en-US" b="1" dirty="0" smtClean="0"/>
            <a:t>With money to spend, school leaders may purchase a new program, hoping it will fix everything.</a:t>
          </a:r>
          <a:endParaRPr lang="en-US" dirty="0"/>
        </a:p>
      </dgm:t>
    </dgm:pt>
    <dgm:pt modelId="{731D66DF-B69C-41D2-B3E3-09C0B0EBC00C}" type="parTrans" cxnId="{12CCE9CA-AA71-4D52-8F30-44BFA30350F5}">
      <dgm:prSet/>
      <dgm:spPr/>
      <dgm:t>
        <a:bodyPr/>
        <a:lstStyle/>
        <a:p>
          <a:endParaRPr lang="en-US"/>
        </a:p>
      </dgm:t>
    </dgm:pt>
    <dgm:pt modelId="{4DC77601-609F-42CC-BD2A-EFE388023224}" type="sibTrans" cxnId="{12CCE9CA-AA71-4D52-8F30-44BFA30350F5}">
      <dgm:prSet/>
      <dgm:spPr/>
      <dgm:t>
        <a:bodyPr/>
        <a:lstStyle/>
        <a:p>
          <a:endParaRPr lang="en-US"/>
        </a:p>
      </dgm:t>
    </dgm:pt>
    <dgm:pt modelId="{6E1265C6-5DE8-44AA-AB61-18E8227842B7}" type="pres">
      <dgm:prSet presAssocID="{C45C6BE7-325E-46DD-BB4D-E7C55B6BB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4ECB3D-E714-4A78-B813-303CFAD64CE9}" type="pres">
      <dgm:prSet presAssocID="{A1C88CFD-156A-4208-B190-2854616856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5930C-83D6-4236-B967-5331CCD2AA76}" type="pres">
      <dgm:prSet presAssocID="{6CFACCB3-C835-4C5F-B0D0-94FF1D646ED7}" presName="sibTrans" presStyleCnt="0"/>
      <dgm:spPr/>
    </dgm:pt>
    <dgm:pt modelId="{D43E87EF-0169-4540-A366-6A6A605AFB6A}" type="pres">
      <dgm:prSet presAssocID="{75D45F42-92BF-49C3-9B62-C2D3DC16DD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72E51-DA67-4B57-B7A1-2EA2C45E65A1}" type="pres">
      <dgm:prSet presAssocID="{85054279-798E-4FE2-B97D-DAD5E11D7E34}" presName="sibTrans" presStyleCnt="0"/>
      <dgm:spPr/>
    </dgm:pt>
    <dgm:pt modelId="{8236C0F6-C61D-48DC-9BE4-2D882BD924F2}" type="pres">
      <dgm:prSet presAssocID="{CD1457AE-F4AD-4998-8964-C9BBE034EF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5913F-B9CA-4313-A9DA-02FECF4A5221}" type="pres">
      <dgm:prSet presAssocID="{FF3B2264-F9C8-4BB8-8A74-71179F308E43}" presName="sibTrans" presStyleCnt="0"/>
      <dgm:spPr/>
    </dgm:pt>
    <dgm:pt modelId="{C29467F6-AFC6-4142-89FC-72520658DF1B}" type="pres">
      <dgm:prSet presAssocID="{6FC2F263-792C-4B07-B2D1-F4CC80C6DE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7E4CE-972D-439D-81F2-33722AE5264B}" type="presOf" srcId="{75D45F42-92BF-49C3-9B62-C2D3DC16DD53}" destId="{D43E87EF-0169-4540-A366-6A6A605AFB6A}" srcOrd="0" destOrd="0" presId="urn:microsoft.com/office/officeart/2005/8/layout/default"/>
    <dgm:cxn modelId="{E97B273C-4B0F-44F2-99DC-0FFDAFCBEB98}" srcId="{C45C6BE7-325E-46DD-BB4D-E7C55B6BB91B}" destId="{A1C88CFD-156A-4208-B190-2854616856EE}" srcOrd="0" destOrd="0" parTransId="{5FD4893C-4DDD-4471-B076-35883A74F9D7}" sibTransId="{6CFACCB3-C835-4C5F-B0D0-94FF1D646ED7}"/>
    <dgm:cxn modelId="{12CCE9CA-AA71-4D52-8F30-44BFA30350F5}" srcId="{C45C6BE7-325E-46DD-BB4D-E7C55B6BB91B}" destId="{6FC2F263-792C-4B07-B2D1-F4CC80C6DE3B}" srcOrd="3" destOrd="0" parTransId="{731D66DF-B69C-41D2-B3E3-09C0B0EBC00C}" sibTransId="{4DC77601-609F-42CC-BD2A-EFE388023224}"/>
    <dgm:cxn modelId="{B1EB400D-2052-4FFF-A902-8EB63C8600B7}" srcId="{C45C6BE7-325E-46DD-BB4D-E7C55B6BB91B}" destId="{CD1457AE-F4AD-4998-8964-C9BBE034EF39}" srcOrd="2" destOrd="0" parTransId="{85862600-39FB-4002-B7DD-3DE6430BF6CA}" sibTransId="{FF3B2264-F9C8-4BB8-8A74-71179F308E43}"/>
    <dgm:cxn modelId="{361927AF-4257-426D-B2E9-5F5C70433ABC}" type="presOf" srcId="{A1C88CFD-156A-4208-B190-2854616856EE}" destId="{D84ECB3D-E714-4A78-B813-303CFAD64CE9}" srcOrd="0" destOrd="0" presId="urn:microsoft.com/office/officeart/2005/8/layout/default"/>
    <dgm:cxn modelId="{1F9792A6-B7EB-486B-AF6E-2ED81244F46A}" srcId="{C45C6BE7-325E-46DD-BB4D-E7C55B6BB91B}" destId="{75D45F42-92BF-49C3-9B62-C2D3DC16DD53}" srcOrd="1" destOrd="0" parTransId="{4FD72405-9D69-4B62-8422-E3090591EA8A}" sibTransId="{85054279-798E-4FE2-B97D-DAD5E11D7E34}"/>
    <dgm:cxn modelId="{26DF9945-F35C-4A41-86B3-AB60A704EE59}" type="presOf" srcId="{CD1457AE-F4AD-4998-8964-C9BBE034EF39}" destId="{8236C0F6-C61D-48DC-9BE4-2D882BD924F2}" srcOrd="0" destOrd="0" presId="urn:microsoft.com/office/officeart/2005/8/layout/default"/>
    <dgm:cxn modelId="{0A253740-DC38-460D-93AA-0F65487531FD}" type="presOf" srcId="{C45C6BE7-325E-46DD-BB4D-E7C55B6BB91B}" destId="{6E1265C6-5DE8-44AA-AB61-18E8227842B7}" srcOrd="0" destOrd="0" presId="urn:microsoft.com/office/officeart/2005/8/layout/default"/>
    <dgm:cxn modelId="{787F1973-984E-4182-B859-E8561042AC82}" type="presOf" srcId="{6FC2F263-792C-4B07-B2D1-F4CC80C6DE3B}" destId="{C29467F6-AFC6-4142-89FC-72520658DF1B}" srcOrd="0" destOrd="0" presId="urn:microsoft.com/office/officeart/2005/8/layout/default"/>
    <dgm:cxn modelId="{429D4818-CFBA-4E35-AB91-C121FC9A2D51}" type="presParOf" srcId="{6E1265C6-5DE8-44AA-AB61-18E8227842B7}" destId="{D84ECB3D-E714-4A78-B813-303CFAD64CE9}" srcOrd="0" destOrd="0" presId="urn:microsoft.com/office/officeart/2005/8/layout/default"/>
    <dgm:cxn modelId="{354600C8-73DC-4CC7-AC9D-17EEAB44B65D}" type="presParOf" srcId="{6E1265C6-5DE8-44AA-AB61-18E8227842B7}" destId="{0485930C-83D6-4236-B967-5331CCD2AA76}" srcOrd="1" destOrd="0" presId="urn:microsoft.com/office/officeart/2005/8/layout/default"/>
    <dgm:cxn modelId="{156770C8-0768-4016-AE79-72A6B1495FBE}" type="presParOf" srcId="{6E1265C6-5DE8-44AA-AB61-18E8227842B7}" destId="{D43E87EF-0169-4540-A366-6A6A605AFB6A}" srcOrd="2" destOrd="0" presId="urn:microsoft.com/office/officeart/2005/8/layout/default"/>
    <dgm:cxn modelId="{5971D447-5B29-419D-84ED-D07B44031B71}" type="presParOf" srcId="{6E1265C6-5DE8-44AA-AB61-18E8227842B7}" destId="{BEA72E51-DA67-4B57-B7A1-2EA2C45E65A1}" srcOrd="3" destOrd="0" presId="urn:microsoft.com/office/officeart/2005/8/layout/default"/>
    <dgm:cxn modelId="{0048AE32-9AD3-4D2F-8507-C7AC2A07F283}" type="presParOf" srcId="{6E1265C6-5DE8-44AA-AB61-18E8227842B7}" destId="{8236C0F6-C61D-48DC-9BE4-2D882BD924F2}" srcOrd="4" destOrd="0" presId="urn:microsoft.com/office/officeart/2005/8/layout/default"/>
    <dgm:cxn modelId="{E4485ABB-09FE-4A5F-9EB5-B3B8D89861F4}" type="presParOf" srcId="{6E1265C6-5DE8-44AA-AB61-18E8227842B7}" destId="{4255913F-B9CA-4313-A9DA-02FECF4A5221}" srcOrd="5" destOrd="0" presId="urn:microsoft.com/office/officeart/2005/8/layout/default"/>
    <dgm:cxn modelId="{EE2F0283-81DC-4E0B-8740-134B3BB07405}" type="presParOf" srcId="{6E1265C6-5DE8-44AA-AB61-18E8227842B7}" destId="{C29467F6-AFC6-4142-89FC-72520658DF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13F1A-D789-4AD1-B9D5-FE99C05ED6AB}">
      <dsp:nvSpPr>
        <dsp:cNvPr id="0" name=""/>
        <dsp:cNvSpPr/>
      </dsp:nvSpPr>
      <dsp:spPr>
        <a:xfrm>
          <a:off x="0" y="1059301"/>
          <a:ext cx="6032743" cy="141240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0F7EA-2828-470C-8D51-8A91F5A1AF65}">
      <dsp:nvSpPr>
        <dsp:cNvPr id="0" name=""/>
        <dsp:cNvSpPr/>
      </dsp:nvSpPr>
      <dsp:spPr>
        <a:xfrm>
          <a:off x="189758" y="2049747"/>
          <a:ext cx="1095104" cy="141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Needs </a:t>
          </a:r>
          <a:r>
            <a:rPr lang="en-US" sz="1400" kern="1200" dirty="0" smtClean="0"/>
            <a:t>Assessment</a:t>
          </a:r>
          <a:endParaRPr lang="en-US" sz="1400" kern="1200" dirty="0"/>
        </a:p>
      </dsp:txBody>
      <dsp:txXfrm>
        <a:off x="189758" y="2049747"/>
        <a:ext cx="1095104" cy="1412401"/>
      </dsp:txXfrm>
    </dsp:sp>
    <dsp:sp modelId="{DEB88738-84E1-4FED-834D-19FD989B41AB}">
      <dsp:nvSpPr>
        <dsp:cNvPr id="0" name=""/>
        <dsp:cNvSpPr/>
      </dsp:nvSpPr>
      <dsp:spPr>
        <a:xfrm>
          <a:off x="561046" y="1587161"/>
          <a:ext cx="353100" cy="3531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44202-6964-4E74-A733-DC37D5619C90}">
      <dsp:nvSpPr>
        <dsp:cNvPr id="0" name=""/>
        <dsp:cNvSpPr/>
      </dsp:nvSpPr>
      <dsp:spPr>
        <a:xfrm>
          <a:off x="2110009" y="13629"/>
          <a:ext cx="1749731" cy="141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 implementation </a:t>
          </a:r>
          <a:r>
            <a:rPr lang="en-US" sz="1400" b="1" kern="1200" dirty="0" smtClean="0">
              <a:solidFill>
                <a:srgbClr val="002060"/>
              </a:solidFill>
            </a:rPr>
            <a:t>(with support/ resources as necessary)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2110009" y="13629"/>
        <a:ext cx="1749731" cy="1412401"/>
      </dsp:txXfrm>
    </dsp:sp>
    <dsp:sp modelId="{B9568285-ABE8-4FDE-BE45-CF79D96B9109}">
      <dsp:nvSpPr>
        <dsp:cNvPr id="0" name=""/>
        <dsp:cNvSpPr/>
      </dsp:nvSpPr>
      <dsp:spPr>
        <a:xfrm>
          <a:off x="2738490" y="1590992"/>
          <a:ext cx="353100" cy="353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4591E-59FF-4723-B8A3-4C5C204FBEF4}">
      <dsp:nvSpPr>
        <dsp:cNvPr id="0" name=""/>
        <dsp:cNvSpPr/>
      </dsp:nvSpPr>
      <dsp:spPr>
        <a:xfrm>
          <a:off x="3629616" y="1983520"/>
          <a:ext cx="1749731" cy="141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 </a:t>
          </a:r>
          <a:r>
            <a:rPr lang="en-US" sz="1400" b="1" kern="1200" dirty="0" smtClean="0">
              <a:solidFill>
                <a:srgbClr val="002060"/>
              </a:solidFill>
            </a:rPr>
            <a:t>Monitoring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3629616" y="1983520"/>
        <a:ext cx="1749731" cy="1412401"/>
      </dsp:txXfrm>
    </dsp:sp>
    <dsp:sp modelId="{85B0B2F9-3C25-423F-B7FA-0A9FE872AF76}">
      <dsp:nvSpPr>
        <dsp:cNvPr id="0" name=""/>
        <dsp:cNvSpPr/>
      </dsp:nvSpPr>
      <dsp:spPr>
        <a:xfrm>
          <a:off x="4375401" y="1588951"/>
          <a:ext cx="353100" cy="353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678D-8113-4246-9D1B-80BD333A89B4}">
      <dsp:nvSpPr>
        <dsp:cNvPr id="0" name=""/>
        <dsp:cNvSpPr/>
      </dsp:nvSpPr>
      <dsp:spPr>
        <a:xfrm>
          <a:off x="1116" y="1195186"/>
          <a:ext cx="4353222" cy="261193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bg1"/>
              </a:solidFill>
            </a:rPr>
            <a:t>Asking</a:t>
          </a:r>
          <a:r>
            <a:rPr lang="en-US" sz="2600" b="1" kern="1200" dirty="0" smtClean="0">
              <a:solidFill>
                <a:schemeClr val="tx1"/>
              </a:solidFill>
            </a:rPr>
            <a:t> “what percent of students are we suspending each year?” </a:t>
          </a:r>
          <a:r>
            <a:rPr lang="en-US" sz="2600" b="0" kern="1200" dirty="0" smtClean="0"/>
            <a:t>may prompt school leaders to discuss their general discipline policy and available behavioral support.</a:t>
          </a:r>
          <a:endParaRPr lang="en-US" sz="2600" b="0" kern="1200" dirty="0"/>
        </a:p>
      </dsp:txBody>
      <dsp:txXfrm>
        <a:off x="1116" y="1195186"/>
        <a:ext cx="4353222" cy="2611933"/>
      </dsp:txXfrm>
    </dsp:sp>
    <dsp:sp modelId="{1D633BD3-2B83-4165-ABC9-0DDE4F0923A7}">
      <dsp:nvSpPr>
        <dsp:cNvPr id="0" name=""/>
        <dsp:cNvSpPr/>
      </dsp:nvSpPr>
      <dsp:spPr>
        <a:xfrm>
          <a:off x="4789661" y="1195186"/>
          <a:ext cx="4353222" cy="26119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bg1"/>
              </a:solidFill>
            </a:rPr>
            <a:t>Asking </a:t>
          </a:r>
          <a:r>
            <a:rPr lang="en-US" sz="2600" b="1" kern="1200" dirty="0" smtClean="0">
              <a:solidFill>
                <a:schemeClr val="tx1"/>
              </a:solidFill>
            </a:rPr>
            <a:t>“are we suspending more African American students for discretionary offenses?”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smtClean="0">
              <a:solidFill>
                <a:schemeClr val="bg1"/>
              </a:solidFill>
            </a:rPr>
            <a:t>may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smtClean="0"/>
            <a:t>prompt teachers and administrators to examine their biases.</a:t>
          </a:r>
          <a:endParaRPr lang="en-US" sz="2600" kern="1200" dirty="0"/>
        </a:p>
      </dsp:txBody>
      <dsp:txXfrm>
        <a:off x="4789661" y="1195186"/>
        <a:ext cx="4353222" cy="2611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544EC-C325-4707-AAF5-61ACC6EE8EF8}">
      <dsp:nvSpPr>
        <dsp:cNvPr id="0" name=""/>
        <dsp:cNvSpPr/>
      </dsp:nvSpPr>
      <dsp:spPr>
        <a:xfrm>
          <a:off x="1116" y="1195186"/>
          <a:ext cx="4353222" cy="2611933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Knowing that a high-poverty, low-performing school </a:t>
          </a:r>
          <a:r>
            <a:rPr lang="en-US" sz="3200" b="0" kern="1200" dirty="0" smtClean="0"/>
            <a:t>receives </a:t>
          </a:r>
          <a:r>
            <a:rPr lang="en-US" sz="3200" b="1" kern="1200" dirty="0" smtClean="0">
              <a:solidFill>
                <a:schemeClr val="tx1"/>
              </a:solidFill>
            </a:rPr>
            <a:t>$10K </a:t>
          </a:r>
          <a:r>
            <a:rPr lang="en-US" sz="3200" b="0" kern="1200" dirty="0" smtClean="0"/>
            <a:t>per student, per year is one thing.</a:t>
          </a:r>
          <a:endParaRPr lang="en-US" sz="3200" b="0" kern="1200" dirty="0"/>
        </a:p>
      </dsp:txBody>
      <dsp:txXfrm>
        <a:off x="1116" y="1195186"/>
        <a:ext cx="4353222" cy="2611933"/>
      </dsp:txXfrm>
    </dsp:sp>
    <dsp:sp modelId="{B934342D-15B0-4CAF-8DC7-444FA06EB3E5}">
      <dsp:nvSpPr>
        <dsp:cNvPr id="0" name=""/>
        <dsp:cNvSpPr/>
      </dsp:nvSpPr>
      <dsp:spPr>
        <a:xfrm>
          <a:off x="4789661" y="1195186"/>
          <a:ext cx="4353222" cy="26119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solidFill>
                <a:schemeClr val="bg1"/>
              </a:solidFill>
            </a:rPr>
            <a:t>Knowing that it receives $10K per year, per student when the </a:t>
          </a:r>
          <a:r>
            <a:rPr lang="en-US" sz="3200" b="1" kern="1200" dirty="0" smtClean="0">
              <a:solidFill>
                <a:schemeClr val="tx1"/>
              </a:solidFill>
            </a:rPr>
            <a:t>district average is $15K</a:t>
          </a:r>
          <a:r>
            <a:rPr lang="en-US" sz="3200" b="0" kern="1200" dirty="0" smtClean="0">
              <a:solidFill>
                <a:schemeClr val="bg1"/>
              </a:solidFill>
            </a:rPr>
            <a:t> is another.</a:t>
          </a:r>
          <a:endParaRPr lang="en-US" sz="3200" b="0" kern="1200" dirty="0">
            <a:solidFill>
              <a:schemeClr val="bg1"/>
            </a:solidFill>
          </a:endParaRPr>
        </a:p>
      </dsp:txBody>
      <dsp:txXfrm>
        <a:off x="4789661" y="1195186"/>
        <a:ext cx="4353222" cy="2611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ECB3D-E714-4A78-B813-303CFAD64CE9}">
      <dsp:nvSpPr>
        <dsp:cNvPr id="0" name=""/>
        <dsp:cNvSpPr/>
      </dsp:nvSpPr>
      <dsp:spPr>
        <a:xfrm>
          <a:off x="903" y="182841"/>
          <a:ext cx="3525256" cy="2115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Everything and the kitchen sink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Hoping something will work, school leaders may commit to far more activities and initiatives than they can implement effectively.</a:t>
          </a:r>
          <a:endParaRPr lang="en-US" sz="2000" kern="1200" dirty="0"/>
        </a:p>
      </dsp:txBody>
      <dsp:txXfrm>
        <a:off x="903" y="182841"/>
        <a:ext cx="3525256" cy="2115153"/>
      </dsp:txXfrm>
    </dsp:sp>
    <dsp:sp modelId="{D43E87EF-0169-4540-A366-6A6A605AFB6A}">
      <dsp:nvSpPr>
        <dsp:cNvPr id="0" name=""/>
        <dsp:cNvSpPr/>
      </dsp:nvSpPr>
      <dsp:spPr>
        <a:xfrm>
          <a:off x="3878685" y="182841"/>
          <a:ext cx="3525256" cy="2115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Scattershot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Schools may use a series of grant opportunities and personal preferences to determine interventions.</a:t>
          </a:r>
        </a:p>
      </dsp:txBody>
      <dsp:txXfrm>
        <a:off x="3878685" y="182841"/>
        <a:ext cx="3525256" cy="2115153"/>
      </dsp:txXfrm>
    </dsp:sp>
    <dsp:sp modelId="{8236C0F6-C61D-48DC-9BE4-2D882BD924F2}">
      <dsp:nvSpPr>
        <dsp:cNvPr id="0" name=""/>
        <dsp:cNvSpPr/>
      </dsp:nvSpPr>
      <dsp:spPr>
        <a:xfrm>
          <a:off x="903" y="2650521"/>
          <a:ext cx="3525256" cy="2115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Change nothing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Schools may try to change as little as possible, reframing what they’re already doing as new even though it hasn’t been effective in the past.</a:t>
          </a:r>
          <a:endParaRPr lang="en-US" sz="2000" kern="1200" dirty="0"/>
        </a:p>
      </dsp:txBody>
      <dsp:txXfrm>
        <a:off x="903" y="2650521"/>
        <a:ext cx="3525256" cy="2115153"/>
      </dsp:txXfrm>
    </dsp:sp>
    <dsp:sp modelId="{C29467F6-AFC6-4142-89FC-72520658DF1B}">
      <dsp:nvSpPr>
        <dsp:cNvPr id="0" name=""/>
        <dsp:cNvSpPr/>
      </dsp:nvSpPr>
      <dsp:spPr>
        <a:xfrm>
          <a:off x="3878685" y="2650521"/>
          <a:ext cx="3525256" cy="2115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The silver bullet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With money to spend, school leaders may purchase a new program, hoping it will fix everything.</a:t>
          </a:r>
          <a:endParaRPr lang="en-US" sz="2000" kern="1200" dirty="0"/>
        </a:p>
      </dsp:txBody>
      <dsp:txXfrm>
        <a:off x="3878685" y="2650521"/>
        <a:ext cx="3525256" cy="211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B3A2-C765-4B1A-BA69-F08E21DD4E3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24E4-AA8C-4341-8F39-A54D1AB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</a:t>
            </a:r>
            <a:r>
              <a:rPr lang="en-US" baseline="0" dirty="0" smtClean="0"/>
              <a:t> slide is animated.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4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NATASHA: I’m concerned</a:t>
            </a:r>
            <a:r>
              <a:rPr lang="en-US" baseline="0" dirty="0" smtClean="0"/>
              <a:t> about calling these the wrong questions. They’re not bad questions, they’re just not enough.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8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7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</a:t>
            </a:r>
            <a:r>
              <a:rPr lang="en-US" baseline="0" dirty="0" smtClean="0"/>
              <a:t> of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6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7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around with</a:t>
            </a:r>
            <a:r>
              <a:rPr lang="en-US" baseline="0" dirty="0" smtClean="0"/>
              <a:t> the order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 smtClean="0">
                <a:solidFill>
                  <a:srgbClr val="FF0000"/>
                </a:solidFill>
              </a:rPr>
              <a:t>Possibly add example about chronic absenteeism and carry that through with example of evidence-based strategies (see </a:t>
            </a:r>
            <a:r>
              <a:rPr lang="en-US" i="0" baseline="0" dirty="0" err="1" smtClean="0">
                <a:solidFill>
                  <a:srgbClr val="FF0000"/>
                </a:solidFill>
              </a:rPr>
              <a:t>AttendanceWorks</a:t>
            </a:r>
            <a:r>
              <a:rPr lang="en-US" i="0" baseline="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51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Natasha</a:t>
            </a:r>
            <a:r>
              <a:rPr lang="en-US" baseline="0" dirty="0" smtClean="0"/>
              <a:t> will add framing slides before this slide (something about building the foundation, blueprint, etc.)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8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3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read off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0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 this</a:t>
            </a:r>
            <a:r>
              <a:rPr lang="en-US" baseline="0" dirty="0" smtClean="0"/>
              <a:t> back to foundation metaphor?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03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68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1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9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NATASHA: Do we want more of a transition between the needs assessment and</a:t>
            </a:r>
            <a:r>
              <a:rPr lang="en-US" baseline="0" dirty="0" smtClean="0"/>
              <a:t> improvement planning sections?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35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NU: This is what it should do, right? Not what it does right now?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4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2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NATASHA: I’m working on examples of these and will send you an updated version when I’m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0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address the issues identified in the needs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66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5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9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 sign graphic.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3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7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 in improvement process timeline.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40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48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6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NATASHA: Could we reach out to Kim and see if she has a draft of her presentation yet? I’d like for this slide to mirror what she and Jose are going to say</a:t>
            </a:r>
            <a:r>
              <a:rPr lang="en-US" baseline="0" dirty="0" smtClean="0"/>
              <a:t> about community engagement.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3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5F5A-F140-4307-A16E-5BD6388CC9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062888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3499" y="66029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2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4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0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4497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4953000" cy="228600"/>
          </a:xfrm>
        </p:spPr>
        <p:txBody>
          <a:bodyPr/>
          <a:lstStyle>
            <a:lvl1pPr>
              <a:buNone/>
              <a:defRPr sz="11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56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1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5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9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1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94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63B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B2B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187"/>
            <a:ext cx="9144000" cy="367314"/>
          </a:xfrm>
          <a:prstGeom prst="rect">
            <a:avLst/>
          </a:prstGeom>
          <a:solidFill>
            <a:srgbClr val="C83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291840" y="6437376"/>
            <a:ext cx="575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ESSA</a:t>
            </a:r>
            <a:r>
              <a:rPr lang="en-US" sz="1400" b="1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Boot Camp </a:t>
            </a:r>
            <a:r>
              <a:rPr lang="en-US" sz="1400" b="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| October 2016 </a:t>
            </a:r>
            <a:endParaRPr lang="en-US" sz="1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98F28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therfood-devos.com/2013/11/the-anchored-lif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homedesigner8.blogspot.com/2015/07/building-house.html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7779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56" y="1007938"/>
            <a:ext cx="4452296" cy="25701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7902" y="4585997"/>
            <a:ext cx="72081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800" b="1" dirty="0"/>
          </a:p>
          <a:p>
            <a:pPr algn="ctr"/>
            <a:r>
              <a:rPr lang="en-US" b="1" smtClean="0">
                <a:solidFill>
                  <a:srgbClr val="F98F28"/>
                </a:solidFill>
              </a:rPr>
              <a:t>October 20 – </a:t>
            </a:r>
            <a:r>
              <a:rPr lang="en-US" b="1" dirty="0" smtClean="0">
                <a:solidFill>
                  <a:srgbClr val="F98F28"/>
                </a:solidFill>
              </a:rPr>
              <a:t>21, </a:t>
            </a:r>
            <a:r>
              <a:rPr lang="en-US" b="1" dirty="0">
                <a:solidFill>
                  <a:srgbClr val="F98F28"/>
                </a:solidFill>
              </a:rPr>
              <a:t>2016</a:t>
            </a:r>
          </a:p>
          <a:p>
            <a:pPr algn="ctr"/>
            <a:endParaRPr lang="en-US" b="1" dirty="0">
              <a:solidFill>
                <a:srgbClr val="63B2B8"/>
              </a:solidFill>
            </a:endParaRPr>
          </a:p>
          <a:p>
            <a:pPr algn="ctr"/>
            <a:r>
              <a:rPr lang="en-US" dirty="0" smtClean="0">
                <a:solidFill>
                  <a:srgbClr val="63B2B8"/>
                </a:solidFill>
              </a:rPr>
              <a:t>Omni Houston Hotel at Westside</a:t>
            </a:r>
            <a:endParaRPr lang="en-US" dirty="0">
              <a:solidFill>
                <a:srgbClr val="63B2B8"/>
              </a:solidFill>
            </a:endParaRPr>
          </a:p>
          <a:p>
            <a:pPr algn="ctr"/>
            <a:r>
              <a:rPr lang="en-US" dirty="0" smtClean="0">
                <a:solidFill>
                  <a:srgbClr val="63B2B8"/>
                </a:solidFill>
              </a:rPr>
              <a:t>Houston, Texas</a:t>
            </a:r>
            <a:endParaRPr lang="en-US" dirty="0">
              <a:solidFill>
                <a:srgbClr val="63B2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What do we know about what’s happening now?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Needs assessments are not a new requirement, but research shows that the way they are being conducted now is not always helpful.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Key 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627417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Lack of </a:t>
            </a:r>
            <a:r>
              <a:rPr lang="en-US" sz="3600" dirty="0" smtClean="0"/>
              <a:t>time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nsufficient tools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rong questions</a:t>
            </a:r>
          </a:p>
          <a:p>
            <a:r>
              <a:rPr lang="en-US" sz="3600" dirty="0"/>
              <a:t>J</a:t>
            </a:r>
            <a:r>
              <a:rPr lang="en-US" sz="3600" dirty="0" smtClean="0"/>
              <a:t>umping </a:t>
            </a:r>
            <a:r>
              <a:rPr lang="en-US" sz="3600" dirty="0"/>
              <a:t>to solutions</a:t>
            </a:r>
          </a:p>
        </p:txBody>
      </p:sp>
    </p:spTree>
    <p:extLst>
      <p:ext uri="{BB962C8B-B14F-4D97-AF65-F5344CB8AC3E}">
        <p14:creationId xmlns:p14="http://schemas.microsoft.com/office/powerpoint/2010/main" val="294931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Lack of 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1565183"/>
            <a:ext cx="7886700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Schools </a:t>
            </a:r>
            <a:r>
              <a:rPr lang="en-US" dirty="0"/>
              <a:t>are often asked to begin improvement efforts as soon as they are identified as low-performing, with </a:t>
            </a:r>
            <a:r>
              <a:rPr lang="en-US" b="1" dirty="0"/>
              <a:t>little time </a:t>
            </a:r>
            <a:r>
              <a:rPr lang="en-US" dirty="0"/>
              <a:t>to understand what is actually causing their underperformance.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97" y="3532983"/>
            <a:ext cx="3887788" cy="2493712"/>
          </a:xfrm>
        </p:spPr>
      </p:pic>
    </p:spTree>
    <p:extLst>
      <p:ext uri="{BB962C8B-B14F-4D97-AF65-F5344CB8AC3E}">
        <p14:creationId xmlns:p14="http://schemas.microsoft.com/office/powerpoint/2010/main" val="6085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Insufficient tools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3191" y="1690688"/>
            <a:ext cx="3943350" cy="4396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+mj-lt"/>
              </a:rPr>
              <a:t>Some states provide tools like:</a:t>
            </a:r>
          </a:p>
          <a:p>
            <a:r>
              <a:rPr lang="en-US" sz="3300" dirty="0" smtClean="0">
                <a:latin typeface="+mj-lt"/>
              </a:rPr>
              <a:t>Self-assessment rubrics</a:t>
            </a:r>
          </a:p>
          <a:p>
            <a:r>
              <a:rPr lang="en-US" sz="3300" dirty="0" smtClean="0">
                <a:latin typeface="+mj-lt"/>
              </a:rPr>
              <a:t>Surveys</a:t>
            </a:r>
          </a:p>
          <a:p>
            <a:r>
              <a:rPr lang="en-US" sz="3300" dirty="0">
                <a:latin typeface="+mj-lt"/>
              </a:rPr>
              <a:t>O</a:t>
            </a:r>
            <a:r>
              <a:rPr lang="en-US" sz="3300" dirty="0" smtClean="0">
                <a:latin typeface="+mj-lt"/>
              </a:rPr>
              <a:t>n-site </a:t>
            </a:r>
            <a:r>
              <a:rPr lang="en-US" sz="3300" dirty="0">
                <a:latin typeface="+mj-lt"/>
              </a:rPr>
              <a:t>diagnostic </a:t>
            </a:r>
            <a:r>
              <a:rPr lang="en-US" sz="3300" dirty="0" smtClean="0">
                <a:latin typeface="+mj-lt"/>
              </a:rPr>
              <a:t>reviews</a:t>
            </a:r>
          </a:p>
          <a:p>
            <a:endParaRPr lang="en-US" sz="3300" dirty="0">
              <a:latin typeface="+mj-lt"/>
            </a:endParaRPr>
          </a:p>
          <a:p>
            <a:pPr marL="0" indent="0">
              <a:buNone/>
            </a:pPr>
            <a:r>
              <a:rPr lang="en-US" sz="3300" dirty="0" smtClean="0">
                <a:latin typeface="+mj-lt"/>
              </a:rPr>
              <a:t>But some draw more heavily than others on research.</a:t>
            </a:r>
            <a:endParaRPr lang="en-US" sz="33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7" y="1681163"/>
            <a:ext cx="3070341" cy="4405939"/>
          </a:xfrm>
        </p:spPr>
      </p:pic>
    </p:spTree>
    <p:extLst>
      <p:ext uri="{BB962C8B-B14F-4D97-AF65-F5344CB8AC3E}">
        <p14:creationId xmlns:p14="http://schemas.microsoft.com/office/powerpoint/2010/main" val="39830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41589"/>
            <a:ext cx="7886700" cy="13255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Insufficient tools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6715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 other </a:t>
            </a:r>
            <a:r>
              <a:rPr lang="en-US" dirty="0"/>
              <a:t>states, schools </a:t>
            </a:r>
            <a:r>
              <a:rPr lang="en-US" dirty="0" smtClean="0"/>
              <a:t>or districts may only have access to: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description</a:t>
            </a:r>
            <a:r>
              <a:rPr lang="en-US" dirty="0" smtClean="0"/>
              <a:t> </a:t>
            </a:r>
            <a:r>
              <a:rPr lang="en-US" dirty="0"/>
              <a:t>of what a needs assessment could look like – but no concrete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A data </a:t>
            </a:r>
            <a:r>
              <a:rPr lang="en-US" b="1" dirty="0" smtClean="0"/>
              <a:t>spreadsheet</a:t>
            </a:r>
            <a:r>
              <a:rPr lang="en-US" dirty="0" smtClean="0"/>
              <a:t> and questions about school issues, with no help connecting the two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list</a:t>
            </a:r>
            <a:r>
              <a:rPr lang="en-US" dirty="0" smtClean="0"/>
              <a:t> of possible resources with no indication of how they differ or who might benefit from 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746" y="1287262"/>
            <a:ext cx="7886700" cy="285273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Even when tools are available they don’t ask the tough questions.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63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138843" y="3115154"/>
            <a:ext cx="3897166" cy="1324274"/>
          </a:xfrm>
          <a:prstGeom prst="wedgeRoundRectCallout">
            <a:avLst>
              <a:gd name="adj1" fmla="val 50598"/>
              <a:gd name="adj2" fmla="val 9171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“What evidence is there that relationships with parents and community are improving?”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393826" y="1414303"/>
            <a:ext cx="3897166" cy="1313811"/>
          </a:xfrm>
          <a:prstGeom prst="wedgeRoundRectCallout">
            <a:avLst>
              <a:gd name="adj1" fmla="val -52381"/>
              <a:gd name="adj2" fmla="val 82666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“Does the school consistently provide opportunities and support all students to engage in rigorous coursework?”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93826" y="4960317"/>
            <a:ext cx="3897166" cy="1268957"/>
          </a:xfrm>
          <a:prstGeom prst="wedgeRoundRectCallout">
            <a:avLst>
              <a:gd name="adj1" fmla="val -51841"/>
              <a:gd name="adj2" fmla="val -75663"/>
              <a:gd name="adj3" fmla="val 16667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“What does the data reflect regarding student behaviors, discipline, etc.?”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9862" y="1259757"/>
            <a:ext cx="3765176" cy="460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When states do provide needs assessment resources, they tend to ask questions just about the </a:t>
            </a:r>
            <a:r>
              <a:rPr lang="en-US" sz="3200" b="1" dirty="0" smtClean="0"/>
              <a:t>general quality of the school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708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138843" y="3115154"/>
            <a:ext cx="3897166" cy="1324274"/>
          </a:xfrm>
          <a:prstGeom prst="wedgeRoundRectCallout">
            <a:avLst>
              <a:gd name="adj1" fmla="val 50598"/>
              <a:gd name="adj2" fmla="val 91711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“Which subgroups are particular foci for improvement at this time?”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393826" y="1414303"/>
            <a:ext cx="3897166" cy="1313811"/>
          </a:xfrm>
          <a:prstGeom prst="wedgeRoundRectCallout">
            <a:avLst>
              <a:gd name="adj1" fmla="val -52381"/>
              <a:gd name="adj2" fmla="val 82666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“Do all school staff and students practice equity and demonstrate respect for diversity?”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393826" y="4960317"/>
            <a:ext cx="3897166" cy="1268957"/>
          </a:xfrm>
          <a:prstGeom prst="wedgeRoundRectCallout">
            <a:avLst>
              <a:gd name="adj1" fmla="val -51841"/>
              <a:gd name="adj2" fmla="val -75663"/>
              <a:gd name="adj3" fmla="val 16667"/>
            </a:avLst>
          </a:prstGeo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“What model </a:t>
            </a:r>
            <a:r>
              <a:rPr lang="en-US" sz="2000" dirty="0" smtClean="0"/>
              <a:t>do </a:t>
            </a:r>
            <a:r>
              <a:rPr lang="en-US" sz="2000" dirty="0"/>
              <a:t>we have in place that would ensure </a:t>
            </a:r>
            <a:r>
              <a:rPr lang="en-US" sz="2000" dirty="0" smtClean="0"/>
              <a:t>we analyze </a:t>
            </a:r>
            <a:r>
              <a:rPr lang="en-US" sz="2000" dirty="0"/>
              <a:t>data toward closing the achievement gap?”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5772" y="1233999"/>
            <a:ext cx="3540818" cy="460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Sometimes, </a:t>
            </a:r>
            <a:r>
              <a:rPr lang="en-US" sz="3200" dirty="0" smtClean="0"/>
              <a:t>there are questions that </a:t>
            </a:r>
            <a:r>
              <a:rPr lang="en-US" sz="3200" b="1" dirty="0" smtClean="0"/>
              <a:t>mention gaps, </a:t>
            </a:r>
            <a:r>
              <a:rPr lang="en-US" sz="3200" dirty="0" smtClean="0"/>
              <a:t>but they aren’t enough to prompt tough conversations about equity within the school or district.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20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1143"/>
            <a:ext cx="3997138" cy="2852737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chemeClr val="tx1"/>
                </a:solidFill>
              </a:rPr>
              <a:t>School and district leaders often jump to the happy task of brainstorming solutions before understanding the problems to be solved.</a:t>
            </a:r>
            <a:endParaRPr lang="en-US" sz="3200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59" y="2019703"/>
            <a:ext cx="3810000" cy="35814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C000"/>
                </a:solidFill>
              </a:rPr>
              <a:t>Jumping to solutions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49638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 this session, we’ll continue the conversation about laying a strong foundation for school improvement.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29" y="1821946"/>
            <a:ext cx="6271206" cy="4138995"/>
          </a:xfrm>
        </p:spPr>
      </p:pic>
    </p:spTree>
    <p:extLst>
      <p:ext uri="{BB962C8B-B14F-4D97-AF65-F5344CB8AC3E}">
        <p14:creationId xmlns:p14="http://schemas.microsoft.com/office/powerpoint/2010/main" val="139980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should a meaningful needs assessment look like?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Patterns in student performance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636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needs assessment should begin by examining patterns in student achievement data – both overall and for </a:t>
            </a:r>
            <a:r>
              <a:rPr lang="en-US" dirty="0" smtClean="0"/>
              <a:t>groups.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864658" y="2931929"/>
          <a:ext cx="5683624" cy="338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2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49939"/>
            <a:ext cx="8192621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Other educational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It should also look closely at educational factors that matter for student learning:</a:t>
            </a:r>
          </a:p>
          <a:p>
            <a:r>
              <a:rPr lang="en-US" dirty="0" smtClean="0"/>
              <a:t>Aligned curriculum</a:t>
            </a:r>
          </a:p>
          <a:p>
            <a:r>
              <a:rPr lang="en-US" dirty="0" smtClean="0"/>
              <a:t>Effective instruction</a:t>
            </a:r>
          </a:p>
          <a:p>
            <a:r>
              <a:rPr lang="en-US" dirty="0" smtClean="0"/>
              <a:t>Strong leadership</a:t>
            </a:r>
          </a:p>
          <a:p>
            <a:r>
              <a:rPr lang="en-US" dirty="0" smtClean="0"/>
              <a:t>Supports for students and teachers</a:t>
            </a:r>
          </a:p>
          <a:p>
            <a:r>
              <a:rPr lang="en-US" dirty="0" smtClean="0"/>
              <a:t>A safe and positive climate</a:t>
            </a:r>
          </a:p>
          <a:p>
            <a:r>
              <a:rPr lang="en-US" dirty="0" smtClean="0"/>
              <a:t>Family and community engagement</a:t>
            </a:r>
          </a:p>
          <a:p>
            <a:r>
              <a:rPr lang="en-US" dirty="0" smtClean="0"/>
              <a:t>Equitable access to resources</a:t>
            </a:r>
          </a:p>
        </p:txBody>
      </p:sp>
    </p:spTree>
    <p:extLst>
      <p:ext uri="{BB962C8B-B14F-4D97-AF65-F5344CB8AC3E}">
        <p14:creationId xmlns:p14="http://schemas.microsoft.com/office/powerpoint/2010/main" val="3737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6940"/>
          </a:xfrm>
        </p:spPr>
        <p:txBody>
          <a:bodyPr>
            <a:normAutofit/>
          </a:bodyPr>
          <a:lstStyle/>
          <a:p>
            <a:r>
              <a:rPr lang="en-US" dirty="0" smtClean="0"/>
              <a:t>Course offerings</a:t>
            </a:r>
          </a:p>
          <a:p>
            <a:pPr lvl="1"/>
            <a:r>
              <a:rPr lang="en-US" dirty="0" smtClean="0"/>
              <a:t>Advanced courses in core academic subjects</a:t>
            </a:r>
          </a:p>
          <a:p>
            <a:pPr lvl="1"/>
            <a:r>
              <a:rPr lang="en-US" dirty="0" smtClean="0"/>
              <a:t>Arts and career/technical education</a:t>
            </a:r>
          </a:p>
          <a:p>
            <a:r>
              <a:rPr lang="en-US" dirty="0" smtClean="0"/>
              <a:t>Student assignment to teachers and courses</a:t>
            </a:r>
          </a:p>
          <a:p>
            <a:r>
              <a:rPr lang="en-US" dirty="0"/>
              <a:t>Rigor of classroom assignments</a:t>
            </a:r>
          </a:p>
          <a:p>
            <a:r>
              <a:rPr lang="en-US" dirty="0"/>
              <a:t>Number of computers and textbooks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Discipline data by type of offense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This includes things beyond those that are included in ratings, like: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958" y="1871105"/>
            <a:ext cx="7886700" cy="285273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One of the most important roles a needs assessment can play is prompting </a:t>
            </a:r>
            <a:r>
              <a:rPr lang="en-US" sz="4000" b="1" dirty="0" smtClean="0">
                <a:solidFill>
                  <a:srgbClr val="63B2B8"/>
                </a:solidFill>
              </a:rPr>
              <a:t>tough conversations </a:t>
            </a:r>
            <a:r>
              <a:rPr lang="en-US" sz="4000" dirty="0" smtClean="0">
                <a:solidFill>
                  <a:schemeClr val="tx1"/>
                </a:solidFill>
              </a:rPr>
              <a:t>in districts and schools that might not happen otherwise.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 needs assessment can do this by asking </a:t>
            </a:r>
            <a:r>
              <a:rPr lang="en-US" sz="4400" b="1" dirty="0">
                <a:solidFill>
                  <a:srgbClr val="63B2B8"/>
                </a:solidFill>
              </a:rPr>
              <a:t>equity-focused questions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97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0" y="1470212"/>
          <a:ext cx="9144000" cy="500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9103" y="545430"/>
            <a:ext cx="8745794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General and equity-focused questions can prompt very different conversations.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76493849"/>
              </p:ext>
            </p:extLst>
          </p:nvPr>
        </p:nvGraphicFramePr>
        <p:xfrm>
          <a:off x="0" y="1470212"/>
          <a:ext cx="9144000" cy="500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9103" y="807430"/>
            <a:ext cx="8745794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General and equity-focused questions can prompt very different conversations.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Equity questions may look different in certain schools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40778"/>
            <a:ext cx="7886700" cy="4351338"/>
          </a:xfrm>
        </p:spPr>
        <p:txBody>
          <a:bodyPr/>
          <a:lstStyle/>
          <a:p>
            <a:r>
              <a:rPr lang="en-US" dirty="0"/>
              <a:t>A school </a:t>
            </a:r>
            <a:r>
              <a:rPr lang="en-US" dirty="0" smtClean="0"/>
              <a:t>that </a:t>
            </a:r>
            <a:r>
              <a:rPr lang="en-US" dirty="0"/>
              <a:t>is </a:t>
            </a:r>
            <a:r>
              <a:rPr lang="en-US" b="1" dirty="0"/>
              <a:t>low-performing overall </a:t>
            </a:r>
            <a:r>
              <a:rPr lang="en-US" dirty="0"/>
              <a:t>should ask questions about inequities </a:t>
            </a:r>
            <a:r>
              <a:rPr lang="en-US" b="1" dirty="0"/>
              <a:t>between their school</a:t>
            </a:r>
            <a:r>
              <a:rPr lang="en-US" dirty="0"/>
              <a:t> and other schools in the </a:t>
            </a:r>
            <a:r>
              <a:rPr lang="en-US" dirty="0" smtClean="0"/>
              <a:t>district.</a:t>
            </a:r>
          </a:p>
          <a:p>
            <a:r>
              <a:rPr lang="en-US" dirty="0" smtClean="0"/>
              <a:t>A </a:t>
            </a:r>
            <a:r>
              <a:rPr lang="en-US" dirty="0"/>
              <a:t>school that is doing well for some groups but </a:t>
            </a:r>
            <a:r>
              <a:rPr lang="en-US" b="1" dirty="0"/>
              <a:t>not for others </a:t>
            </a:r>
            <a:r>
              <a:rPr lang="en-US" dirty="0"/>
              <a:t>should also ask questions about inequities </a:t>
            </a:r>
            <a:r>
              <a:rPr lang="en-US" b="1" dirty="0"/>
              <a:t>within the school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77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365126"/>
            <a:ext cx="8745794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General versus equity-focused questions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51054" y="1368643"/>
          <a:ext cx="8256639" cy="49665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0734"/>
                <a:gridCol w="2796988"/>
                <a:gridCol w="2808917"/>
              </a:tblGrid>
              <a:tr h="87311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General questions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Questions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about inequities 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</a:rPr>
                        <a:t>within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schools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Questions about inequities </a:t>
                      </a:r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between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schools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6203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percentage of students</a:t>
                      </a:r>
                      <a:r>
                        <a:rPr lang="en-US" sz="1600" baseline="0" dirty="0" smtClean="0"/>
                        <a:t> enroll and succeed in advanced coursework?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How do rates of participation and success</a:t>
                      </a:r>
                      <a:r>
                        <a:rPr lang="en-US" sz="1600" baseline="0" dirty="0" smtClean="0"/>
                        <a:t> in advanced courses differ by student group?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many Advanced</a:t>
                      </a:r>
                      <a:r>
                        <a:rPr lang="en-US" sz="1600" baseline="0" dirty="0" smtClean="0"/>
                        <a:t> Placement courses are offered at the school, compared to other schools in the district?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364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percentage of teachers</a:t>
                      </a:r>
                      <a:r>
                        <a:rPr lang="en-US" sz="1600" baseline="0" dirty="0" smtClean="0"/>
                        <a:t> have been in the classroom less than 3 years?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 some</a:t>
                      </a:r>
                      <a:r>
                        <a:rPr lang="en-US" sz="1600" baseline="0" dirty="0" smtClean="0"/>
                        <a:t> groups of students disproportionately assigned to novice teachers?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does the percentage of novice</a:t>
                      </a:r>
                      <a:r>
                        <a:rPr lang="en-US" sz="1600" baseline="0" dirty="0" smtClean="0"/>
                        <a:t> teachers at the school compare to other schools in the district?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08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percentage of students are suspended at</a:t>
                      </a:r>
                      <a:r>
                        <a:rPr lang="en-US" sz="1600" baseline="0" dirty="0" smtClean="0"/>
                        <a:t> least once in a school year?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 some groups of students</a:t>
                      </a:r>
                      <a:r>
                        <a:rPr lang="en-US" sz="1600" baseline="0" dirty="0" smtClean="0"/>
                        <a:t> more likely to be suspended than others?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</a:t>
                      </a:r>
                      <a:r>
                        <a:rPr lang="en-US" sz="1600" baseline="0" dirty="0" smtClean="0"/>
                        <a:t> does the percentage of students suspended in the school compare to other schools in the district?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5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88" y="743557"/>
            <a:ext cx="8442171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We will focus on the initial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parts of the improvement process: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63B2B8"/>
                </a:solidFill>
              </a:rPr>
              <a:t>needs assessments </a:t>
            </a:r>
            <a:r>
              <a:rPr lang="en-US" sz="3600" b="1" dirty="0" smtClean="0">
                <a:solidFill>
                  <a:schemeClr val="tx1"/>
                </a:solidFill>
              </a:rPr>
              <a:t>and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63B2B8"/>
                </a:solidFill>
              </a:rPr>
              <a:t>improvement plans.</a:t>
            </a:r>
            <a:endParaRPr lang="en-US" sz="3600" b="1" dirty="0">
              <a:solidFill>
                <a:srgbClr val="63B2B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5270" y="2638783"/>
          <a:ext cx="6032743" cy="353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822375" y="4170714"/>
            <a:ext cx="323304" cy="30689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00342" y="4149148"/>
            <a:ext cx="228381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School Ratings</a:t>
            </a:r>
          </a:p>
        </p:txBody>
      </p:sp>
      <p:sp>
        <p:nvSpPr>
          <p:cNvPr id="6" name="Arrow: Right 5"/>
          <p:cNvSpPr/>
          <p:nvPr/>
        </p:nvSpPr>
        <p:spPr>
          <a:xfrm rot="-2340000">
            <a:off x="7033933" y="3177466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 rot="2400000">
            <a:off x="7100608" y="5020236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-2280000">
            <a:off x="5776633" y="287441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Improvement</a:t>
            </a:r>
          </a:p>
        </p:txBody>
      </p:sp>
      <p:sp>
        <p:nvSpPr>
          <p:cNvPr id="9" name="TextBox 8"/>
          <p:cNvSpPr txBox="1"/>
          <p:nvPr/>
        </p:nvSpPr>
        <p:spPr>
          <a:xfrm rot="2400000">
            <a:off x="5741558" y="5276609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Insufficient </a:t>
            </a:r>
          </a:p>
          <a:p>
            <a:pPr algn="ctr"/>
            <a:r>
              <a:rPr lang="en-US" dirty="0"/>
              <a:t>Improvement</a:t>
            </a:r>
          </a:p>
        </p:txBody>
      </p:sp>
      <p:sp>
        <p:nvSpPr>
          <p:cNvPr id="10" name="Oval 9"/>
          <p:cNvSpPr/>
          <p:nvPr/>
        </p:nvSpPr>
        <p:spPr>
          <a:xfrm>
            <a:off x="8335575" y="5446325"/>
            <a:ext cx="323304" cy="30689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636" y="5730139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 smtClean="0"/>
              <a:t>Intensify </a:t>
            </a:r>
          </a:p>
          <a:p>
            <a:pPr algn="ctr"/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93671" y="4243451"/>
            <a:ext cx="323304" cy="30689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0877" y="4788787"/>
            <a:ext cx="274320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Plan Approval</a:t>
            </a:r>
          </a:p>
        </p:txBody>
      </p:sp>
      <p:sp>
        <p:nvSpPr>
          <p:cNvPr id="15" name="Curved Down Arrow 14"/>
          <p:cNvSpPr/>
          <p:nvPr/>
        </p:nvSpPr>
        <p:spPr>
          <a:xfrm>
            <a:off x="4335242" y="3981712"/>
            <a:ext cx="1217587" cy="284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0800000">
            <a:off x="4280501" y="4445807"/>
            <a:ext cx="1272328" cy="284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99015" y="4219610"/>
            <a:ext cx="353100" cy="3531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2183385" y="2636259"/>
            <a:ext cx="2864450" cy="1947177"/>
            <a:chOff x="-1597208" y="-534776"/>
            <a:chExt cx="2864450" cy="1947177"/>
          </a:xfrm>
        </p:grpSpPr>
        <p:sp>
          <p:nvSpPr>
            <p:cNvPr id="19" name="Rectangle 18"/>
            <p:cNvSpPr/>
            <p:nvPr/>
          </p:nvSpPr>
          <p:spPr>
            <a:xfrm>
              <a:off x="172138" y="0"/>
              <a:ext cx="1095104" cy="14124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1597208" y="-534776"/>
              <a:ext cx="1244442" cy="1412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 </a:t>
              </a:r>
              <a:r>
                <a:rPr lang="en-US" sz="1400" kern="1200" dirty="0" smtClean="0"/>
                <a:t>Improvement Planning</a:t>
              </a:r>
              <a:endParaRPr lang="en-US" sz="1400" kern="1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1885530" y="3475628"/>
            <a:ext cx="1931335" cy="535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8708" y="4674710"/>
            <a:ext cx="1931335" cy="535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00197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Family and community engagement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needs assessment should also involve students, families, and community members.</a:t>
            </a:r>
          </a:p>
          <a:p>
            <a:r>
              <a:rPr lang="en-US" dirty="0" smtClean="0"/>
              <a:t>This shouldn’t just </a:t>
            </a:r>
            <a:r>
              <a:rPr lang="en-US" dirty="0"/>
              <a:t>mean </a:t>
            </a:r>
            <a:r>
              <a:rPr lang="en-US" dirty="0" smtClean="0"/>
              <a:t>administering a student or parent survey.</a:t>
            </a:r>
          </a:p>
          <a:p>
            <a:r>
              <a:rPr lang="en-US" dirty="0" smtClean="0"/>
              <a:t>Students, families, and community should be at the table to </a:t>
            </a:r>
            <a:r>
              <a:rPr lang="en-US" dirty="0"/>
              <a:t>discuss the school’s needs and brainstorm solutions.</a:t>
            </a:r>
          </a:p>
        </p:txBody>
      </p:sp>
    </p:spTree>
    <p:extLst>
      <p:ext uri="{BB962C8B-B14F-4D97-AF65-F5344CB8AC3E}">
        <p14:creationId xmlns:p14="http://schemas.microsoft.com/office/powerpoint/2010/main" val="25299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Where can schools find information to help them conduct a needs assessment?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reporting	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ESSA requires </a:t>
            </a:r>
            <a:r>
              <a:rPr lang="en-US" dirty="0" smtClean="0"/>
              <a:t>states </a:t>
            </a:r>
            <a:r>
              <a:rPr lang="en-US" dirty="0" smtClean="0"/>
              <a:t>to publicly report a wide variety of information about districts and schools in a state “report card.”</a:t>
            </a:r>
          </a:p>
          <a:p>
            <a:r>
              <a:rPr lang="en-US" dirty="0" smtClean="0"/>
              <a:t>These data are a good starting point, but</a:t>
            </a:r>
          </a:p>
          <a:p>
            <a:pPr lvl="1"/>
            <a:r>
              <a:rPr lang="en-US" dirty="0" smtClean="0"/>
              <a:t>They may be too old to be useful for a timely analysis</a:t>
            </a:r>
          </a:p>
          <a:p>
            <a:pPr lvl="1"/>
            <a:r>
              <a:rPr lang="en-US" dirty="0" smtClean="0"/>
              <a:t>The report cards will not include information on many important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0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Other sources of information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81753A-3BE5-462A-B313-305591F2F5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506071"/>
            <a:ext cx="7886700" cy="4670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needs assessment should rely on many sources of information, to get the fullest possible picture of the school’s strengths and weaknesses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State and district data systems</a:t>
            </a:r>
          </a:p>
          <a:p>
            <a:r>
              <a:rPr lang="en-US" dirty="0" smtClean="0"/>
              <a:t>Master schedules</a:t>
            </a:r>
          </a:p>
          <a:p>
            <a:r>
              <a:rPr lang="en-US" dirty="0" smtClean="0"/>
              <a:t>Self-assessment </a:t>
            </a:r>
            <a:r>
              <a:rPr lang="en-US" dirty="0"/>
              <a:t>rubrics</a:t>
            </a:r>
          </a:p>
          <a:p>
            <a:r>
              <a:rPr lang="en-US" dirty="0" smtClean="0"/>
              <a:t>Student work samples</a:t>
            </a:r>
          </a:p>
          <a:p>
            <a:r>
              <a:rPr lang="en-US" dirty="0" smtClean="0"/>
              <a:t>Teacher, student, and family surveys</a:t>
            </a:r>
          </a:p>
          <a:p>
            <a:r>
              <a:rPr lang="en-US" dirty="0" smtClean="0"/>
              <a:t>On-site diagnostic reviews</a:t>
            </a:r>
          </a:p>
          <a:p>
            <a:r>
              <a:rPr lang="en-US" dirty="0" smtClean="0"/>
              <a:t>Focus groups</a:t>
            </a:r>
          </a:p>
          <a:p>
            <a:r>
              <a:rPr lang="en-US" dirty="0" smtClean="0"/>
              <a:t>Interviews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2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35" y="1924891"/>
            <a:ext cx="7886700" cy="285273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What can the state do to support schools in conducting meaningful needs assessments?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There are several ways states can  </a:t>
            </a:r>
            <a:r>
              <a:rPr lang="en-US" sz="4400" b="1" dirty="0" smtClean="0">
                <a:solidFill>
                  <a:srgbClr val="63B2B8"/>
                </a:solidFill>
              </a:rPr>
              <a:t>build a strong foundation </a:t>
            </a:r>
            <a:r>
              <a:rPr lang="en-US" sz="4400" dirty="0" smtClean="0">
                <a:solidFill>
                  <a:schemeClr val="tx1"/>
                </a:solidFill>
              </a:rPr>
              <a:t>for school and district leaders to conduct meaningful needs assessments.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5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States should: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 a needs assessment for </a:t>
            </a:r>
            <a:r>
              <a:rPr lang="en-US" b="1" u="sng" dirty="0" smtClean="0"/>
              <a:t>all</a:t>
            </a:r>
            <a:r>
              <a:rPr lang="en-US" b="1" i="1" dirty="0" smtClean="0"/>
              <a:t> </a:t>
            </a:r>
            <a:r>
              <a:rPr lang="en-US" b="1" dirty="0" smtClean="0"/>
              <a:t>schools </a:t>
            </a:r>
            <a:r>
              <a:rPr lang="en-US" dirty="0" smtClean="0"/>
              <a:t>identified for improvement</a:t>
            </a:r>
          </a:p>
          <a:p>
            <a:r>
              <a:rPr lang="en-US" dirty="0" smtClean="0"/>
              <a:t>Create a </a:t>
            </a:r>
            <a:r>
              <a:rPr lang="en-US" b="1" dirty="0" smtClean="0"/>
              <a:t>timeline</a:t>
            </a:r>
            <a:r>
              <a:rPr lang="en-US" dirty="0" smtClean="0"/>
              <a:t> that gives schools enough time to understand their challenges</a:t>
            </a:r>
          </a:p>
          <a:p>
            <a:r>
              <a:rPr lang="en-US" dirty="0" smtClean="0"/>
              <a:t>Provide a </a:t>
            </a:r>
            <a:r>
              <a:rPr lang="en-US" b="1" dirty="0" smtClean="0"/>
              <a:t>tool or template </a:t>
            </a:r>
            <a:r>
              <a:rPr lang="en-US" dirty="0" smtClean="0"/>
              <a:t>that asks </a:t>
            </a:r>
            <a:r>
              <a:rPr lang="en-US" b="1" dirty="0" smtClean="0"/>
              <a:t>equity-focused</a:t>
            </a:r>
            <a:r>
              <a:rPr lang="en-US" dirty="0" smtClean="0"/>
              <a:t> questions</a:t>
            </a:r>
            <a:endParaRPr lang="en-US" b="1" dirty="0" smtClean="0"/>
          </a:p>
          <a:p>
            <a:r>
              <a:rPr lang="en-US" dirty="0" smtClean="0"/>
              <a:t>Ensure that districts and schools have access to all necessary </a:t>
            </a:r>
            <a:r>
              <a:rPr lang="en-US" b="1" dirty="0" smtClean="0"/>
              <a:t>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032469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questions should you ask in your state?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4400" b="1" i="1" dirty="0" smtClean="0">
                <a:solidFill>
                  <a:schemeClr val="tx1"/>
                </a:solidFill>
              </a:rPr>
              <a:t>(And what should you watch out for?)</a:t>
            </a:r>
            <a:endParaRPr lang="en-US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7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53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Who is required </a:t>
            </a:r>
            <a:r>
              <a:rPr lang="en-US" b="1" dirty="0">
                <a:solidFill>
                  <a:schemeClr val="tx1"/>
                </a:solidFill>
              </a:rPr>
              <a:t>to conduct a needs </a:t>
            </a:r>
            <a:r>
              <a:rPr lang="en-US" b="1" dirty="0" smtClean="0">
                <a:solidFill>
                  <a:schemeClr val="tx1"/>
                </a:solidFill>
              </a:rPr>
              <a:t>assessment?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2547"/>
            <a:ext cx="7886700" cy="444441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All</a:t>
            </a:r>
            <a:r>
              <a:rPr lang="en-US" b="1" dirty="0" smtClean="0"/>
              <a:t> schools </a:t>
            </a:r>
            <a:r>
              <a:rPr lang="en-US" dirty="0" smtClean="0"/>
              <a:t>identified for improvement should be required to conduct a needs assessment.</a:t>
            </a: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Things to watch out for: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state does </a:t>
            </a:r>
            <a:r>
              <a:rPr lang="en-US" b="1" dirty="0" smtClean="0">
                <a:solidFill>
                  <a:srgbClr val="C00000"/>
                </a:solidFill>
              </a:rPr>
              <a:t>not do more than what ESSA requires</a:t>
            </a:r>
            <a:r>
              <a:rPr lang="en-US" dirty="0" smtClean="0">
                <a:solidFill>
                  <a:srgbClr val="C00000"/>
                </a:solidFill>
              </a:rPr>
              <a:t>. It does not ask schools that are underperforming for groups of students to conduct a needs assessment.</a:t>
            </a:r>
          </a:p>
        </p:txBody>
      </p:sp>
    </p:spTree>
    <p:extLst>
      <p:ext uri="{BB962C8B-B14F-4D97-AF65-F5344CB8AC3E}">
        <p14:creationId xmlns:p14="http://schemas.microsoft.com/office/powerpoint/2010/main" val="36093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What kind of needs assessment tool does the state provide?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should provide a </a:t>
            </a:r>
            <a:r>
              <a:rPr lang="en-US" b="1" dirty="0" smtClean="0"/>
              <a:t>tool, template</a:t>
            </a:r>
            <a:r>
              <a:rPr lang="en-US" dirty="0" smtClean="0"/>
              <a:t>, or </a:t>
            </a:r>
            <a:r>
              <a:rPr lang="en-US" b="1" dirty="0" smtClean="0"/>
              <a:t>practical guidance </a:t>
            </a:r>
            <a:r>
              <a:rPr lang="en-US" dirty="0" smtClean="0"/>
              <a:t>that assesses a broad range of educational factors.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Things to watch out for: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state provides an insufficient tool (just a description of a needs assessment or a spreadsheet to fill out)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tool does not ask school and district leaders to look beyond readily available achievement data.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tool does not help schools prioritize among issues.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66" y="288938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know states can’t legislate capacity.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But they can do a number of things to help set people up for success.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1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6338"/>
            <a:ext cx="7475444" cy="8725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kinds of questions does the needs assessment tool ask?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8880"/>
            <a:ext cx="7886700" cy="4188083"/>
          </a:xfrm>
        </p:spPr>
        <p:txBody>
          <a:bodyPr>
            <a:normAutofit/>
          </a:bodyPr>
          <a:lstStyle/>
          <a:p>
            <a:r>
              <a:rPr lang="en-US" dirty="0" smtClean="0"/>
              <a:t>The state-provided tool should ask </a:t>
            </a:r>
            <a:r>
              <a:rPr lang="en-US" b="1" dirty="0" smtClean="0"/>
              <a:t>equity-focused</a:t>
            </a:r>
            <a:r>
              <a:rPr lang="en-US" dirty="0" smtClean="0"/>
              <a:t> questions that prompt school and district leaders to look honestly at how schools are serving different groups of students.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Things to watch out for: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tool asks only general questions or just one or two questions about disparities or resource inequities.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tool does not require looking at inequities </a:t>
            </a:r>
            <a:r>
              <a:rPr lang="en-US" i="1" dirty="0" smtClean="0">
                <a:solidFill>
                  <a:srgbClr val="C00000"/>
                </a:solidFill>
              </a:rPr>
              <a:t>within </a:t>
            </a:r>
            <a:r>
              <a:rPr lang="en-US" dirty="0" smtClean="0">
                <a:solidFill>
                  <a:srgbClr val="C00000"/>
                </a:solidFill>
              </a:rPr>
              <a:t>schools and districts.</a:t>
            </a:r>
          </a:p>
        </p:txBody>
      </p:sp>
    </p:spTree>
    <p:extLst>
      <p:ext uri="{BB962C8B-B14F-4D97-AF65-F5344CB8AC3E}">
        <p14:creationId xmlns:p14="http://schemas.microsoft.com/office/powerpoint/2010/main" val="27486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2316"/>
            <a:ext cx="7886700" cy="8083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Where will schools find the data to conduct a needs assessment?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0063"/>
            <a:ext cx="7886700" cy="3866899"/>
          </a:xfrm>
        </p:spPr>
        <p:txBody>
          <a:bodyPr/>
          <a:lstStyle/>
          <a:p>
            <a:r>
              <a:rPr lang="en-US" dirty="0" smtClean="0"/>
              <a:t>The state should ensure that districts and schools have </a:t>
            </a:r>
            <a:r>
              <a:rPr lang="en-US" b="1" dirty="0" smtClean="0"/>
              <a:t>access to all necessary information </a:t>
            </a:r>
            <a:r>
              <a:rPr lang="en-US" dirty="0" smtClean="0"/>
              <a:t>to get a true picture of their challenges.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Things to watch out for …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state provides only the data available in the “report cards.”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4448" y="3209365"/>
            <a:ext cx="8247529" cy="896470"/>
          </a:xfrm>
          <a:prstGeom prst="rect">
            <a:avLst/>
          </a:prstGeom>
          <a:solidFill>
            <a:srgbClr val="63B2B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Improvement Plans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550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is an improvement plan? Why is it important?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881189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Once the school and community has identified issues on which to focus, the next step is to </a:t>
            </a:r>
            <a:r>
              <a:rPr lang="en-US" sz="4000" b="1" dirty="0" smtClean="0">
                <a:solidFill>
                  <a:srgbClr val="63B2B8"/>
                </a:solidFill>
              </a:rPr>
              <a:t>plan</a:t>
            </a:r>
            <a:r>
              <a:rPr lang="en-US" sz="4000" dirty="0" smtClean="0">
                <a:solidFill>
                  <a:schemeClr val="tx1"/>
                </a:solidFill>
              </a:rPr>
              <a:t> for how they will improve the school’s outcomes.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9" y="435694"/>
            <a:ext cx="8010659" cy="588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3174"/>
            <a:ext cx="7886700" cy="28527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improvement plan is like a blueprint for a house.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08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91671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purpose of an </a:t>
            </a:r>
            <a:r>
              <a:rPr lang="en-US" sz="3600" b="1" dirty="0" smtClean="0">
                <a:solidFill>
                  <a:srgbClr val="63B2B8"/>
                </a:solidFill>
              </a:rPr>
              <a:t>improvement plan </a:t>
            </a:r>
            <a:r>
              <a:rPr lang="en-US" sz="3600" b="1" dirty="0" smtClean="0">
                <a:solidFill>
                  <a:schemeClr val="tx1"/>
                </a:solidFill>
              </a:rPr>
              <a:t>is to describe the actions the school will take to address underperformance. It also specifies: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3038168"/>
            <a:ext cx="7886700" cy="3256781"/>
          </a:xfrm>
        </p:spPr>
        <p:txBody>
          <a:bodyPr/>
          <a:lstStyle/>
          <a:p>
            <a:r>
              <a:rPr lang="en-US" dirty="0" smtClean="0"/>
              <a:t>What kinds of supports and resources the school needs</a:t>
            </a:r>
          </a:p>
          <a:p>
            <a:r>
              <a:rPr lang="en-US" dirty="0" smtClean="0"/>
              <a:t>Who will do what</a:t>
            </a:r>
          </a:p>
          <a:p>
            <a:r>
              <a:rPr lang="en-US" dirty="0" smtClean="0"/>
              <a:t>What kind of progress the school expects to see each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03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139" y="2137442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do we know about improvement planning in recent years?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44" y="2600425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Key challenges: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</a:t>
            </a:r>
            <a:r>
              <a:rPr lang="en-US" dirty="0" smtClean="0"/>
              <a:t>Too little information</a:t>
            </a:r>
            <a:br>
              <a:rPr lang="en-US" dirty="0" smtClean="0"/>
            </a:br>
            <a:r>
              <a:rPr lang="en-US" dirty="0" smtClean="0"/>
              <a:t>- Too little time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</a:t>
            </a:r>
            <a:r>
              <a:rPr lang="en-US" dirty="0" smtClean="0"/>
              <a:t>Planning requirements</a:t>
            </a:r>
            <a:br>
              <a:rPr lang="en-US" dirty="0" smtClean="0"/>
            </a:br>
            <a:r>
              <a:rPr lang="en-US" dirty="0" smtClean="0"/>
              <a:t>- Capacity.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 smtClean="0"/>
              <a:t>Too little information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319637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Planning often happened in the absence of a good needs </a:t>
            </a:r>
            <a:r>
              <a:rPr lang="en-US" sz="3600" b="1" dirty="0" smtClean="0"/>
              <a:t>assessment.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36" y="1917493"/>
            <a:ext cx="5051018" cy="3362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9775" y="1705708"/>
            <a:ext cx="427152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READY, 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FIRE, 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AIM!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3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406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First for needs assessments and then for improvement plans, we will ask the following questions: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3507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are these steps and why do they matter?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we know about what’s happening now?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each of these steps look like?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can – and should – the state do?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questions can you ask in your state?</a:t>
            </a:r>
          </a:p>
        </p:txBody>
      </p:sp>
    </p:spTree>
    <p:extLst>
      <p:ext uri="{BB962C8B-B14F-4D97-AF65-F5344CB8AC3E}">
        <p14:creationId xmlns:p14="http://schemas.microsoft.com/office/powerpoint/2010/main" val="856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60" y="2511664"/>
            <a:ext cx="5319713" cy="2852737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Some principals report writing a plan over the summer, before teachers come back to school… 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79" y="1783403"/>
            <a:ext cx="2758223" cy="2783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060" y="770966"/>
            <a:ext cx="4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Too little time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045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922" y="2670949"/>
            <a:ext cx="422441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Not surprisingly, when the school year starts that plan goes in a locked drawer and stays there the rest of the year.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36" y="938259"/>
            <a:ext cx="3188497" cy="479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537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881" y="1923447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To make matters worse, some schools had to have different plans for different state or federal programs.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881" y="717176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98F28"/>
                </a:solidFill>
              </a:rPr>
              <a:t>Too many plans</a:t>
            </a:r>
            <a:endParaRPr lang="en-US" sz="5400" b="1" dirty="0">
              <a:solidFill>
                <a:srgbClr val="F98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93" y="2131370"/>
            <a:ext cx="7886700" cy="285273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planning documents themselves often required schools to list strategies that they were going to use without attention to intended impact/evidence.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173" y="1183340"/>
            <a:ext cx="8067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98F28"/>
                </a:solidFill>
              </a:rPr>
              <a:t>Unhelpful planning requirements</a:t>
            </a:r>
            <a:endParaRPr lang="en-US" sz="4400" b="1" dirty="0">
              <a:solidFill>
                <a:srgbClr val="F98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73881"/>
            <a:ext cx="7886700" cy="285273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Not surprisingly, too often improvement plans are less than useful.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Here are some common scenarios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69577" y="1416423"/>
          <a:ext cx="7404846" cy="494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3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does an effective improvement planning process look like?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83" y="3502681"/>
            <a:ext cx="7886700" cy="285273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With the support of the district, school leaders should work with teachers, families, </a:t>
            </a:r>
            <a:r>
              <a:rPr lang="en-US" sz="4400" dirty="0">
                <a:solidFill>
                  <a:schemeClr val="tx1"/>
                </a:solidFill>
              </a:rPr>
              <a:t>community members, and students </a:t>
            </a:r>
            <a:r>
              <a:rPr lang="en-US" sz="4400" dirty="0" smtClean="0">
                <a:solidFill>
                  <a:schemeClr val="tx1"/>
                </a:solidFill>
              </a:rPr>
              <a:t>to develop a plan that addresses the causes of underperformance identified in the needs assessment.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school improvement plan should explain: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issue the school is trying to address.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the school will do – and why it believes that a given strategy or approach will work (including research evidence).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kinds of supports and resources – if any –the school needs, and where those will come from.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will do what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improvement the school expects to see on key indicators each year</a:t>
            </a:r>
          </a:p>
        </p:txBody>
      </p:sp>
    </p:spTree>
    <p:extLst>
      <p:ext uri="{BB962C8B-B14F-4D97-AF65-F5344CB8AC3E}">
        <p14:creationId xmlns:p14="http://schemas.microsoft.com/office/powerpoint/2010/main" val="28515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“why do you think it will work” part is tough.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165"/>
            <a:ext cx="7886700" cy="41867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ESSA says that both comprehensive and targeted plans should “include evidence-based interventions” from research meeting certain methodological requirements.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34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4448" y="3209364"/>
            <a:ext cx="8247529" cy="932329"/>
          </a:xfrm>
          <a:prstGeom prst="rect">
            <a:avLst/>
          </a:prstGeom>
          <a:solidFill>
            <a:srgbClr val="63B2B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/>
              <a:t>Needs Assessments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48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But the “evidence-based” requirements in ESSA may be more helpful in some cases, than in others.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3182"/>
            <a:ext cx="8229600" cy="4094163"/>
          </a:xfrm>
        </p:spPr>
        <p:txBody>
          <a:bodyPr/>
          <a:lstStyle/>
          <a:p>
            <a:r>
              <a:rPr lang="en-US" sz="2800" dirty="0" smtClean="0"/>
              <a:t>There’s more evidence (as defined by ESSA) available for addressing some issues than others – for example, there are lots of studies on effective early literacy interventions, but far fewer on effective ways to improve school culture. </a:t>
            </a:r>
          </a:p>
          <a:p>
            <a:r>
              <a:rPr lang="en-US" sz="2800" dirty="0" smtClean="0"/>
              <a:t>Context matters – a program that has been shown to be effective in one type of school may not be effective in all.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43700" y="6094782"/>
            <a:ext cx="2057400" cy="365125"/>
          </a:xfrm>
          <a:prstGeom prst="rect">
            <a:avLst/>
          </a:prstGeom>
        </p:spPr>
        <p:txBody>
          <a:bodyPr/>
          <a:lstStyle/>
          <a:p>
            <a:fld id="{5B259CC6-7B72-4137-928D-D85C24DCBB66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26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79" y="2578272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Still, asking the question “Why do you think this will work?” is critical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71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For example…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1999" y="1676400"/>
            <a:ext cx="8163163" cy="444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Let’s say a school’s needs assessment highlights that low-income boys are chronically absent. The school responds by proposing to implement a policy where chronically absent students automatically fail. </a:t>
            </a:r>
          </a:p>
        </p:txBody>
      </p:sp>
    </p:spTree>
    <p:extLst>
      <p:ext uri="{BB962C8B-B14F-4D97-AF65-F5344CB8AC3E}">
        <p14:creationId xmlns:p14="http://schemas.microsoft.com/office/powerpoint/2010/main" val="23563409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392654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There is plenty of evidence that this strategy will only make the situation worse.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3" y="924230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1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94965"/>
            <a:ext cx="7620000" cy="3831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</a:t>
            </a:r>
            <a:r>
              <a:rPr lang="en-US" sz="3600" i="1" dirty="0"/>
              <a:t>better </a:t>
            </a:r>
            <a:r>
              <a:rPr lang="en-US" sz="3600" dirty="0"/>
              <a:t>strategy might be to take steps to prevent truancy, by having the school counselor call a student’s family when he has been absent twice.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3366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850" y="26368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States can take several key actions to help ensure that improvement plans are a meaningful blueprint.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74195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676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that the improvement process always begins with a needs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Establish timelines that enable meaningful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 schools to submit only one improvement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Approve </a:t>
            </a:r>
            <a:r>
              <a:rPr lang="en-US" dirty="0"/>
              <a:t>plans with enough time for schools to make key decisions about the next school year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States can make the process less crazy-making. They can…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6138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While it’s impossible to legislate capacity, states can create some “quality guardrails.” They can…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9459"/>
            <a:ext cx="7886700" cy="40075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an </a:t>
            </a:r>
            <a:r>
              <a:rPr lang="en-US" dirty="0"/>
              <a:t>appropriate planning tool and </a:t>
            </a:r>
            <a:r>
              <a:rPr lang="en-US" dirty="0" smtClean="0"/>
              <a:t>establish </a:t>
            </a:r>
            <a:r>
              <a:rPr lang="en-US" dirty="0"/>
              <a:t>clear criteria for plan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</a:t>
            </a:r>
            <a:r>
              <a:rPr lang="en-US" dirty="0" smtClean="0"/>
              <a:t>guidance </a:t>
            </a:r>
            <a:r>
              <a:rPr lang="en-US" dirty="0"/>
              <a:t>to help school leaders select evidence-based </a:t>
            </a:r>
            <a:r>
              <a:rPr lang="en-US" dirty="0" smtClean="0"/>
              <a:t>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Ensure that the team reviewing plans for the lowest performing schools is made up of educators with a track record of success in high-need schools and districts.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sample of plans from schools that are consistently underperforming for one or more groups of students to ensure they meet the state’s criteria.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81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questions should you ask in your state?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999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27059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3B2B8"/>
                </a:solidFill>
              </a:rPr>
              <a:t>The Basics</a:t>
            </a:r>
            <a:endParaRPr lang="en-US" b="1" dirty="0">
              <a:solidFill>
                <a:srgbClr val="63B2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What is a needs assessment? 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Why does it matter?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0368" y="867149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 improvement plans always have to begin with a needs assessment?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3155576"/>
            <a:ext cx="2061882" cy="172122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Yes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4643718" y="3155576"/>
            <a:ext cx="2061882" cy="1721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No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08040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many plans does a school have to submit?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2941" y="2671482"/>
            <a:ext cx="2456329" cy="2438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/>
              <a:t>1</a:t>
            </a:r>
            <a:endParaRPr lang="en-US" sz="10000" dirty="0"/>
          </a:p>
        </p:txBody>
      </p:sp>
      <p:sp>
        <p:nvSpPr>
          <p:cNvPr id="5" name="Rectangle 4"/>
          <p:cNvSpPr/>
          <p:nvPr/>
        </p:nvSpPr>
        <p:spPr>
          <a:xfrm>
            <a:off x="4957482" y="2671482"/>
            <a:ext cx="2456329" cy="2438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More than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62844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When are plans due? When will they be approved?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Submission deadlines should create sufficient time to collect/review data, plan, and obtain continuous family/community feedback. </a:t>
            </a:r>
            <a:endParaRPr lang="en-US" sz="2400" dirty="0"/>
          </a:p>
          <a:p>
            <a:r>
              <a:rPr lang="en-US" sz="2400" dirty="0" smtClean="0"/>
              <a:t>Plans should be approved with enough time to make key decisions that will affect the following school year – like revising master schedules, hiring staff,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2939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9" y="266009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Harder – but really important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questions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452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04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Has the state established clear plan approval criteria, and provided a tool aligned with those criteria?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59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 state should ensure that plans are only approved if they clearly explain: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strategies address challenges identified in the needs assessment, and why they are likely to work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kinds of supports and resources the school needs.</a:t>
            </a:r>
          </a:p>
          <a:p>
            <a:pPr lvl="1"/>
            <a:r>
              <a:rPr lang="en-US" dirty="0" smtClean="0"/>
              <a:t>Who is responsible for what</a:t>
            </a:r>
          </a:p>
          <a:p>
            <a:pPr lvl="1"/>
            <a:r>
              <a:rPr lang="en-US" dirty="0" smtClean="0"/>
              <a:t>How much improvement the school expects to see each year both on leading indicators and indicators that are part of a school’s rating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12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023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do school and district leaders find evidence-based </a:t>
            </a:r>
            <a:r>
              <a:rPr lang="en-US" b="1" dirty="0">
                <a:solidFill>
                  <a:schemeClr val="tx1"/>
                </a:solidFill>
              </a:rPr>
              <a:t>strategies?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6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state should provide school and district leaders with guidance on selecting evidence-based strategies. This might include:</a:t>
            </a:r>
          </a:p>
          <a:p>
            <a:pPr lvl="1"/>
            <a:r>
              <a:rPr lang="en-US" dirty="0" smtClean="0"/>
              <a:t>Sharing research-based best practices related to common challenges schools encounter. </a:t>
            </a:r>
          </a:p>
          <a:p>
            <a:pPr lvl="1"/>
            <a:r>
              <a:rPr lang="en-US" dirty="0" smtClean="0"/>
              <a:t>Establishing a team of experts (researchers, educators, etc.) who can help schools/districts identify evidence-based solutions to challenges they have identified. </a:t>
            </a:r>
            <a:endParaRPr lang="en-US" dirty="0"/>
          </a:p>
          <a:p>
            <a:pPr lvl="1"/>
            <a:r>
              <a:rPr lang="en-US" dirty="0" smtClean="0"/>
              <a:t>Connecting district and school leaders with Regional Educational Laboratories 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Things to watch out for: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state provides just a long menu of interventions with no guidance on how to choose from among them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68" y="277999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How are teachers, parents, community members, and students engaged in the planning process?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Who will be reviewing the plans?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Educators know that the best support comes from people experienced in the work they do and the setting they work in. </a:t>
            </a:r>
          </a:p>
          <a:p>
            <a:r>
              <a:rPr lang="en-US" dirty="0" smtClean="0"/>
              <a:t>States should ensure that the team reviewing </a:t>
            </a:r>
            <a:r>
              <a:rPr lang="en-US" dirty="0"/>
              <a:t>plans </a:t>
            </a:r>
            <a:r>
              <a:rPr lang="en-US" dirty="0" smtClean="0"/>
              <a:t>is </a:t>
            </a:r>
            <a:r>
              <a:rPr lang="en-US" dirty="0"/>
              <a:t>made up of educators with a track record of success in high-need schools and districts.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018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80" y="251665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will the state know whether plans for schools that are consistently underperforming for a group of students are up to par?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51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8" y="2821456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 lastly, the hardest question of all…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924892"/>
            <a:ext cx="7886700" cy="285273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If the school improvement </a:t>
            </a:r>
            <a:r>
              <a:rPr lang="en-US" sz="4000" dirty="0">
                <a:solidFill>
                  <a:schemeClr val="tx1"/>
                </a:solidFill>
              </a:rPr>
              <a:t>process is meant to address the problems </a:t>
            </a:r>
            <a:r>
              <a:rPr lang="en-US" sz="4000" dirty="0" smtClean="0">
                <a:solidFill>
                  <a:schemeClr val="tx1"/>
                </a:solidFill>
              </a:rPr>
              <a:t>a school is facing, the </a:t>
            </a:r>
            <a:r>
              <a:rPr lang="en-US" sz="4000" dirty="0">
                <a:solidFill>
                  <a:schemeClr val="tx1"/>
                </a:solidFill>
              </a:rPr>
              <a:t>first step </a:t>
            </a:r>
            <a:r>
              <a:rPr lang="en-US" sz="4000" dirty="0" smtClean="0">
                <a:solidFill>
                  <a:schemeClr val="tx1"/>
                </a:solidFill>
              </a:rPr>
              <a:t>is understanding </a:t>
            </a:r>
            <a:r>
              <a:rPr lang="en-US" sz="4000" dirty="0">
                <a:solidFill>
                  <a:schemeClr val="tx1"/>
                </a:solidFill>
              </a:rPr>
              <a:t>what those problems are.</a:t>
            </a:r>
          </a:p>
        </p:txBody>
      </p:sp>
    </p:spTree>
    <p:extLst>
      <p:ext uri="{BB962C8B-B14F-4D97-AF65-F5344CB8AC3E}">
        <p14:creationId xmlns:p14="http://schemas.microsoft.com/office/powerpoint/2010/main" val="8476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will the state do to actually support schools to improve?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it create networks of schools that are dealing with similar challenges? </a:t>
            </a:r>
          </a:p>
          <a:p>
            <a:r>
              <a:rPr lang="en-US" dirty="0" smtClean="0"/>
              <a:t>Will it pre-screen outside providers offering services to schools and to students?</a:t>
            </a:r>
          </a:p>
          <a:p>
            <a:r>
              <a:rPr lang="en-US" dirty="0" smtClean="0"/>
              <a:t>How will the state monitor district progress, and what will it do if the district isn’t doing its job in supporting its schools?</a:t>
            </a:r>
          </a:p>
        </p:txBody>
      </p:sp>
    </p:spTree>
    <p:extLst>
      <p:ext uri="{BB962C8B-B14F-4D97-AF65-F5344CB8AC3E}">
        <p14:creationId xmlns:p14="http://schemas.microsoft.com/office/powerpoint/2010/main" val="331492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5784"/>
            <a:ext cx="7380861" cy="119286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That’s why the improvement process should begin with a </a:t>
            </a:r>
            <a:r>
              <a:rPr lang="en-US" sz="3600" b="1" dirty="0" smtClean="0">
                <a:solidFill>
                  <a:srgbClr val="63B2B8"/>
                </a:solidFill>
              </a:rPr>
              <a:t>needs assessment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57" y="2797852"/>
            <a:ext cx="3216425" cy="2414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06946"/>
            <a:ext cx="45361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A </a:t>
            </a:r>
            <a:r>
              <a:rPr lang="en-US" sz="3600" dirty="0" smtClean="0">
                <a:latin typeface="+mj-lt"/>
              </a:rPr>
              <a:t>systematic </a:t>
            </a:r>
            <a:r>
              <a:rPr lang="en-US" sz="3600" dirty="0">
                <a:latin typeface="+mj-lt"/>
              </a:rPr>
              <a:t>process for understanding </a:t>
            </a:r>
            <a:r>
              <a:rPr lang="en-US" sz="3600" b="1" dirty="0" smtClean="0">
                <a:latin typeface="+mj-lt"/>
              </a:rPr>
              <a:t>why</a:t>
            </a:r>
            <a:r>
              <a:rPr lang="en-US" sz="3600" dirty="0" smtClean="0">
                <a:latin typeface="+mj-lt"/>
              </a:rPr>
              <a:t> a school is underperforming – either overall or for certain groups of students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73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3076</Words>
  <Application>Microsoft Office PowerPoint</Application>
  <PresentationFormat>On-screen Show (4:3)</PresentationFormat>
  <Paragraphs>309</Paragraphs>
  <Slides>80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Office Theme</vt:lpstr>
      <vt:lpstr>PowerPoint Presentation</vt:lpstr>
      <vt:lpstr>In this session, we’ll continue the conversation about laying a strong foundation for school improvement. </vt:lpstr>
      <vt:lpstr>We will focus on the initial parts of the improvement process:  needs assessments and improvement plans.</vt:lpstr>
      <vt:lpstr>We know states can’t legislate capacity.   But they can do a number of things to help set people up for success. </vt:lpstr>
      <vt:lpstr>First for needs assessments and then for improvement plans, we will ask the following questions:</vt:lpstr>
      <vt:lpstr>PowerPoint Presentation</vt:lpstr>
      <vt:lpstr>What is a needs assessment?  Why does it matter?</vt:lpstr>
      <vt:lpstr>If the school improvement process is meant to address the problems a school is facing, the first step is understanding what those problems are.</vt:lpstr>
      <vt:lpstr>That’s why the improvement process should begin with a needs assessment:</vt:lpstr>
      <vt:lpstr>What do we know about what’s happening now?</vt:lpstr>
      <vt:lpstr>Needs assessments are not a new requirement, but research shows that the way they are being conducted now is not always helpful.</vt:lpstr>
      <vt:lpstr>Key challenges</vt:lpstr>
      <vt:lpstr>Lack of time</vt:lpstr>
      <vt:lpstr>Insufficient tools</vt:lpstr>
      <vt:lpstr>Insufficient tools</vt:lpstr>
      <vt:lpstr>Even when tools are available they don’t ask the tough questions.</vt:lpstr>
      <vt:lpstr>PowerPoint Presentation</vt:lpstr>
      <vt:lpstr>PowerPoint Presentation</vt:lpstr>
      <vt:lpstr>School and district leaders often jump to the happy task of brainstorming solutions before understanding the problems to be solved.</vt:lpstr>
      <vt:lpstr>What should a meaningful needs assessment look like?</vt:lpstr>
      <vt:lpstr>Patterns in student performance</vt:lpstr>
      <vt:lpstr>Other educational factors</vt:lpstr>
      <vt:lpstr>This includes things beyond those that are included in ratings, like:</vt:lpstr>
      <vt:lpstr>One of the most important roles a needs assessment can play is prompting tough conversations in districts and schools that might not happen otherwise.</vt:lpstr>
      <vt:lpstr>A needs assessment can do this by asking equity-focused questions.</vt:lpstr>
      <vt:lpstr>General and equity-focused questions can prompt very different conversations.</vt:lpstr>
      <vt:lpstr>General and equity-focused questions can prompt very different conversations.</vt:lpstr>
      <vt:lpstr>Equity questions may look different in certain schools</vt:lpstr>
      <vt:lpstr>General versus equity-focused questions</vt:lpstr>
      <vt:lpstr>Family and community engagement</vt:lpstr>
      <vt:lpstr>Where can schools find information to help them conduct a needs assessment?</vt:lpstr>
      <vt:lpstr>Public reporting </vt:lpstr>
      <vt:lpstr>Other sources of information</vt:lpstr>
      <vt:lpstr>What can the state do to support schools in conducting meaningful needs assessments?</vt:lpstr>
      <vt:lpstr>There are several ways states can  build a strong foundation for school and district leaders to conduct meaningful needs assessments.</vt:lpstr>
      <vt:lpstr>States should:</vt:lpstr>
      <vt:lpstr>What questions should you ask in your state?  (And what should you watch out for?)</vt:lpstr>
      <vt:lpstr>Who is required to conduct a needs assessment? </vt:lpstr>
      <vt:lpstr>What kind of needs assessment tool does the state provide?</vt:lpstr>
      <vt:lpstr>What kinds of questions does the needs assessment tool ask? </vt:lpstr>
      <vt:lpstr>Where will schools find the data to conduct a needs assessment?</vt:lpstr>
      <vt:lpstr>PowerPoint Presentation</vt:lpstr>
      <vt:lpstr>What is an improvement plan? Why is it important?</vt:lpstr>
      <vt:lpstr>Once the school and community has identified issues on which to focus, the next step is to plan for how they will improve the school’s outcomes.</vt:lpstr>
      <vt:lpstr>An improvement plan is like a blueprint for a house. </vt:lpstr>
      <vt:lpstr>The purpose of an improvement plan is to describe the actions the school will take to address underperformance. It also specifies: </vt:lpstr>
      <vt:lpstr>What do we know about improvement planning in recent years?</vt:lpstr>
      <vt:lpstr>Key challenges: - Too little information - Too little time - Planning requirements - Capacity. </vt:lpstr>
      <vt:lpstr>Too little information</vt:lpstr>
      <vt:lpstr>Some principals report writing a plan over the summer, before teachers come back to school…   </vt:lpstr>
      <vt:lpstr>Not surprisingly, when the school year starts that plan goes in a locked drawer and stays there the rest of the year. </vt:lpstr>
      <vt:lpstr>To make matters worse, some schools had to have different plans for different state or federal programs. </vt:lpstr>
      <vt:lpstr>The planning documents themselves often required schools to list strategies that they were going to use without attention to intended impact/evidence. </vt:lpstr>
      <vt:lpstr>Not surprisingly, too often improvement plans are less than useful.</vt:lpstr>
      <vt:lpstr>Here are some common scenarios</vt:lpstr>
      <vt:lpstr>What does an effective improvement planning process look like?</vt:lpstr>
      <vt:lpstr>With the support of the district, school leaders should work with teachers, families, community members, and students to develop a plan that addresses the causes of underperformance identified in the needs assessment. </vt:lpstr>
      <vt:lpstr>The school improvement plan should explain:</vt:lpstr>
      <vt:lpstr>The “why do you think it will work” part is tough. </vt:lpstr>
      <vt:lpstr>But the “evidence-based” requirements in ESSA may be more helpful in some cases, than in others. </vt:lpstr>
      <vt:lpstr>Still, asking the question “Why do you think this will work?” is critical</vt:lpstr>
      <vt:lpstr>For example…</vt:lpstr>
      <vt:lpstr>There is plenty of evidence that this strategy will only make the situation worse. </vt:lpstr>
      <vt:lpstr>PowerPoint Presentation</vt:lpstr>
      <vt:lpstr>PowerPoint Presentation</vt:lpstr>
      <vt:lpstr>States can make the process less crazy-making. They can… </vt:lpstr>
      <vt:lpstr>While it’s impossible to legislate capacity, states can create some “quality guardrails.” They can…</vt:lpstr>
      <vt:lpstr>What questions should you ask in your state?</vt:lpstr>
      <vt:lpstr>The Basics</vt:lpstr>
      <vt:lpstr>Do improvement plans always have to begin with a needs assessment?</vt:lpstr>
      <vt:lpstr>How many plans does a school have to submit?</vt:lpstr>
      <vt:lpstr>When are plans due? When will they be approved?</vt:lpstr>
      <vt:lpstr>Harder – but really important – questions</vt:lpstr>
      <vt:lpstr>Has the state established clear plan approval criteria, and provided a tool aligned with those criteria? </vt:lpstr>
      <vt:lpstr>How do school and district leaders find evidence-based strategies? </vt:lpstr>
      <vt:lpstr>How are teachers, parents, community members, and students engaged in the planning process? </vt:lpstr>
      <vt:lpstr>Who will be reviewing the plans?</vt:lpstr>
      <vt:lpstr>How will the state know whether plans for schools that are consistently underperforming for a group of students are up to par?</vt:lpstr>
      <vt:lpstr>And lastly, the hardest question of all…</vt:lpstr>
      <vt:lpstr>What will the state do to actually support schools to improve?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Nambo</dc:creator>
  <cp:lastModifiedBy>Allison Socol</cp:lastModifiedBy>
  <cp:revision>45</cp:revision>
  <dcterms:created xsi:type="dcterms:W3CDTF">2015-04-30T15:37:04Z</dcterms:created>
  <dcterms:modified xsi:type="dcterms:W3CDTF">2016-10-21T02:17:55Z</dcterms:modified>
</cp:coreProperties>
</file>