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6"/>
  </p:notesMasterIdLst>
  <p:sldIdLst>
    <p:sldId id="681" r:id="rId2"/>
    <p:sldId id="676" r:id="rId3"/>
    <p:sldId id="677" r:id="rId4"/>
    <p:sldId id="678" r:id="rId5"/>
  </p:sldIdLst>
  <p:sldSz cx="9144000" cy="6858000" type="screen4x3"/>
  <p:notesSz cx="7315200" cy="9601200"/>
  <p:custShowLst>
    <p:custShow name="Scrolling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antha Bommelje" initials="SB" lastIdx="2" clrIdx="0">
    <p:extLst>
      <p:ext uri="{19B8F6BF-5375-455C-9EA6-DF929625EA0E}">
        <p15:presenceInfo xmlns:p15="http://schemas.microsoft.com/office/powerpoint/2012/main" userId="S-1-5-21-2423952825-419121147-1079458814-15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custShow id="0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8727"/>
    <a:srgbClr val="28302F"/>
    <a:srgbClr val="AFBD22"/>
    <a:srgbClr val="514941"/>
    <a:srgbClr val="5F564D"/>
    <a:srgbClr val="988C81"/>
    <a:srgbClr val="FFD457"/>
    <a:srgbClr val="F6E8AD"/>
    <a:srgbClr val="F15D22"/>
    <a:srgbClr val="919C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87671" autoAdjust="0"/>
  </p:normalViewPr>
  <p:slideViewPr>
    <p:cSldViewPr>
      <p:cViewPr varScale="1">
        <p:scale>
          <a:sx n="99" d="100"/>
          <a:sy n="99" d="100"/>
        </p:scale>
        <p:origin x="9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n-US" dirty="0" smtClean="0"/>
              <a:t>Percent</a:t>
            </a:r>
            <a:r>
              <a:rPr lang="en-US" baseline="0" dirty="0" smtClean="0"/>
              <a:t> of Students Proficient in </a:t>
            </a:r>
            <a:r>
              <a:rPr lang="en-US" dirty="0" smtClean="0"/>
              <a:t>ELA, </a:t>
            </a:r>
            <a:r>
              <a:rPr lang="en-US" dirty="0"/>
              <a:t>2016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Imperial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Students</c:v>
                </c:pt>
                <c:pt idx="1">
                  <c:v>Low Income</c:v>
                </c:pt>
                <c:pt idx="2">
                  <c:v>Latino</c:v>
                </c:pt>
                <c:pt idx="3">
                  <c:v>White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0.76</c:v>
                </c:pt>
                <c:pt idx="1">
                  <c:v>0.69</c:v>
                </c:pt>
                <c:pt idx="2">
                  <c:v>0.75</c:v>
                </c:pt>
                <c:pt idx="3">
                  <c:v>0.77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 State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Students</c:v>
                </c:pt>
                <c:pt idx="1">
                  <c:v>Low Income</c:v>
                </c:pt>
                <c:pt idx="2">
                  <c:v>Latino</c:v>
                </c:pt>
                <c:pt idx="3">
                  <c:v>White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0.49</c:v>
                </c:pt>
                <c:pt idx="1">
                  <c:v>0.35</c:v>
                </c:pt>
                <c:pt idx="2">
                  <c:v>0.36</c:v>
                </c:pt>
                <c:pt idx="3">
                  <c:v>0.64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7621680"/>
        <c:axId val="307621288"/>
      </c:barChart>
      <c:catAx>
        <c:axId val="307621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307621288"/>
        <c:crosses val="autoZero"/>
        <c:auto val="1"/>
        <c:lblAlgn val="ctr"/>
        <c:lblOffset val="100"/>
        <c:noMultiLvlLbl val="0"/>
      </c:catAx>
      <c:valAx>
        <c:axId val="30762128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307621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Calibri" panose="020F050202020403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n-US" dirty="0" smtClean="0"/>
              <a:t>Percent</a:t>
            </a:r>
            <a:r>
              <a:rPr lang="en-US" baseline="0" dirty="0" smtClean="0"/>
              <a:t> of Students Proficient in Math</a:t>
            </a:r>
            <a:r>
              <a:rPr lang="en-US" dirty="0" smtClean="0"/>
              <a:t>, </a:t>
            </a:r>
            <a:r>
              <a:rPr lang="en-US" dirty="0"/>
              <a:t>2016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Imperial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Students</c:v>
                </c:pt>
                <c:pt idx="1">
                  <c:v>Low Income</c:v>
                </c:pt>
                <c:pt idx="2">
                  <c:v>Latino</c:v>
                </c:pt>
                <c:pt idx="3">
                  <c:v>White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</c:v>
                </c:pt>
                <c:pt idx="1">
                  <c:v>0.33</c:v>
                </c:pt>
                <c:pt idx="2">
                  <c:v>0.36</c:v>
                </c:pt>
                <c:pt idx="3">
                  <c:v>0.52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 State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Students</c:v>
                </c:pt>
                <c:pt idx="1">
                  <c:v>Low Income</c:v>
                </c:pt>
                <c:pt idx="2">
                  <c:v>Latino</c:v>
                </c:pt>
                <c:pt idx="3">
                  <c:v>White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0.37</c:v>
                </c:pt>
                <c:pt idx="1">
                  <c:v>0.23</c:v>
                </c:pt>
                <c:pt idx="2">
                  <c:v>0.24</c:v>
                </c:pt>
                <c:pt idx="3">
                  <c:v>0.51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7622072"/>
        <c:axId val="307620504"/>
      </c:barChart>
      <c:catAx>
        <c:axId val="307622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307620504"/>
        <c:crosses val="autoZero"/>
        <c:auto val="1"/>
        <c:lblAlgn val="ctr"/>
        <c:lblOffset val="100"/>
        <c:noMultiLvlLbl val="0"/>
      </c:catAx>
      <c:valAx>
        <c:axId val="307620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307622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Calibri" panose="020F050202020403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n-US" dirty="0" smtClean="0"/>
              <a:t>Four-year</a:t>
            </a:r>
            <a:r>
              <a:rPr lang="en-US" baseline="0" dirty="0" smtClean="0"/>
              <a:t> graduation rate, 2016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Imperial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Students </c:v>
                </c:pt>
                <c:pt idx="1">
                  <c:v>Low Income Students</c:v>
                </c:pt>
                <c:pt idx="2">
                  <c:v>Latino</c:v>
                </c:pt>
                <c:pt idx="3">
                  <c:v>White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0.98299999999999998</c:v>
                </c:pt>
                <c:pt idx="1">
                  <c:v>0.97399999999999998</c:v>
                </c:pt>
                <c:pt idx="2">
                  <c:v>0.97899999999999998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 State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Students </c:v>
                </c:pt>
                <c:pt idx="1">
                  <c:v>Low Income Students</c:v>
                </c:pt>
                <c:pt idx="2">
                  <c:v>Latino</c:v>
                </c:pt>
                <c:pt idx="3">
                  <c:v>White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0.83199999999999996</c:v>
                </c:pt>
                <c:pt idx="1">
                  <c:v>0.79300000000000004</c:v>
                </c:pt>
                <c:pt idx="2">
                  <c:v>0.8</c:v>
                </c:pt>
                <c:pt idx="3">
                  <c:v>0.88100000000000001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7623640"/>
        <c:axId val="307624032"/>
      </c:barChart>
      <c:catAx>
        <c:axId val="307623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307624032"/>
        <c:crosses val="autoZero"/>
        <c:auto val="1"/>
        <c:lblAlgn val="ctr"/>
        <c:lblOffset val="100"/>
        <c:noMultiLvlLbl val="0"/>
      </c:catAx>
      <c:valAx>
        <c:axId val="30762403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307623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Calibri" panose="020F050202020403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F835C42-C1F5-4839-9B2F-048B65D63892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11EA1CA-EE82-4C90-B377-A385590F99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69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EA1CA-EE82-4C90-B377-A385590F99A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90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EA1CA-EE82-4C90-B377-A385590F99A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3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EA1CA-EE82-4C90-B377-A385590F99A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600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Macintosh%20HD:Users:tsuname:Documents:ACTIVE%20JOBS:ED%20TRUST:08-098%20IDENTITY:LOGOS%2008:ET_logo_08_RGB_256.gif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Macintosh%20HD:Users:tsuname:Documents:ACTIVE%20JOBS:ED%20TRUST:08-098%20IDENTITY:LOGOS%2008:ET_logo_08_RGB_256.gif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2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>
                <a:latin typeface="Arial Narrow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>
                <a:latin typeface="Arial Narrow" pitchFamily="34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9359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884238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4"/>
            <a:ext cx="7924800" cy="4525963"/>
          </a:xfrm>
        </p:spPr>
        <p:txBody>
          <a:bodyPr vert="eaVert"/>
          <a:lstStyle>
            <a:lvl1pPr>
              <a:defRPr>
                <a:latin typeface="Arial Narrow" pitchFamily="34" charset="0"/>
              </a:defRPr>
            </a:lvl1pPr>
            <a:lvl2pPr>
              <a:defRPr>
                <a:latin typeface="Arial Narrow" pitchFamily="34" charset="0"/>
              </a:defRPr>
            </a:lvl2pPr>
            <a:lvl3pPr>
              <a:defRPr>
                <a:latin typeface="Arial Narrow" pitchFamily="34" charset="0"/>
              </a:defRPr>
            </a:lvl3pPr>
            <a:lvl4pPr>
              <a:defRPr>
                <a:latin typeface="Arial Narrow" pitchFamily="34" charset="0"/>
              </a:defRPr>
            </a:lvl4pPr>
            <a:lvl5pPr>
              <a:defRPr>
                <a:latin typeface="Arial Narrow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287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05000" cy="5592763"/>
          </a:xfrm>
        </p:spPr>
        <p:txBody>
          <a:bodyPr vert="eaVert"/>
          <a:lstStyle>
            <a:lvl1pPr>
              <a:defRPr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4"/>
            <a:ext cx="5867400" cy="5592763"/>
          </a:xfrm>
        </p:spPr>
        <p:txBody>
          <a:bodyPr vert="eaVert"/>
          <a:lstStyle>
            <a:lvl1pPr>
              <a:defRPr>
                <a:latin typeface="Arial Narrow" pitchFamily="34" charset="0"/>
              </a:defRPr>
            </a:lvl1pPr>
            <a:lvl2pPr>
              <a:defRPr>
                <a:latin typeface="Arial Narrow" pitchFamily="34" charset="0"/>
              </a:defRPr>
            </a:lvl2pPr>
            <a:lvl3pPr>
              <a:defRPr>
                <a:latin typeface="Arial Narrow" pitchFamily="34" charset="0"/>
              </a:defRPr>
            </a:lvl3pPr>
            <a:lvl4pPr>
              <a:defRPr>
                <a:latin typeface="Arial Narrow" pitchFamily="34" charset="0"/>
              </a:defRPr>
            </a:lvl4pPr>
            <a:lvl5pPr>
              <a:defRPr>
                <a:latin typeface="Arial Narrow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120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FFD45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alibri"/>
              <a:cs typeface="Arial"/>
              <a:sym typeface="Arial"/>
            </a:endParaRPr>
          </a:p>
        </p:txBody>
      </p:sp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919CA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alibri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3581400"/>
          </a:xfrm>
        </p:spPr>
        <p:txBody>
          <a:bodyPr>
            <a:normAutofit/>
          </a:bodyPr>
          <a:lstStyle>
            <a:lvl1pPr>
              <a:defRPr sz="30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6400800" y="6553202"/>
            <a:ext cx="2667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75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© </a:t>
            </a:r>
            <a:r>
              <a:rPr lang="en-US" sz="1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2017 </a:t>
            </a: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THE EDUCATION TRUST</a:t>
            </a:r>
          </a:p>
        </p:txBody>
      </p:sp>
    </p:spTree>
    <p:extLst>
      <p:ext uri="{BB962C8B-B14F-4D97-AF65-F5344CB8AC3E}">
        <p14:creationId xmlns:p14="http://schemas.microsoft.com/office/powerpoint/2010/main" val="45928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rgbClr val="919CA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alibri"/>
              <a:cs typeface="Arial"/>
              <a:sym typeface="Arial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FFD45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alibri"/>
              <a:cs typeface="Arial"/>
              <a:sym typeface="Arial"/>
            </a:endParaRPr>
          </a:p>
        </p:txBody>
      </p:sp>
      <p:pic>
        <p:nvPicPr>
          <p:cNvPr id="6" name="Picture 13" descr="Macintosh HD:Users:tsuname:Documents:ACTIVE JOBS:ED TRUST:08-098 IDENTITY:LOGOS 08:ET_logo_08_RGB_256.gif"/>
          <p:cNvPicPr>
            <a:picLocks noChangeAspect="1" noChangeArrowheads="1"/>
          </p:cNvPicPr>
          <p:nvPr userDrawn="1"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0" y="5651500"/>
            <a:ext cx="28194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 userDrawn="1"/>
        </p:nvCxnSpPr>
        <p:spPr>
          <a:xfrm rot="5400000">
            <a:off x="2209801" y="6248402"/>
            <a:ext cx="1219200" cy="31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914400"/>
            <a:ext cx="5029200" cy="2286000"/>
          </a:xfrm>
        </p:spPr>
        <p:txBody>
          <a:bodyPr>
            <a:normAutofit/>
          </a:bodyPr>
          <a:lstStyle>
            <a:lvl1pPr algn="l">
              <a:defRPr sz="3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124200" y="5867400"/>
            <a:ext cx="5791200" cy="762000"/>
          </a:xfrm>
        </p:spPr>
        <p:txBody>
          <a:bodyPr/>
          <a:lstStyle>
            <a:lvl1pPr>
              <a:buNone/>
              <a:defRPr sz="1200" b="1">
                <a:solidFill>
                  <a:srgbClr val="FFD457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483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rgbClr val="919CA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FFD45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6" name="Picture 13" descr="Macintosh HD:Users:tsuname:Documents:ACTIVE JOBS:ED TRUST:08-098 IDENTITY:LOGOS 08:ET_logo_08_RGB_256.gif"/>
          <p:cNvPicPr>
            <a:picLocks noChangeAspect="1" noChangeArrowheads="1"/>
          </p:cNvPicPr>
          <p:nvPr userDrawn="1"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0" y="5651500"/>
            <a:ext cx="28194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 userDrawn="1"/>
        </p:nvCxnSpPr>
        <p:spPr>
          <a:xfrm rot="5400000">
            <a:off x="2209801" y="6248400"/>
            <a:ext cx="1219200" cy="31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914400"/>
            <a:ext cx="5029200" cy="2286000"/>
          </a:xfrm>
        </p:spPr>
        <p:txBody>
          <a:bodyPr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124200" y="5867400"/>
            <a:ext cx="5791200" cy="762000"/>
          </a:xfrm>
        </p:spPr>
        <p:txBody>
          <a:bodyPr/>
          <a:lstStyle>
            <a:lvl1pPr>
              <a:buNone/>
              <a:defRPr sz="1600" b="1">
                <a:solidFill>
                  <a:srgbClr val="FFD457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FFD45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620000" cy="4449763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457200" y="6248400"/>
            <a:ext cx="8686800" cy="228600"/>
          </a:xfrm>
        </p:spPr>
        <p:txBody>
          <a:bodyPr/>
          <a:lstStyle>
            <a:lvl1pPr>
              <a:buNone/>
              <a:defRPr sz="1100"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781136"/>
      </p:ext>
    </p:extLst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884238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9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01000" cy="884238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8001000" cy="4495800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  <a:lvl2pPr>
              <a:defRPr>
                <a:latin typeface="Arial Narrow" pitchFamily="34" charset="0"/>
              </a:defRPr>
            </a:lvl2pPr>
            <a:lvl3pPr>
              <a:defRPr>
                <a:latin typeface="Arial Narrow" pitchFamily="34" charset="0"/>
              </a:defRPr>
            </a:lvl3pPr>
            <a:lvl4pPr>
              <a:defRPr>
                <a:latin typeface="Arial Narrow" pitchFamily="34" charset="0"/>
              </a:defRPr>
            </a:lvl4pPr>
            <a:lvl5pPr>
              <a:defRPr>
                <a:latin typeface="Arial Narrow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83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339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884238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3886200" cy="4525963"/>
          </a:xfrm>
        </p:spPr>
        <p:txBody>
          <a:bodyPr/>
          <a:lstStyle>
            <a:lvl1pPr>
              <a:defRPr sz="2100">
                <a:latin typeface="Arial Narrow" pitchFamily="34" charset="0"/>
              </a:defRPr>
            </a:lvl1pPr>
            <a:lvl2pPr>
              <a:defRPr sz="1800">
                <a:latin typeface="Arial Narrow" pitchFamily="34" charset="0"/>
              </a:defRPr>
            </a:lvl2pPr>
            <a:lvl3pPr>
              <a:defRPr sz="1500">
                <a:latin typeface="Arial Narrow" pitchFamily="34" charset="0"/>
              </a:defRPr>
            </a:lvl3pPr>
            <a:lvl4pPr>
              <a:defRPr sz="1350">
                <a:latin typeface="Arial Narrow" pitchFamily="34" charset="0"/>
              </a:defRPr>
            </a:lvl4pPr>
            <a:lvl5pPr>
              <a:defRPr sz="1350">
                <a:latin typeface="Arial Narrow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3886200" cy="4525963"/>
          </a:xfrm>
        </p:spPr>
        <p:txBody>
          <a:bodyPr/>
          <a:lstStyle>
            <a:lvl1pPr>
              <a:defRPr sz="2100">
                <a:latin typeface="Arial Narrow" pitchFamily="34" charset="0"/>
              </a:defRPr>
            </a:lvl1pPr>
            <a:lvl2pPr>
              <a:defRPr sz="1800">
                <a:latin typeface="Arial Narrow" pitchFamily="34" charset="0"/>
              </a:defRPr>
            </a:lvl2pPr>
            <a:lvl3pPr>
              <a:defRPr sz="1500">
                <a:latin typeface="Arial Narrow" pitchFamily="34" charset="0"/>
              </a:defRPr>
            </a:lvl3pPr>
            <a:lvl4pPr>
              <a:defRPr sz="1350">
                <a:latin typeface="Arial Narrow" pitchFamily="34" charset="0"/>
              </a:defRPr>
            </a:lvl4pPr>
            <a:lvl5pPr>
              <a:defRPr sz="1350">
                <a:latin typeface="Arial Narrow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22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01000" cy="884238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887788" cy="639762"/>
          </a:xfrm>
        </p:spPr>
        <p:txBody>
          <a:bodyPr anchor="b"/>
          <a:lstStyle>
            <a:lvl1pPr marL="0" indent="0">
              <a:buNone/>
              <a:defRPr sz="1800" b="1">
                <a:latin typeface="Arial Narrow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887788" cy="3951288"/>
          </a:xfrm>
        </p:spPr>
        <p:txBody>
          <a:bodyPr/>
          <a:lstStyle>
            <a:lvl1pPr>
              <a:defRPr sz="1800">
                <a:latin typeface="Arial Narrow" pitchFamily="34" charset="0"/>
              </a:defRPr>
            </a:lvl1pPr>
            <a:lvl2pPr>
              <a:defRPr sz="1500">
                <a:latin typeface="Arial Narrow" pitchFamily="34" charset="0"/>
              </a:defRPr>
            </a:lvl2pPr>
            <a:lvl3pPr>
              <a:defRPr sz="1350">
                <a:latin typeface="Arial Narrow" pitchFamily="34" charset="0"/>
              </a:defRPr>
            </a:lvl3pPr>
            <a:lvl4pPr>
              <a:defRPr sz="1200">
                <a:latin typeface="Arial Narrow" pitchFamily="34" charset="0"/>
              </a:defRPr>
            </a:lvl4pPr>
            <a:lvl5pPr>
              <a:defRPr sz="1200">
                <a:latin typeface="Arial Narrow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3965575" cy="639762"/>
          </a:xfrm>
        </p:spPr>
        <p:txBody>
          <a:bodyPr anchor="b"/>
          <a:lstStyle>
            <a:lvl1pPr marL="0" indent="0">
              <a:buNone/>
              <a:defRPr sz="1800" b="1">
                <a:latin typeface="Arial Narrow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3965575" cy="3951288"/>
          </a:xfrm>
        </p:spPr>
        <p:txBody>
          <a:bodyPr/>
          <a:lstStyle>
            <a:lvl1pPr>
              <a:defRPr sz="1800">
                <a:latin typeface="Arial Narrow" pitchFamily="34" charset="0"/>
              </a:defRPr>
            </a:lvl1pPr>
            <a:lvl2pPr>
              <a:defRPr sz="1500">
                <a:latin typeface="Arial Narrow" pitchFamily="34" charset="0"/>
              </a:defRPr>
            </a:lvl2pPr>
            <a:lvl3pPr>
              <a:defRPr sz="1350">
                <a:latin typeface="Arial Narrow" pitchFamily="34" charset="0"/>
              </a:defRPr>
            </a:lvl3pPr>
            <a:lvl4pPr>
              <a:defRPr sz="1200">
                <a:latin typeface="Arial Narrow" pitchFamily="34" charset="0"/>
              </a:defRPr>
            </a:lvl4pPr>
            <a:lvl5pPr>
              <a:defRPr sz="1200">
                <a:latin typeface="Arial Narrow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65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884238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54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4971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533400"/>
            <a:ext cx="2855913" cy="901700"/>
          </a:xfrm>
        </p:spPr>
        <p:txBody>
          <a:bodyPr anchor="b"/>
          <a:lstStyle>
            <a:lvl1pPr algn="l">
              <a:defRPr sz="1500" b="1"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4"/>
            <a:ext cx="5035550" cy="5592763"/>
          </a:xfrm>
        </p:spPr>
        <p:txBody>
          <a:bodyPr/>
          <a:lstStyle>
            <a:lvl1pPr>
              <a:defRPr sz="2400">
                <a:latin typeface="Arial Narrow" pitchFamily="34" charset="0"/>
              </a:defRPr>
            </a:lvl1pPr>
            <a:lvl2pPr>
              <a:defRPr sz="2100">
                <a:latin typeface="Arial Narrow" pitchFamily="34" charset="0"/>
              </a:defRPr>
            </a:lvl2pPr>
            <a:lvl3pPr>
              <a:defRPr sz="1800">
                <a:latin typeface="Arial Narrow" pitchFamily="34" charset="0"/>
              </a:defRPr>
            </a:lvl3pPr>
            <a:lvl4pPr>
              <a:defRPr sz="1500">
                <a:latin typeface="Arial Narrow" pitchFamily="34" charset="0"/>
              </a:defRPr>
            </a:lvl4pPr>
            <a:lvl5pPr>
              <a:defRPr sz="1500">
                <a:latin typeface="Arial Narrow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2855913" cy="4691063"/>
          </a:xfrm>
        </p:spPr>
        <p:txBody>
          <a:bodyPr/>
          <a:lstStyle>
            <a:lvl1pPr marL="0" indent="0">
              <a:buNone/>
              <a:defRPr sz="1050">
                <a:latin typeface="Arial Narrow" pitchFamily="34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5381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FFD45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919CA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 userDrawn="1"/>
        </p:nvSpPr>
        <p:spPr bwMode="auto">
          <a:xfrm>
            <a:off x="6210300" y="6538916"/>
            <a:ext cx="2819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75" b="1" dirty="0">
                <a:solidFill>
                  <a:schemeClr val="bg1"/>
                </a:solidFill>
                <a:latin typeface="+mn-lt"/>
              </a:rPr>
              <a:t>© </a:t>
            </a:r>
            <a:r>
              <a:rPr lang="en-US" sz="975" b="1" dirty="0" smtClean="0">
                <a:solidFill>
                  <a:schemeClr val="bg1"/>
                </a:solidFill>
                <a:latin typeface="+mn-lt"/>
              </a:rPr>
              <a:t>2017 </a:t>
            </a:r>
            <a:r>
              <a:rPr lang="en-US" sz="975" b="1" dirty="0">
                <a:solidFill>
                  <a:schemeClr val="bg1"/>
                </a:solidFill>
                <a:latin typeface="+mn-lt"/>
              </a:rPr>
              <a:t>THE EDUCATION TRUST</a:t>
            </a:r>
          </a:p>
        </p:txBody>
      </p:sp>
    </p:spTree>
    <p:extLst>
      <p:ext uri="{BB962C8B-B14F-4D97-AF65-F5344CB8AC3E}">
        <p14:creationId xmlns:p14="http://schemas.microsoft.com/office/powerpoint/2010/main" val="3283134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06" r:id="rId13"/>
    <p:sldLayoutId id="2147483711" r:id="rId14"/>
    <p:sldLayoutId id="2147483701" r:id="rId15"/>
    <p:sldLayoutId id="2147483731" r:id="rId1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Arial Narrow" pitchFamily="34" charset="0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caaspp.cde.ca.gov/sb2016/ViewReport?ps=true&amp;lstTestYear=2016&amp;lstTestType=B&amp;lstCounty=13&amp;lstDistrict=63164-000&amp;lstSchool=133590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caaspp.cde.ca.gov/sb2016/ViewReport?ps=true&amp;lstTestYear=2016&amp;lstTestType=B&amp;lstCounty=13&amp;lstDistrict=63164-000&amp;lstSchool=133590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dq.cde.ca.gov/dataquest/CohortRates/GradRates.aspx?Agg=S&amp;Topic=Graduates&amp;TheYear=2015-16&amp;cds=13631641335900&amp;RC=School&amp;Subgroup=Ethnic/Raci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43948" y="53807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Imperial High School</a:t>
            </a:r>
            <a:br>
              <a:rPr lang="en-US" sz="3200" b="1" dirty="0" smtClean="0">
                <a:latin typeface="Calibri" panose="020F0502020204030204" pitchFamily="34" charset="0"/>
              </a:rPr>
            </a:br>
            <a:r>
              <a:rPr lang="en-US" sz="2400" b="1" dirty="0" smtClean="0">
                <a:latin typeface="Calibri" panose="020F0502020204030204" pitchFamily="34" charset="0"/>
              </a:rPr>
              <a:t>Imperial, California</a:t>
            </a:r>
            <a:br>
              <a:rPr lang="en-US" sz="2400" b="1" dirty="0" smtClean="0">
                <a:latin typeface="Calibri" panose="020F0502020204030204" pitchFamily="34" charset="0"/>
              </a:rPr>
            </a:br>
            <a:r>
              <a:rPr lang="en-US" sz="2400" dirty="0" smtClean="0">
                <a:latin typeface="Calibri" panose="020F0502020204030204" pitchFamily="34" charset="0"/>
              </a:rPr>
              <a:t>1,214 students in grades 9-12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748748" y="1833478"/>
            <a:ext cx="7620000" cy="4221163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80% Latino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16% White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40% Low Income</a:t>
            </a:r>
          </a:p>
        </p:txBody>
      </p:sp>
      <p:sp>
        <p:nvSpPr>
          <p:cNvPr id="14340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-13252" y="6176878"/>
            <a:ext cx="8686800" cy="228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Source: California Department of Education, 2017</a:t>
            </a:r>
          </a:p>
        </p:txBody>
      </p:sp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82548" y="2514600"/>
            <a:ext cx="4585135" cy="32517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5920931"/>
      </p:ext>
    </p:extLst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Imperial High School - Achievement</a:t>
            </a:r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822725"/>
              </p:ext>
            </p:extLst>
          </p:nvPr>
        </p:nvGraphicFramePr>
        <p:xfrm>
          <a:off x="609600" y="1600200"/>
          <a:ext cx="8001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" y="6253162"/>
            <a:ext cx="70909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  <a:latin typeface="Calibri" panose="020F0502020204030204" pitchFamily="34" charset="0"/>
              </a:rPr>
              <a:t>Source: California Department of Education, </a:t>
            </a:r>
            <a:r>
              <a:rPr lang="en-US" sz="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Smarter Balanced Assessment, Grade 11, </a:t>
            </a:r>
            <a:r>
              <a:rPr lang="en-US" sz="900" dirty="0" smtClean="0">
                <a:solidFill>
                  <a:prstClr val="black"/>
                </a:solidFill>
                <a:latin typeface="Calibri" panose="020F0502020204030204" pitchFamily="34" charset="0"/>
                <a:hlinkClick r:id="rId4"/>
              </a:rPr>
              <a:t>2016 </a:t>
            </a:r>
            <a:endParaRPr lang="en-US" sz="9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11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Imperial High School - Achievement</a:t>
            </a:r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517477"/>
              </p:ext>
            </p:extLst>
          </p:nvPr>
        </p:nvGraphicFramePr>
        <p:xfrm>
          <a:off x="609600" y="1600200"/>
          <a:ext cx="8001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" y="6253162"/>
            <a:ext cx="70909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  <a:latin typeface="Calibri" panose="020F0502020204030204" pitchFamily="34" charset="0"/>
              </a:rPr>
              <a:t>Source: California Department of Education, </a:t>
            </a:r>
            <a:r>
              <a:rPr lang="en-US" sz="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Smarter Balanced Assessment, Grade 11,  </a:t>
            </a:r>
            <a:r>
              <a:rPr lang="en-US" sz="900" dirty="0" smtClean="0">
                <a:solidFill>
                  <a:prstClr val="black"/>
                </a:solidFill>
                <a:latin typeface="Calibri" panose="020F0502020204030204" pitchFamily="34" charset="0"/>
                <a:hlinkClick r:id="rId4"/>
              </a:rPr>
              <a:t>2016 </a:t>
            </a:r>
            <a:endParaRPr lang="en-US" sz="9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67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Imperial High School – Graduation Rates</a:t>
            </a:r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109694"/>
              </p:ext>
            </p:extLst>
          </p:nvPr>
        </p:nvGraphicFramePr>
        <p:xfrm>
          <a:off x="609600" y="1600200"/>
          <a:ext cx="8001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" y="6253162"/>
            <a:ext cx="70909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  <a:latin typeface="Calibri" panose="020F0502020204030204" pitchFamily="34" charset="0"/>
              </a:rPr>
              <a:t>Source: California Department of Education, </a:t>
            </a:r>
            <a:r>
              <a:rPr lang="en-US" sz="900" dirty="0" smtClean="0">
                <a:solidFill>
                  <a:prstClr val="black"/>
                </a:solidFill>
                <a:latin typeface="Calibri" panose="020F0502020204030204" pitchFamily="34" charset="0"/>
                <a:hlinkClick r:id="rId4"/>
              </a:rPr>
              <a:t>2016</a:t>
            </a:r>
            <a:endParaRPr lang="en-US" sz="9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63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appy Advoc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4205</TotalTime>
  <Words>99</Words>
  <Application>Microsoft Office PowerPoint</Application>
  <PresentationFormat>On-screen Show (4:3)</PresentationFormat>
  <Paragraphs>19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  <vt:variant>
        <vt:lpstr>Custom Shows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Scrappy Advocate</vt:lpstr>
      <vt:lpstr>Imperial High School Imperial, California 1,214 students in grades 9-12</vt:lpstr>
      <vt:lpstr>Imperial High School - Achievement</vt:lpstr>
      <vt:lpstr>Imperial High School - Achievement</vt:lpstr>
      <vt:lpstr>Imperial High School – Graduation Rates</vt:lpstr>
      <vt:lpstr>Scrolling</vt:lpstr>
    </vt:vector>
  </TitlesOfParts>
  <Company>The Education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 Habash</dc:creator>
  <cp:lastModifiedBy>Samantha Bommelje</cp:lastModifiedBy>
  <cp:revision>1118</cp:revision>
  <cp:lastPrinted>2017-08-30T14:58:10Z</cp:lastPrinted>
  <dcterms:created xsi:type="dcterms:W3CDTF">2008-11-05T21:18:35Z</dcterms:created>
  <dcterms:modified xsi:type="dcterms:W3CDTF">2017-08-30T20:47:43Z</dcterms:modified>
</cp:coreProperties>
</file>