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drawings/drawing4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258" r:id="rId4"/>
    <p:sldId id="259" r:id="rId5"/>
    <p:sldId id="260" r:id="rId6"/>
    <p:sldId id="261" r:id="rId7"/>
    <p:sldId id="310" r:id="rId8"/>
    <p:sldId id="321" r:id="rId9"/>
    <p:sldId id="324" r:id="rId10"/>
    <p:sldId id="322" r:id="rId11"/>
    <p:sldId id="342" r:id="rId12"/>
    <p:sldId id="343" r:id="rId13"/>
    <p:sldId id="341" r:id="rId14"/>
    <p:sldId id="323" r:id="rId15"/>
    <p:sldId id="380" r:id="rId16"/>
    <p:sldId id="325" r:id="rId17"/>
    <p:sldId id="311" r:id="rId18"/>
    <p:sldId id="312" r:id="rId19"/>
    <p:sldId id="315" r:id="rId20"/>
    <p:sldId id="316" r:id="rId21"/>
    <p:sldId id="317" r:id="rId22"/>
    <p:sldId id="318" r:id="rId23"/>
    <p:sldId id="319" r:id="rId24"/>
    <p:sldId id="320" r:id="rId25"/>
    <p:sldId id="330" r:id="rId26"/>
    <p:sldId id="326" r:id="rId27"/>
    <p:sldId id="331" r:id="rId28"/>
    <p:sldId id="332" r:id="rId29"/>
    <p:sldId id="327" r:id="rId30"/>
    <p:sldId id="353" r:id="rId31"/>
    <p:sldId id="334" r:id="rId32"/>
    <p:sldId id="335" r:id="rId33"/>
    <p:sldId id="336" r:id="rId34"/>
    <p:sldId id="337" r:id="rId35"/>
    <p:sldId id="340" r:id="rId36"/>
    <p:sldId id="347" r:id="rId37"/>
    <p:sldId id="348" r:id="rId38"/>
    <p:sldId id="349" r:id="rId39"/>
    <p:sldId id="361" r:id="rId40"/>
    <p:sldId id="357" r:id="rId41"/>
    <p:sldId id="369" r:id="rId42"/>
    <p:sldId id="378" r:id="rId43"/>
    <p:sldId id="379" r:id="rId44"/>
    <p:sldId id="350" r:id="rId45"/>
    <p:sldId id="300" r:id="rId46"/>
    <p:sldId id="368" r:id="rId47"/>
    <p:sldId id="370" r:id="rId48"/>
    <p:sldId id="351" r:id="rId49"/>
    <p:sldId id="301" r:id="rId50"/>
    <p:sldId id="371" r:id="rId51"/>
    <p:sldId id="372" r:id="rId52"/>
    <p:sldId id="373" r:id="rId53"/>
    <p:sldId id="374" r:id="rId54"/>
    <p:sldId id="375" r:id="rId55"/>
    <p:sldId id="352" r:id="rId56"/>
    <p:sldId id="302" r:id="rId57"/>
    <p:sldId id="376" r:id="rId58"/>
    <p:sldId id="377" r:id="rId59"/>
    <p:sldId id="285" r:id="rId60"/>
    <p:sldId id="286" r:id="rId61"/>
    <p:sldId id="287" r:id="rId62"/>
    <p:sldId id="288" r:id="rId63"/>
    <p:sldId id="289" r:id="rId6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9" autoAdjust="0"/>
    <p:restoredTop sz="95833" autoAdjust="0"/>
  </p:normalViewPr>
  <p:slideViewPr>
    <p:cSldViewPr>
      <p:cViewPr varScale="1">
        <p:scale>
          <a:sx n="70" d="100"/>
          <a:sy n="70" d="100"/>
        </p:scale>
        <p:origin x="16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t-fs01\shared\K-12%20Work\K12%20Policy\ESEA\ESEA%20accountability%20provisions\Working%20files\MA%20Enrollment%20by%20race%202014_work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t-fs01\shared\K-12%20Work\K12%20Policy\ESEA\ESEA%20accountability%20provisions\Working%20files\Minnesota%20Enrollment%20by%20Race%202014_working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2.xml"/><Relationship Id="rId4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6463843374685E-2"/>
          <c:y val="6.7032001951430747E-2"/>
          <c:w val="0.57685401069740694"/>
          <c:h val="0.870953619485089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Population Growth, Ages 20-24, 2010-2050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BF311A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6E8AD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BB04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988C81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67BAC1"/>
              </a:solidFill>
              <a:ln>
                <a:solidFill>
                  <a:sysClr val="windowText" lastClr="000000"/>
                </a:solidFill>
              </a:ln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African American</c:v>
                </c:pt>
                <c:pt idx="1">
                  <c:v>Asian</c:v>
                </c:pt>
                <c:pt idx="2">
                  <c:v>Latino</c:v>
                </c:pt>
                <c:pt idx="3">
                  <c:v>Native American</c:v>
                </c:pt>
                <c:pt idx="4">
                  <c:v>White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0.15000000000000024</c:v>
                </c:pt>
                <c:pt idx="1">
                  <c:v>0.96000000000000063</c:v>
                </c:pt>
                <c:pt idx="2">
                  <c:v>1.37</c:v>
                </c:pt>
                <c:pt idx="3">
                  <c:v>0.5</c:v>
                </c:pt>
                <c:pt idx="4">
                  <c:v>-9.0000000000000024E-2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913624"/>
        <c:axId val="187836152"/>
      </c:barChart>
      <c:catAx>
        <c:axId val="189913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crossAx val="187836152"/>
        <c:crosses val="autoZero"/>
        <c:auto val="1"/>
        <c:lblAlgn val="ctr"/>
        <c:lblOffset val="700"/>
        <c:noMultiLvlLbl val="0"/>
      </c:catAx>
      <c:valAx>
        <c:axId val="187836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89913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861491406060527"/>
          <c:y val="0.20346991958953142"/>
          <c:w val="0.27192133996299317"/>
          <c:h val="0.614363921750329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Grade 4 Math – by Family Income</a:t>
            </a:r>
            <a:endParaRPr lang="en-US" sz="1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718097112860892"/>
          <c:y val="0.12352500571378745"/>
          <c:w val="0.86281902887139117"/>
          <c:h val="0.647916754218145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Below Basic</c:v>
                </c:pt>
              </c:strCache>
            </c:strRef>
          </c:tx>
          <c:spPr>
            <a:solidFill>
              <a:srgbClr val="F15D22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7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2000</c:v>
                </c:pt>
                <c:pt idx="1">
                  <c:v>2013</c:v>
                </c:pt>
                <c:pt idx="3">
                  <c:v>2000</c:v>
                </c:pt>
                <c:pt idx="4">
                  <c:v>2013</c:v>
                </c:pt>
              </c:numCache>
            </c:numRef>
          </c:cat>
          <c:val>
            <c:numRef>
              <c:f>Sheet1!$B$2:$F$2</c:f>
              <c:numCache>
                <c:formatCode>0%</c:formatCode>
                <c:ptCount val="5"/>
                <c:pt idx="0">
                  <c:v>0.56999999999999995</c:v>
                </c:pt>
                <c:pt idx="1">
                  <c:v>0.27</c:v>
                </c:pt>
                <c:pt idx="3">
                  <c:v>0.23</c:v>
                </c:pt>
                <c:pt idx="4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Basic</c:v>
                </c:pt>
              </c:strCache>
            </c:strRef>
          </c:tx>
          <c:spPr>
            <a:solidFill>
              <a:srgbClr val="FFD45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7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2000</c:v>
                </c:pt>
                <c:pt idx="1">
                  <c:v>2013</c:v>
                </c:pt>
                <c:pt idx="3">
                  <c:v>2000</c:v>
                </c:pt>
                <c:pt idx="4">
                  <c:v>2013</c:v>
                </c:pt>
              </c:numCache>
            </c:numRef>
          </c:cat>
          <c:val>
            <c:numRef>
              <c:f>Sheet1!$B$3:$F$3</c:f>
              <c:numCache>
                <c:formatCode>0%</c:formatCode>
                <c:ptCount val="5"/>
                <c:pt idx="0">
                  <c:v>0.35</c:v>
                </c:pt>
                <c:pt idx="1">
                  <c:v>0.47</c:v>
                </c:pt>
                <c:pt idx="3">
                  <c:v>0.46</c:v>
                </c:pt>
                <c:pt idx="4">
                  <c:v>0.33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Proficient/Advanced</c:v>
                </c:pt>
              </c:strCache>
            </c:strRef>
          </c:tx>
          <c:spPr>
            <a:solidFill>
              <a:srgbClr val="AFBD22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7">
                    <a:solidFill>
                      <a:schemeClr val="tx1"/>
                    </a:solidFill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2000</c:v>
                </c:pt>
                <c:pt idx="1">
                  <c:v>2013</c:v>
                </c:pt>
                <c:pt idx="3">
                  <c:v>2000</c:v>
                </c:pt>
                <c:pt idx="4">
                  <c:v>2013</c:v>
                </c:pt>
              </c:numCache>
            </c:numRef>
          </c:cat>
          <c:val>
            <c:numRef>
              <c:f>Sheet1!$B$4:$F$4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0.26</c:v>
                </c:pt>
                <c:pt idx="3">
                  <c:v>0.32</c:v>
                </c:pt>
                <c:pt idx="4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02142472"/>
        <c:axId val="202906832"/>
      </c:barChart>
      <c:catAx>
        <c:axId val="20214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02">
            <a:solidFill>
              <a:schemeClr val="tx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1600" baseline="0">
                <a:latin typeface="+mn-lt"/>
              </a:defRPr>
            </a:pPr>
            <a:endParaRPr lang="en-US"/>
          </a:p>
        </c:txPr>
        <c:crossAx val="202906832"/>
        <c:crosses val="autoZero"/>
        <c:auto val="1"/>
        <c:lblAlgn val="ctr"/>
        <c:lblOffset val="100"/>
        <c:noMultiLvlLbl val="0"/>
      </c:catAx>
      <c:valAx>
        <c:axId val="20290683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389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Percentage of Students</a:t>
                </a:r>
                <a:endParaRPr lang="en-US" dirty="0"/>
              </a:p>
            </c:rich>
          </c:tx>
          <c:overlay val="0"/>
        </c:title>
        <c:numFmt formatCode="0%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97">
                <a:latin typeface="+mn-lt"/>
              </a:defRPr>
            </a:pPr>
            <a:endParaRPr lang="en-US"/>
          </a:p>
        </c:txPr>
        <c:crossAx val="202142472"/>
        <c:crosses val="autoZero"/>
        <c:crossBetween val="between"/>
      </c:valAx>
    </c:plotArea>
    <c:legend>
      <c:legendPos val="b"/>
      <c:overlay val="0"/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1398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Grade 4 Math – by Race/Ethnicity</a:t>
            </a:r>
            <a:endParaRPr lang="en-US" sz="1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951492628841955"/>
          <c:y val="0.11544391626815412"/>
          <c:w val="0.88113927931905711"/>
          <c:h val="0.657613436143934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Below Basic</c:v>
                </c:pt>
              </c:strCache>
            </c:strRef>
          </c:tx>
          <c:spPr>
            <a:solidFill>
              <a:srgbClr val="F15D22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7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Sheet1!$B$1:$O$1</c:f>
              <c:numCache>
                <c:formatCode>General</c:formatCode>
                <c:ptCount val="11"/>
                <c:pt idx="0">
                  <c:v>2000</c:v>
                </c:pt>
                <c:pt idx="1">
                  <c:v>2013</c:v>
                </c:pt>
                <c:pt idx="3">
                  <c:v>2000</c:v>
                </c:pt>
                <c:pt idx="4">
                  <c:v>2013</c:v>
                </c:pt>
                <c:pt idx="6">
                  <c:v>2000</c:v>
                </c:pt>
                <c:pt idx="7">
                  <c:v>2013</c:v>
                </c:pt>
                <c:pt idx="9">
                  <c:v>2000</c:v>
                </c:pt>
                <c:pt idx="10">
                  <c:v>2013</c:v>
                </c:pt>
              </c:numCache>
            </c:numRef>
          </c:cat>
          <c:val>
            <c:numRef>
              <c:f>Sheet1!$B$2:$O$2</c:f>
              <c:numCache>
                <c:formatCode>0%</c:formatCode>
                <c:ptCount val="11"/>
                <c:pt idx="0">
                  <c:v>0.24</c:v>
                </c:pt>
                <c:pt idx="1">
                  <c:v>0.09</c:v>
                </c:pt>
                <c:pt idx="3">
                  <c:v>0.65</c:v>
                </c:pt>
                <c:pt idx="4">
                  <c:v>0.34</c:v>
                </c:pt>
                <c:pt idx="6">
                  <c:v>0.59</c:v>
                </c:pt>
                <c:pt idx="7">
                  <c:v>0.27</c:v>
                </c:pt>
                <c:pt idx="9">
                  <c:v>0.61</c:v>
                </c:pt>
                <c:pt idx="10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Basic</c:v>
                </c:pt>
              </c:strCache>
            </c:strRef>
          </c:tx>
          <c:spPr>
            <a:solidFill>
              <a:srgbClr val="FFD45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7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Sheet1!$B$1:$O$1</c:f>
              <c:numCache>
                <c:formatCode>General</c:formatCode>
                <c:ptCount val="11"/>
                <c:pt idx="0">
                  <c:v>2000</c:v>
                </c:pt>
                <c:pt idx="1">
                  <c:v>2013</c:v>
                </c:pt>
                <c:pt idx="3">
                  <c:v>2000</c:v>
                </c:pt>
                <c:pt idx="4">
                  <c:v>2013</c:v>
                </c:pt>
                <c:pt idx="6">
                  <c:v>2000</c:v>
                </c:pt>
                <c:pt idx="7">
                  <c:v>2013</c:v>
                </c:pt>
                <c:pt idx="9">
                  <c:v>2000</c:v>
                </c:pt>
                <c:pt idx="10">
                  <c:v>2013</c:v>
                </c:pt>
              </c:numCache>
            </c:numRef>
          </c:cat>
          <c:val>
            <c:numRef>
              <c:f>Sheet1!$B$3:$O$3</c:f>
              <c:numCache>
                <c:formatCode>0%</c:formatCode>
                <c:ptCount val="11"/>
                <c:pt idx="0">
                  <c:v>0.46</c:v>
                </c:pt>
                <c:pt idx="1">
                  <c:v>0.37</c:v>
                </c:pt>
                <c:pt idx="3">
                  <c:v>0.31</c:v>
                </c:pt>
                <c:pt idx="4">
                  <c:v>0.48</c:v>
                </c:pt>
                <c:pt idx="6">
                  <c:v>0.34</c:v>
                </c:pt>
                <c:pt idx="7">
                  <c:v>0.47</c:v>
                </c:pt>
                <c:pt idx="9">
                  <c:v>0.32</c:v>
                </c:pt>
                <c:pt idx="10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Proficient/Advanced</c:v>
                </c:pt>
              </c:strCache>
            </c:strRef>
          </c:tx>
          <c:spPr>
            <a:solidFill>
              <a:srgbClr val="AFBD22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7">
                    <a:solidFill>
                      <a:schemeClr val="tx1"/>
                    </a:solidFill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Sheet1!$B$1:$O$1</c:f>
              <c:numCache>
                <c:formatCode>General</c:formatCode>
                <c:ptCount val="11"/>
                <c:pt idx="0">
                  <c:v>2000</c:v>
                </c:pt>
                <c:pt idx="1">
                  <c:v>2013</c:v>
                </c:pt>
                <c:pt idx="3">
                  <c:v>2000</c:v>
                </c:pt>
                <c:pt idx="4">
                  <c:v>2013</c:v>
                </c:pt>
                <c:pt idx="6">
                  <c:v>2000</c:v>
                </c:pt>
                <c:pt idx="7">
                  <c:v>2013</c:v>
                </c:pt>
                <c:pt idx="9">
                  <c:v>2000</c:v>
                </c:pt>
                <c:pt idx="10">
                  <c:v>2013</c:v>
                </c:pt>
              </c:numCache>
            </c:numRef>
          </c:cat>
          <c:val>
            <c:numRef>
              <c:f>Sheet1!$B$4:$O$4</c:f>
              <c:numCache>
                <c:formatCode>0%</c:formatCode>
                <c:ptCount val="11"/>
                <c:pt idx="0">
                  <c:v>0.3</c:v>
                </c:pt>
                <c:pt idx="1">
                  <c:v>0.54</c:v>
                </c:pt>
                <c:pt idx="3">
                  <c:v>0.04</c:v>
                </c:pt>
                <c:pt idx="4">
                  <c:v>0.18</c:v>
                </c:pt>
                <c:pt idx="6">
                  <c:v>7.0000000000000007E-2</c:v>
                </c:pt>
                <c:pt idx="7">
                  <c:v>0.26</c:v>
                </c:pt>
                <c:pt idx="9">
                  <c:v>0.08</c:v>
                </c:pt>
                <c:pt idx="10">
                  <c:v>0.24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02908008"/>
        <c:axId val="202908400"/>
      </c:barChart>
      <c:catAx>
        <c:axId val="202908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02">
            <a:solidFill>
              <a:schemeClr val="tx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1600" baseline="0">
                <a:latin typeface="+mn-lt"/>
              </a:defRPr>
            </a:pPr>
            <a:endParaRPr lang="en-US"/>
          </a:p>
        </c:txPr>
        <c:crossAx val="202908400"/>
        <c:crosses val="autoZero"/>
        <c:auto val="1"/>
        <c:lblAlgn val="ctr"/>
        <c:lblOffset val="100"/>
        <c:noMultiLvlLbl val="0"/>
      </c:catAx>
      <c:valAx>
        <c:axId val="20290840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389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Percentage of Students</a:t>
                </a:r>
                <a:endParaRPr lang="en-US" dirty="0"/>
              </a:p>
            </c:rich>
          </c:tx>
          <c:overlay val="0"/>
        </c:title>
        <c:numFmt formatCode="0%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97">
                <a:latin typeface="+mn-lt"/>
              </a:defRPr>
            </a:pPr>
            <a:endParaRPr lang="en-US"/>
          </a:p>
        </c:txPr>
        <c:crossAx val="202908008"/>
        <c:crosses val="autoZero"/>
        <c:crossBetween val="between"/>
      </c:valAx>
    </c:plotArea>
    <c:legend>
      <c:legendPos val="b"/>
      <c:overlay val="0"/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1398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73766404199475"/>
          <c:y val="7.5112314970482694E-2"/>
          <c:w val="0.87259566929133869"/>
          <c:h val="0.76661431181840478"/>
        </c:manualLayout>
      </c:layout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Year</c:v>
                </c:pt>
              </c:strCache>
            </c:strRef>
          </c:tx>
          <c:spPr>
            <a:ln w="44446">
              <a:solidFill>
                <a:srgbClr val="67BAC1"/>
              </a:solidFill>
            </a:ln>
          </c:spPr>
          <c:marker>
            <c:symbol val="square"/>
            <c:size val="6"/>
            <c:spPr>
              <a:solidFill>
                <a:srgbClr val="67BAC1"/>
              </a:solidFill>
              <a:ln>
                <a:solidFill>
                  <a:srgbClr val="67BAC1"/>
                </a:solidFill>
              </a:ln>
            </c:spPr>
          </c:marker>
          <c:dLbls>
            <c:dLbl>
              <c:idx val="0"/>
              <c:layout>
                <c:manualLayout>
                  <c:x val="-4.1833333333333333E-2"/>
                  <c:y val="-3.1266384299568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833333333333457E-2"/>
                  <c:y val="-4.5536807241194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166666666666671E-2"/>
                  <c:y val="3.72316458202382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ln w="28575">
              <a:solidFill>
                <a:srgbClr val="67BAC1"/>
              </a:solidFill>
            </a:ln>
          </c:spPr>
          <c:marker>
            <c:symbol val="triangle"/>
            <c:size val="6"/>
            <c:spPr>
              <a:solidFill>
                <a:srgbClr val="67BAC1"/>
              </a:solidFill>
              <a:ln>
                <a:solidFill>
                  <a:srgbClr val="67BAC1"/>
                </a:solidFill>
              </a:ln>
            </c:spPr>
          </c:marker>
          <c:dLbls>
            <c:dLbl>
              <c:idx val="0"/>
              <c:layout>
                <c:manualLayout>
                  <c:x val="-2.6666666666666682E-2"/>
                  <c:y val="-2.854084588325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1.2222081031699194E-16"/>
                  <c:y val="3.710309964822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0.78700000000000003</c:v>
                </c:pt>
                <c:pt idx="1">
                  <c:v>0.79800000000000004</c:v>
                </c:pt>
                <c:pt idx="2">
                  <c:v>0.80400000000000005</c:v>
                </c:pt>
                <c:pt idx="3">
                  <c:v>0.80300000000000005</c:v>
                </c:pt>
                <c:pt idx="4">
                  <c:v>0.80400000000000005</c:v>
                </c:pt>
                <c:pt idx="5">
                  <c:v>0.81</c:v>
                </c:pt>
                <c:pt idx="6">
                  <c:v>0.81799999999999995</c:v>
                </c:pt>
                <c:pt idx="7">
                  <c:v>0.83</c:v>
                </c:pt>
                <c:pt idx="8">
                  <c:v>0.84</c:v>
                </c:pt>
                <c:pt idx="9">
                  <c:v>0.85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44446">
              <a:solidFill>
                <a:srgbClr val="BF311A"/>
              </a:solidFill>
            </a:ln>
          </c:spPr>
          <c:marker>
            <c:symbol val="x"/>
            <c:size val="8"/>
            <c:spPr>
              <a:solidFill>
                <a:srgbClr val="BF311A"/>
              </a:solidFill>
              <a:ln w="25398">
                <a:solidFill>
                  <a:srgbClr val="BF311A"/>
                </a:solidFill>
              </a:ln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4631233595800527E-3"/>
                  <c:y val="4.0085730408563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3.7125984251968502E-4"/>
                  <c:y val="-2.2704130534592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0.59399999999999997</c:v>
                </c:pt>
                <c:pt idx="1">
                  <c:v>0.61599999999999999</c:v>
                </c:pt>
                <c:pt idx="2">
                  <c:v>0.57699999999999996</c:v>
                </c:pt>
                <c:pt idx="3">
                  <c:v>0.59199999999999997</c:v>
                </c:pt>
                <c:pt idx="4">
                  <c:v>0.59</c:v>
                </c:pt>
                <c:pt idx="5">
                  <c:v>0.61399999999999999</c:v>
                </c:pt>
                <c:pt idx="6">
                  <c:v>0.63600000000000001</c:v>
                </c:pt>
                <c:pt idx="7">
                  <c:v>0.66</c:v>
                </c:pt>
                <c:pt idx="8">
                  <c:v>0.67</c:v>
                </c:pt>
                <c:pt idx="9">
                  <c:v>0.68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Latino</c:v>
                </c:pt>
              </c:strCache>
            </c:strRef>
          </c:tx>
          <c:spPr>
            <a:ln>
              <a:solidFill>
                <a:srgbClr val="FBB040"/>
              </a:solidFill>
            </a:ln>
          </c:spPr>
          <c:marker>
            <c:spPr>
              <a:solidFill>
                <a:srgbClr val="FBB040"/>
              </a:solidFill>
              <a:ln>
                <a:solidFill>
                  <a:srgbClr val="FBB040"/>
                </a:solidFill>
              </a:ln>
            </c:spPr>
          </c:marker>
          <c:dLbls>
            <c:dLbl>
              <c:idx val="0"/>
              <c:layout>
                <c:manualLayout>
                  <c:x val="-6.1000000000000033E-2"/>
                  <c:y val="2.43882651727742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012979002624672E-2"/>
                  <c:y val="-2.6985257417080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Sheet1!$D$2:$D$11</c:f>
              <c:numCache>
                <c:formatCode>0%</c:formatCode>
                <c:ptCount val="10"/>
                <c:pt idx="0">
                  <c:v>0.65900000000000003</c:v>
                </c:pt>
                <c:pt idx="1">
                  <c:v>0.66700000000000004</c:v>
                </c:pt>
                <c:pt idx="2">
                  <c:v>0.622</c:v>
                </c:pt>
                <c:pt idx="3">
                  <c:v>0.61</c:v>
                </c:pt>
                <c:pt idx="4">
                  <c:v>0.60799999999999998</c:v>
                </c:pt>
                <c:pt idx="5">
                  <c:v>0.63400000000000001</c:v>
                </c:pt>
                <c:pt idx="6">
                  <c:v>0.67</c:v>
                </c:pt>
                <c:pt idx="7">
                  <c:v>0.71</c:v>
                </c:pt>
                <c:pt idx="8">
                  <c:v>0.75</c:v>
                </c:pt>
                <c:pt idx="9">
                  <c:v>0.76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Asian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Lbls>
            <c:dLbl>
              <c:idx val="0"/>
              <c:layout>
                <c:manualLayout>
                  <c:x val="-3.1666666666666669E-2"/>
                  <c:y val="4.2811268824878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Sheet1!$E$2:$E$11</c:f>
              <c:numCache>
                <c:formatCode>0%</c:formatCode>
                <c:ptCount val="10"/>
                <c:pt idx="0">
                  <c:v>0.90700000000000003</c:v>
                </c:pt>
                <c:pt idx="1">
                  <c:v>0.92200000000000004</c:v>
                </c:pt>
                <c:pt idx="2">
                  <c:v>0.85499999999999998</c:v>
                </c:pt>
                <c:pt idx="3">
                  <c:v>0.89300000000000002</c:v>
                </c:pt>
                <c:pt idx="4">
                  <c:v>0.89600000000000002</c:v>
                </c:pt>
                <c:pt idx="5">
                  <c:v>0.91400000000000003</c:v>
                </c:pt>
                <c:pt idx="6">
                  <c:v>0.93</c:v>
                </c:pt>
                <c:pt idx="7">
                  <c:v>0.94</c:v>
                </c:pt>
                <c:pt idx="8">
                  <c:v>0.93</c:v>
                </c:pt>
                <c:pt idx="9">
                  <c:v>0.93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rgbClr val="989184"/>
              </a:solidFill>
            </a:ln>
          </c:spPr>
          <c:marker>
            <c:spPr>
              <a:solidFill>
                <a:srgbClr val="989184"/>
              </a:solidFill>
              <a:ln>
                <a:solidFill>
                  <a:srgbClr val="989184"/>
                </a:solidFill>
              </a:ln>
            </c:spPr>
          </c:marker>
          <c:dLbls>
            <c:dLbl>
              <c:idx val="0"/>
              <c:layout>
                <c:manualLayout>
                  <c:x val="-6.1666666666666668E-2"/>
                  <c:y val="-1.4270422941626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2222081031699194E-16"/>
                  <c:y val="-4.5665353413204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Sheet1!$F$2:$F$11</c:f>
              <c:numCache>
                <c:formatCode>0%</c:formatCode>
                <c:ptCount val="10"/>
                <c:pt idx="0">
                  <c:v>0.67800000000000005</c:v>
                </c:pt>
                <c:pt idx="1">
                  <c:v>0.65800000000000003</c:v>
                </c:pt>
                <c:pt idx="2">
                  <c:v>0.67800000000000005</c:v>
                </c:pt>
                <c:pt idx="3">
                  <c:v>0.61799999999999999</c:v>
                </c:pt>
                <c:pt idx="4">
                  <c:v>0.60899999999999999</c:v>
                </c:pt>
                <c:pt idx="5">
                  <c:v>0.64400000000000002</c:v>
                </c:pt>
                <c:pt idx="6">
                  <c:v>0.64200000000000002</c:v>
                </c:pt>
                <c:pt idx="7">
                  <c:v>0.69</c:v>
                </c:pt>
                <c:pt idx="8">
                  <c:v>0.68</c:v>
                </c:pt>
                <c:pt idx="9">
                  <c:v>0.68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2909184"/>
        <c:axId val="202909576"/>
      </c:lineChart>
      <c:catAx>
        <c:axId val="20290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31">
            <a:solidFill>
              <a:sysClr val="windowText" lastClr="000000">
                <a:lumMod val="65000"/>
                <a:lumOff val="35000"/>
              </a:sysClr>
            </a:solidFill>
          </a:ln>
        </c:spPr>
        <c:txPr>
          <a:bodyPr rot="0" vert="horz"/>
          <a:lstStyle/>
          <a:p>
            <a:pPr>
              <a:defRPr sz="1200" baseline="0">
                <a:latin typeface="+mn-lt"/>
              </a:defRPr>
            </a:pPr>
            <a:endParaRPr lang="en-US"/>
          </a:p>
        </c:txPr>
        <c:crossAx val="202909576"/>
        <c:crosses val="autoZero"/>
        <c:auto val="1"/>
        <c:lblAlgn val="ctr"/>
        <c:lblOffset val="100"/>
        <c:noMultiLvlLbl val="0"/>
      </c:catAx>
      <c:valAx>
        <c:axId val="202909576"/>
        <c:scaling>
          <c:orientation val="minMax"/>
          <c:max val="1"/>
          <c:min val="0.5"/>
        </c:scaling>
        <c:delete val="0"/>
        <c:axPos val="l"/>
        <c:majorGridlines>
          <c:spPr>
            <a:ln>
              <a:solidFill>
                <a:sysClr val="windowText" lastClr="000000">
                  <a:lumMod val="65000"/>
                  <a:lumOff val="35000"/>
                </a:sys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39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Averaged Freshman Graduation Rate</a:t>
                </a:r>
                <a:endParaRPr lang="en-US" baseline="0" dirty="0" smtClean="0"/>
              </a:p>
            </c:rich>
          </c:tx>
          <c:overlay val="0"/>
        </c:title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99">
                <a:latin typeface="+mn-lt"/>
              </a:defRPr>
            </a:pPr>
            <a:endParaRPr lang="en-US"/>
          </a:p>
        </c:txPr>
        <c:crossAx val="202909184"/>
        <c:crosses val="autoZero"/>
        <c:crossBetween val="between"/>
        <c:majorUnit val="0.1"/>
      </c:valAx>
    </c:plotArea>
    <c:legend>
      <c:legendPos val="b"/>
      <c:legendEntry>
        <c:idx val="0"/>
        <c:delete val="1"/>
      </c:legendEntry>
      <c:overlay val="1"/>
      <c:spPr>
        <a:solidFill>
          <a:schemeClr val="bg1"/>
        </a:solidFill>
        <a:ln>
          <a:solidFill>
            <a:sysClr val="windowText" lastClr="000000">
              <a:lumMod val="65000"/>
              <a:lumOff val="35000"/>
            </a:sysClr>
          </a:solidFill>
        </a:ln>
      </c:spPr>
      <c:txPr>
        <a:bodyPr/>
        <a:lstStyle/>
        <a:p>
          <a:pPr>
            <a:defRPr sz="14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Percent of Students in Priority Schools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Total Enrollment</c:v>
                </c:pt>
                <c:pt idx="1">
                  <c:v>White</c:v>
                </c:pt>
                <c:pt idx="2">
                  <c:v>African American</c:v>
                </c:pt>
                <c:pt idx="3">
                  <c:v>Hispanic</c:v>
                </c:pt>
                <c:pt idx="4">
                  <c:v>FRPL</c:v>
                </c:pt>
                <c:pt idx="5">
                  <c:v>ELL</c:v>
                </c:pt>
                <c:pt idx="6">
                  <c:v>SWD</c:v>
                </c:pt>
              </c:strCache>
            </c:strRef>
          </c:cat>
          <c:val>
            <c:numRef>
              <c:f>Sheet1!$D$3:$D$9</c:f>
              <c:numCache>
                <c:formatCode>0%</c:formatCode>
                <c:ptCount val="7"/>
                <c:pt idx="0">
                  <c:v>2.4369548698112246E-2</c:v>
                </c:pt>
                <c:pt idx="1">
                  <c:v>5.4736126236481246E-3</c:v>
                </c:pt>
                <c:pt idx="2">
                  <c:v>6.0648199410443124E-2</c:v>
                </c:pt>
                <c:pt idx="3">
                  <c:v>8.4459264938702178E-2</c:v>
                </c:pt>
                <c:pt idx="4">
                  <c:v>5.5187956366476283E-2</c:v>
                </c:pt>
                <c:pt idx="5">
                  <c:v>7.521518416082329E-2</c:v>
                </c:pt>
                <c:pt idx="6">
                  <c:v>3.1491027039445049E-2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Percent of Students in Other Schools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Total Enrollment</c:v>
                </c:pt>
                <c:pt idx="1">
                  <c:v>White</c:v>
                </c:pt>
                <c:pt idx="2">
                  <c:v>African American</c:v>
                </c:pt>
                <c:pt idx="3">
                  <c:v>Hispanic</c:v>
                </c:pt>
                <c:pt idx="4">
                  <c:v>FRPL</c:v>
                </c:pt>
                <c:pt idx="5">
                  <c:v>ELL</c:v>
                </c:pt>
                <c:pt idx="6">
                  <c:v>SWD</c:v>
                </c:pt>
              </c:strCache>
            </c:strRef>
          </c:cat>
          <c:val>
            <c:numRef>
              <c:f>Sheet1!$E$3:$E$9</c:f>
              <c:numCache>
                <c:formatCode>0%</c:formatCode>
                <c:ptCount val="7"/>
                <c:pt idx="0">
                  <c:v>0.97563045130188775</c:v>
                </c:pt>
                <c:pt idx="1">
                  <c:v>0.99452638737635191</c:v>
                </c:pt>
                <c:pt idx="2">
                  <c:v>0.93935180058955692</c:v>
                </c:pt>
                <c:pt idx="3">
                  <c:v>0.91554073506129785</c:v>
                </c:pt>
                <c:pt idx="4">
                  <c:v>0.94481204363352367</c:v>
                </c:pt>
                <c:pt idx="5">
                  <c:v>0.92478481583917671</c:v>
                </c:pt>
                <c:pt idx="6">
                  <c:v>0.96850897296055494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910752"/>
        <c:axId val="202911144"/>
      </c:barChart>
      <c:catAx>
        <c:axId val="20291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911144"/>
        <c:crosses val="autoZero"/>
        <c:auto val="1"/>
        <c:lblAlgn val="ctr"/>
        <c:lblOffset val="100"/>
        <c:noMultiLvlLbl val="0"/>
      </c:catAx>
      <c:valAx>
        <c:axId val="202911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91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Sheet2!$D$2</c:f>
              <c:strCache>
                <c:ptCount val="1"/>
                <c:pt idx="0">
                  <c:v>Percent of Students in Priority Schools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Sheet2!$A$3:$A$9</c:f>
              <c:strCache>
                <c:ptCount val="7"/>
                <c:pt idx="0">
                  <c:v>Total Enrollment</c:v>
                </c:pt>
                <c:pt idx="1">
                  <c:v>White</c:v>
                </c:pt>
                <c:pt idx="2">
                  <c:v>African American</c:v>
                </c:pt>
                <c:pt idx="3">
                  <c:v>Hispanic</c:v>
                </c:pt>
                <c:pt idx="4">
                  <c:v>FRPL</c:v>
                </c:pt>
                <c:pt idx="5">
                  <c:v>LEP</c:v>
                </c:pt>
                <c:pt idx="6">
                  <c:v>SWD</c:v>
                </c:pt>
              </c:strCache>
            </c:strRef>
          </c:cat>
          <c:val>
            <c:numRef>
              <c:f>Sheet2!$D$3:$D$9</c:f>
              <c:numCache>
                <c:formatCode>0%</c:formatCode>
                <c:ptCount val="7"/>
                <c:pt idx="0">
                  <c:v>1.9825637150186249E-2</c:v>
                </c:pt>
                <c:pt idx="1">
                  <c:v>4.8354366437610499E-3</c:v>
                </c:pt>
                <c:pt idx="2">
                  <c:v>7.5305198664898723E-2</c:v>
                </c:pt>
                <c:pt idx="3">
                  <c:v>3.6077330838790146E-2</c:v>
                </c:pt>
                <c:pt idx="4">
                  <c:v>4.5773806992348134E-2</c:v>
                </c:pt>
                <c:pt idx="5">
                  <c:v>6.7129183529260616E-2</c:v>
                </c:pt>
                <c:pt idx="6">
                  <c:v>2.6270702455739578E-2</c:v>
                </c:pt>
              </c:numCache>
            </c:numRef>
          </c:val>
        </c:ser>
        <c:ser>
          <c:idx val="1"/>
          <c:order val="1"/>
          <c:tx>
            <c:strRef>
              <c:f>Sheet2!$E$2</c:f>
              <c:strCache>
                <c:ptCount val="1"/>
                <c:pt idx="0">
                  <c:v>Percent of Students in Other Schools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Sheet2!$A$3:$A$9</c:f>
              <c:strCache>
                <c:ptCount val="7"/>
                <c:pt idx="0">
                  <c:v>Total Enrollment</c:v>
                </c:pt>
                <c:pt idx="1">
                  <c:v>White</c:v>
                </c:pt>
                <c:pt idx="2">
                  <c:v>African American</c:v>
                </c:pt>
                <c:pt idx="3">
                  <c:v>Hispanic</c:v>
                </c:pt>
                <c:pt idx="4">
                  <c:v>FRPL</c:v>
                </c:pt>
                <c:pt idx="5">
                  <c:v>LEP</c:v>
                </c:pt>
                <c:pt idx="6">
                  <c:v>SWD</c:v>
                </c:pt>
              </c:strCache>
            </c:strRef>
          </c:cat>
          <c:val>
            <c:numRef>
              <c:f>Sheet2!$E$3:$E$9</c:f>
              <c:numCache>
                <c:formatCode>0%</c:formatCode>
                <c:ptCount val="7"/>
                <c:pt idx="0">
                  <c:v>0.98017436284981374</c:v>
                </c:pt>
                <c:pt idx="1">
                  <c:v>0.99516456335623893</c:v>
                </c:pt>
                <c:pt idx="2">
                  <c:v>0.92469480133510129</c:v>
                </c:pt>
                <c:pt idx="3">
                  <c:v>0.96392266916120983</c:v>
                </c:pt>
                <c:pt idx="4">
                  <c:v>0.95422619300765188</c:v>
                </c:pt>
                <c:pt idx="5">
                  <c:v>0.93287081647073933</c:v>
                </c:pt>
                <c:pt idx="6">
                  <c:v>0.97372929754426041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911928"/>
        <c:axId val="202912320"/>
      </c:barChart>
      <c:catAx>
        <c:axId val="20291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912320"/>
        <c:crosses val="autoZero"/>
        <c:auto val="1"/>
        <c:lblAlgn val="ctr"/>
        <c:lblOffset val="100"/>
        <c:noMultiLvlLbl val="0"/>
      </c:catAx>
      <c:valAx>
        <c:axId val="20291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911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44158953815005"/>
          <c:y val="0.22313041093743879"/>
          <c:w val="0.87694237233503924"/>
          <c:h val="0.59754338543502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rgbClr val="67BAC1">
                <a:lumMod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1.4619883040935719E-3"/>
                  <c:y val="4.9751243781094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African American</c:v>
                </c:pt>
                <c:pt idx="1">
                  <c:v>Latino</c:v>
                </c:pt>
                <c:pt idx="2">
                  <c:v>American Indian</c:v>
                </c:pt>
                <c:pt idx="3">
                  <c:v>White</c:v>
                </c:pt>
                <c:pt idx="4">
                  <c:v>Asian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0.34</c:v>
                </c:pt>
                <c:pt idx="1">
                  <c:v>0.47</c:v>
                </c:pt>
                <c:pt idx="2">
                  <c:v>0.39</c:v>
                </c:pt>
                <c:pt idx="3">
                  <c:v>0.75</c:v>
                </c:pt>
                <c:pt idx="4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Reading</c:v>
                </c:pt>
              </c:strCache>
            </c:strRef>
          </c:tx>
          <c:spPr>
            <a:solidFill>
              <a:srgbClr val="BF311A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1"/>
              <c:layout>
                <c:manualLayout>
                  <c:x val="1.4619883040935726E-3"/>
                  <c:y val="1.741293532338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African American</c:v>
                </c:pt>
                <c:pt idx="1">
                  <c:v>Latino</c:v>
                </c:pt>
                <c:pt idx="2">
                  <c:v>American Indian</c:v>
                </c:pt>
                <c:pt idx="3">
                  <c:v>White</c:v>
                </c:pt>
                <c:pt idx="4">
                  <c:v>Asian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0.19</c:v>
                </c:pt>
                <c:pt idx="1">
                  <c:v>0.31</c:v>
                </c:pt>
                <c:pt idx="2">
                  <c:v>0.26</c:v>
                </c:pt>
                <c:pt idx="3">
                  <c:v>0.56000000000000005</c:v>
                </c:pt>
                <c:pt idx="4">
                  <c:v>0.56999999999999995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Mathematics</c:v>
                </c:pt>
              </c:strCache>
            </c:strRef>
          </c:tx>
          <c:spPr>
            <a:solidFill>
              <a:srgbClr val="F47B20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3"/>
              <c:layout>
                <c:manualLayout>
                  <c:x val="-2.9239766081871547E-3"/>
                  <c:y val="1.4925373134328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African American</c:v>
                </c:pt>
                <c:pt idx="1">
                  <c:v>Latino</c:v>
                </c:pt>
                <c:pt idx="2">
                  <c:v>American Indian</c:v>
                </c:pt>
                <c:pt idx="3">
                  <c:v>White</c:v>
                </c:pt>
                <c:pt idx="4">
                  <c:v>Asian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0.14000000000000001</c:v>
                </c:pt>
                <c:pt idx="1">
                  <c:v>0.28999999999999998</c:v>
                </c:pt>
                <c:pt idx="2">
                  <c:v>0.2</c:v>
                </c:pt>
                <c:pt idx="3">
                  <c:v>0.52</c:v>
                </c:pt>
                <c:pt idx="4">
                  <c:v>0.69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Science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African American</c:v>
                </c:pt>
                <c:pt idx="1">
                  <c:v>Latino</c:v>
                </c:pt>
                <c:pt idx="2">
                  <c:v>American Indian</c:v>
                </c:pt>
                <c:pt idx="3">
                  <c:v>White</c:v>
                </c:pt>
                <c:pt idx="4">
                  <c:v>Asian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5"/>
                <c:pt idx="0">
                  <c:v>0.12</c:v>
                </c:pt>
                <c:pt idx="1">
                  <c:v>0.23</c:v>
                </c:pt>
                <c:pt idx="2">
                  <c:v>0.18</c:v>
                </c:pt>
                <c:pt idx="3">
                  <c:v>0.48</c:v>
                </c:pt>
                <c:pt idx="4">
                  <c:v>0.56999999999999995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832624"/>
        <c:axId val="187837328"/>
      </c:barChart>
      <c:catAx>
        <c:axId val="18783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0">
            <a:solidFill>
              <a:schemeClr val="tx1">
                <a:lumMod val="65000"/>
                <a:lumOff val="35000"/>
              </a:schemeClr>
            </a:solidFill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18783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78373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dirty="0" smtClean="0"/>
                  <a:t>Percent of ACT-</a:t>
                </a:r>
                <a:r>
                  <a:rPr lang="en-US" baseline="0" dirty="0" smtClean="0"/>
                  <a:t>tested graduates </a:t>
                </a:r>
                <a:r>
                  <a:rPr lang="en-US" dirty="0" smtClean="0"/>
                  <a:t>meeting</a:t>
                </a:r>
                <a:r>
                  <a:rPr lang="en-US" baseline="0" dirty="0" smtClean="0"/>
                  <a:t> college readiness benchmarks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2016162453377709E-3"/>
              <c:y val="0.17809711286089347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87832624"/>
        <c:crosses val="autoZero"/>
        <c:crossBetween val="between"/>
        <c:majorUnit val="0.2"/>
        <c:minorUnit val="0.1"/>
      </c:valAx>
    </c:plotArea>
    <c:legend>
      <c:legendPos val="b"/>
      <c:layout>
        <c:manualLayout>
          <c:xMode val="edge"/>
          <c:yMode val="edge"/>
          <c:x val="0.25274758792300822"/>
          <c:y val="0.92432544545303208"/>
          <c:w val="0.52417515254066138"/>
          <c:h val="6.4429765222965577E-2"/>
        </c:manualLayout>
      </c:layout>
      <c:overlay val="1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Remediation rate at 4-year colleges</a:t>
            </a:r>
            <a:endParaRPr lang="en-US" dirty="0"/>
          </a:p>
        </c:rich>
      </c:tx>
      <c:layout>
        <c:manualLayout>
          <c:xMode val="edge"/>
          <c:yMode val="edge"/>
          <c:x val="0.28860193293595321"/>
          <c:y val="4.838709677419355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20214879682099"/>
          <c:y val="0.17850436034205408"/>
          <c:w val="0.87657995437486225"/>
          <c:h val="0.5943832020997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BF311A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BB04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67BAC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988C81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AFBD22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989184"/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African American</c:v>
                </c:pt>
                <c:pt idx="1">
                  <c:v>Latino</c:v>
                </c:pt>
                <c:pt idx="2">
                  <c:v>White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0.39100000000000013</c:v>
                </c:pt>
                <c:pt idx="1">
                  <c:v>0.20600000000000004</c:v>
                </c:pt>
                <c:pt idx="2">
                  <c:v>0.13600000000000001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2135024"/>
        <c:axId val="202135416"/>
      </c:barChart>
      <c:catAx>
        <c:axId val="20213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0">
            <a:solidFill>
              <a:schemeClr val="tx1">
                <a:lumMod val="65000"/>
                <a:lumOff val="35000"/>
              </a:schemeClr>
            </a:solidFill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202135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13541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dirty="0" smtClean="0"/>
                  <a:t>Percent of students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7.9819461819609068E-4"/>
              <c:y val="0.320439209211751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02135024"/>
        <c:crosses val="autoZero"/>
        <c:crossBetween val="between"/>
        <c:majorUnit val="0.2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Remediation rate at 2-year colleges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220214879682099"/>
          <c:y val="0.17850436034205408"/>
          <c:w val="0.87657995437486225"/>
          <c:h val="0.5943832020997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BF311A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BB04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67BAC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988C81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AFBD22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989184"/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African American</c:v>
                </c:pt>
                <c:pt idx="1">
                  <c:v>Latino</c:v>
                </c:pt>
                <c:pt idx="2">
                  <c:v>White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0.67700000000000038</c:v>
                </c:pt>
                <c:pt idx="1">
                  <c:v>0.58299999999999996</c:v>
                </c:pt>
                <c:pt idx="2">
                  <c:v>0.46800000000000008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2136200"/>
        <c:axId val="202136592"/>
      </c:barChart>
      <c:catAx>
        <c:axId val="20213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0">
            <a:solidFill>
              <a:schemeClr val="tx1">
                <a:lumMod val="65000"/>
                <a:lumOff val="35000"/>
              </a:schemeClr>
            </a:solidFill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202136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13659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dirty="0" smtClean="0"/>
                  <a:t>Percent of students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7.9819461819609068E-4"/>
              <c:y val="0.352697273727880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02136200"/>
        <c:crosses val="autoZero"/>
        <c:crossBetween val="between"/>
        <c:majorUnit val="0.2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69876037286745"/>
          <c:y val="4.9960846240373814E-2"/>
          <c:w val="0.81123753764892736"/>
          <c:h val="0.7747820945458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Lowest Income Quartile</c:v>
                </c:pt>
              </c:strCache>
            </c:strRef>
          </c:tx>
          <c:spPr>
            <a:ln>
              <a:solidFill>
                <a:srgbClr val="762123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2010</c:v>
                </c:pt>
              </c:numCache>
            </c:numRef>
          </c:cat>
          <c:val>
            <c:numRef>
              <c:f>Sheet1!$B$2</c:f>
              <c:numCache>
                <c:formatCode>0.00%</c:formatCode>
                <c:ptCount val="1"/>
                <c:pt idx="0">
                  <c:v>0.10660000000000019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rgbClr val="F47B2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2010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Income Quartile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2010</c:v>
                </c:pt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0.79070000000000062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2137376"/>
        <c:axId val="202137768"/>
      </c:barChart>
      <c:catAx>
        <c:axId val="20213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2137768"/>
        <c:crosses val="autoZero"/>
        <c:auto val="1"/>
        <c:lblAlgn val="ctr"/>
        <c:lblOffset val="100"/>
        <c:noMultiLvlLbl val="0"/>
      </c:catAx>
      <c:valAx>
        <c:axId val="2021377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200" b="0" i="0" baseline="0" dirty="0" smtClean="0"/>
                  <a:t>Bachelor’s Degree attainment by Age 24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3.8483963247677361E-2"/>
              <c:y val="0.12926749641931656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213737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1"/>
        <c:delete val="1"/>
      </c:legendEntry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ASVAB Ineligibility Rates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154794318934434"/>
          <c:y val="0.11398823130979582"/>
          <c:w val="0.86723415998233866"/>
          <c:h val="0.6588993311319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667B7A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BF311A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BB04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67BAC1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AFBD22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989184"/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Students Overall</c:v>
                </c:pt>
                <c:pt idx="1">
                  <c:v>African American</c:v>
                </c:pt>
                <c:pt idx="2">
                  <c:v>Latino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0.22600000000000001</c:v>
                </c:pt>
                <c:pt idx="1">
                  <c:v>0.3870000000000004</c:v>
                </c:pt>
                <c:pt idx="2">
                  <c:v>0.29100000000000031</c:v>
                </c:pt>
                <c:pt idx="3">
                  <c:v>0.16400000000000001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2138552"/>
        <c:axId val="202138944"/>
      </c:barChart>
      <c:catAx>
        <c:axId val="20213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0">
            <a:solidFill>
              <a:schemeClr val="tx1">
                <a:lumMod val="65000"/>
                <a:lumOff val="35000"/>
              </a:schemeClr>
            </a:solidFill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20213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13894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dirty="0" smtClean="0"/>
                  <a:t>Percent of applicants not meeting minimum</a:t>
                </a:r>
                <a:r>
                  <a:rPr lang="en-US" baseline="0" dirty="0" smtClean="0"/>
                  <a:t> academic entry requirements, 2004-2009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3558270169499844E-3"/>
              <c:y val="0.1080736178139022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02138552"/>
        <c:crosses val="autoZero"/>
        <c:crossBetween val="between"/>
        <c:majorUnit val="0.2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Sheet1!$B$3:$B$7</c:f>
              <c:strCache>
                <c:ptCount val="5"/>
                <c:pt idx="0">
                  <c:v>Extremely Well Prepared</c:v>
                </c:pt>
                <c:pt idx="1">
                  <c:v>Very Well Prepared</c:v>
                </c:pt>
                <c:pt idx="2">
                  <c:v>Somewhat Prepared: Some Gaps</c:v>
                </c:pt>
                <c:pt idx="3">
                  <c:v>Not too Prepared: Large Gaps</c:v>
                </c:pt>
                <c:pt idx="4">
                  <c:v>Not at all Prepared: Struggling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0.05</c:v>
                </c:pt>
                <c:pt idx="1">
                  <c:v>0.13</c:v>
                </c:pt>
                <c:pt idx="2">
                  <c:v>0.34</c:v>
                </c:pt>
                <c:pt idx="3">
                  <c:v>0.31</c:v>
                </c:pt>
                <c:pt idx="4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9</a:t>
            </a:r>
            <a:r>
              <a:rPr lang="en-US" baseline="0" dirty="0" smtClean="0"/>
              <a:t> Year Olds – NAEP Reading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44446">
              <a:solidFill>
                <a:srgbClr val="BF311A"/>
              </a:solidFill>
            </a:ln>
          </c:spPr>
          <c:marker>
            <c:symbol val="square"/>
            <c:size val="6"/>
            <c:spPr>
              <a:solidFill>
                <a:srgbClr val="BF311A"/>
              </a:solidFill>
              <a:ln>
                <a:solidFill>
                  <a:srgbClr val="BF311A"/>
                </a:solidFill>
              </a:ln>
            </c:spPr>
          </c:marker>
          <c:dLbls>
            <c:delete val="1"/>
          </c:dLbls>
          <c:cat>
            <c:strRef>
              <c:f>Sheet1!$B$1:$N$1</c:f>
              <c:strCache>
                <c:ptCount val="13"/>
                <c:pt idx="0">
                  <c:v>1971*</c:v>
                </c:pt>
                <c:pt idx="1">
                  <c:v>1975*</c:v>
                </c:pt>
                <c:pt idx="2">
                  <c:v>1980*</c:v>
                </c:pt>
                <c:pt idx="3">
                  <c:v>1984*</c:v>
                </c:pt>
                <c:pt idx="4">
                  <c:v>1988*</c:v>
                </c:pt>
                <c:pt idx="5">
                  <c:v>1990*</c:v>
                </c:pt>
                <c:pt idx="6">
                  <c:v>1992*</c:v>
                </c:pt>
                <c:pt idx="7">
                  <c:v>1994*</c:v>
                </c:pt>
                <c:pt idx="8">
                  <c:v>1996*</c:v>
                </c:pt>
                <c:pt idx="9">
                  <c:v>1999*</c:v>
                </c:pt>
                <c:pt idx="10">
                  <c:v>2004</c:v>
                </c:pt>
                <c:pt idx="11">
                  <c:v>2008</c:v>
                </c:pt>
                <c:pt idx="12">
                  <c:v>2012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170</c:v>
                </c:pt>
                <c:pt idx="1">
                  <c:v>181</c:v>
                </c:pt>
                <c:pt idx="2">
                  <c:v>189</c:v>
                </c:pt>
                <c:pt idx="3">
                  <c:v>186</c:v>
                </c:pt>
                <c:pt idx="4">
                  <c:v>189</c:v>
                </c:pt>
                <c:pt idx="5">
                  <c:v>182</c:v>
                </c:pt>
                <c:pt idx="6">
                  <c:v>185</c:v>
                </c:pt>
                <c:pt idx="7">
                  <c:v>185</c:v>
                </c:pt>
                <c:pt idx="8">
                  <c:v>191</c:v>
                </c:pt>
                <c:pt idx="9">
                  <c:v>186</c:v>
                </c:pt>
                <c:pt idx="10">
                  <c:v>197</c:v>
                </c:pt>
                <c:pt idx="11">
                  <c:v>204</c:v>
                </c:pt>
                <c:pt idx="12">
                  <c:v>206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Latino</c:v>
                </c:pt>
              </c:strCache>
            </c:strRef>
          </c:tx>
          <c:spPr>
            <a:ln w="44446">
              <a:solidFill>
                <a:srgbClr val="FBB040"/>
              </a:solidFill>
            </a:ln>
          </c:spPr>
          <c:marker>
            <c:symbol val="triangle"/>
            <c:size val="6"/>
            <c:spPr>
              <a:solidFill>
                <a:srgbClr val="FBB040"/>
              </a:solidFill>
              <a:ln>
                <a:solidFill>
                  <a:srgbClr val="FBB040"/>
                </a:solidFill>
              </a:ln>
            </c:spPr>
          </c:marker>
          <c:dLbls>
            <c:delete val="1"/>
          </c:dLbls>
          <c:cat>
            <c:strRef>
              <c:f>Sheet1!$B$1:$N$1</c:f>
              <c:strCache>
                <c:ptCount val="13"/>
                <c:pt idx="0">
                  <c:v>1971*</c:v>
                </c:pt>
                <c:pt idx="1">
                  <c:v>1975*</c:v>
                </c:pt>
                <c:pt idx="2">
                  <c:v>1980*</c:v>
                </c:pt>
                <c:pt idx="3">
                  <c:v>1984*</c:v>
                </c:pt>
                <c:pt idx="4">
                  <c:v>1988*</c:v>
                </c:pt>
                <c:pt idx="5">
                  <c:v>1990*</c:v>
                </c:pt>
                <c:pt idx="6">
                  <c:v>1992*</c:v>
                </c:pt>
                <c:pt idx="7">
                  <c:v>1994*</c:v>
                </c:pt>
                <c:pt idx="8">
                  <c:v>1996*</c:v>
                </c:pt>
                <c:pt idx="9">
                  <c:v>1999*</c:v>
                </c:pt>
                <c:pt idx="10">
                  <c:v>2004</c:v>
                </c:pt>
                <c:pt idx="11">
                  <c:v>2008</c:v>
                </c:pt>
                <c:pt idx="12">
                  <c:v>2012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1">
                  <c:v>183</c:v>
                </c:pt>
                <c:pt idx="2">
                  <c:v>190</c:v>
                </c:pt>
                <c:pt idx="3">
                  <c:v>187</c:v>
                </c:pt>
                <c:pt idx="4">
                  <c:v>194</c:v>
                </c:pt>
                <c:pt idx="5">
                  <c:v>189</c:v>
                </c:pt>
                <c:pt idx="6">
                  <c:v>192</c:v>
                </c:pt>
                <c:pt idx="7">
                  <c:v>186</c:v>
                </c:pt>
                <c:pt idx="8">
                  <c:v>195</c:v>
                </c:pt>
                <c:pt idx="9">
                  <c:v>193</c:v>
                </c:pt>
                <c:pt idx="10">
                  <c:v>199</c:v>
                </c:pt>
                <c:pt idx="11">
                  <c:v>207</c:v>
                </c:pt>
                <c:pt idx="12">
                  <c:v>208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White</c:v>
                </c:pt>
              </c:strCache>
            </c:strRef>
          </c:tx>
          <c:spPr>
            <a:ln w="44446">
              <a:solidFill>
                <a:srgbClr val="67BAC1"/>
              </a:solidFill>
            </a:ln>
          </c:spPr>
          <c:marker>
            <c:symbol val="x"/>
            <c:size val="8"/>
            <c:spPr>
              <a:ln w="25398">
                <a:solidFill>
                  <a:srgbClr val="67BAC1"/>
                </a:solidFill>
              </a:ln>
            </c:spPr>
          </c:marker>
          <c:dLbls>
            <c:delete val="1"/>
          </c:dLbls>
          <c:cat>
            <c:strRef>
              <c:f>Sheet1!$B$1:$N$1</c:f>
              <c:strCache>
                <c:ptCount val="13"/>
                <c:pt idx="0">
                  <c:v>1971*</c:v>
                </c:pt>
                <c:pt idx="1">
                  <c:v>1975*</c:v>
                </c:pt>
                <c:pt idx="2">
                  <c:v>1980*</c:v>
                </c:pt>
                <c:pt idx="3">
                  <c:v>1984*</c:v>
                </c:pt>
                <c:pt idx="4">
                  <c:v>1988*</c:v>
                </c:pt>
                <c:pt idx="5">
                  <c:v>1990*</c:v>
                </c:pt>
                <c:pt idx="6">
                  <c:v>1992*</c:v>
                </c:pt>
                <c:pt idx="7">
                  <c:v>1994*</c:v>
                </c:pt>
                <c:pt idx="8">
                  <c:v>1996*</c:v>
                </c:pt>
                <c:pt idx="9">
                  <c:v>1999*</c:v>
                </c:pt>
                <c:pt idx="10">
                  <c:v>2004</c:v>
                </c:pt>
                <c:pt idx="11">
                  <c:v>2008</c:v>
                </c:pt>
                <c:pt idx="12">
                  <c:v>2012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3"/>
                <c:pt idx="0">
                  <c:v>214</c:v>
                </c:pt>
                <c:pt idx="1">
                  <c:v>217</c:v>
                </c:pt>
                <c:pt idx="2">
                  <c:v>221</c:v>
                </c:pt>
                <c:pt idx="3">
                  <c:v>218</c:v>
                </c:pt>
                <c:pt idx="4">
                  <c:v>218</c:v>
                </c:pt>
                <c:pt idx="5">
                  <c:v>217</c:v>
                </c:pt>
                <c:pt idx="6">
                  <c:v>218</c:v>
                </c:pt>
                <c:pt idx="7">
                  <c:v>218</c:v>
                </c:pt>
                <c:pt idx="8">
                  <c:v>220</c:v>
                </c:pt>
                <c:pt idx="9">
                  <c:v>221</c:v>
                </c:pt>
                <c:pt idx="10">
                  <c:v>224</c:v>
                </c:pt>
                <c:pt idx="11">
                  <c:v>228</c:v>
                </c:pt>
                <c:pt idx="12">
                  <c:v>229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2140120"/>
        <c:axId val="202140512"/>
      </c:lineChart>
      <c:catAx>
        <c:axId val="20214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31">
            <a:solidFill>
              <a:sysClr val="windowText" lastClr="000000">
                <a:lumMod val="65000"/>
                <a:lumOff val="35000"/>
              </a:sysClr>
            </a:solidFill>
          </a:ln>
        </c:spPr>
        <c:txPr>
          <a:bodyPr/>
          <a:lstStyle/>
          <a:p>
            <a:pPr>
              <a:defRPr sz="1399" baseline="0">
                <a:latin typeface="+mn-lt"/>
              </a:defRPr>
            </a:pPr>
            <a:endParaRPr lang="en-US"/>
          </a:p>
        </c:txPr>
        <c:crossAx val="202140512"/>
        <c:crosses val="autoZero"/>
        <c:auto val="1"/>
        <c:lblAlgn val="ctr"/>
        <c:lblOffset val="100"/>
        <c:noMultiLvlLbl val="0"/>
      </c:catAx>
      <c:valAx>
        <c:axId val="202140512"/>
        <c:scaling>
          <c:orientation val="minMax"/>
          <c:max val="250"/>
          <c:min val="150"/>
        </c:scaling>
        <c:delete val="0"/>
        <c:axPos val="l"/>
        <c:majorGridlines>
          <c:spPr>
            <a:ln>
              <a:solidFill>
                <a:sysClr val="windowText" lastClr="000000">
                  <a:lumMod val="65000"/>
                  <a:lumOff val="35000"/>
                </a:sys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39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Average Scale Score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99">
                <a:latin typeface="+mn-lt"/>
              </a:defRPr>
            </a:pPr>
            <a:endParaRPr lang="en-US"/>
          </a:p>
        </c:txPr>
        <c:crossAx val="20214012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53801377952755858"/>
          <c:y val="0.7872670971465221"/>
          <c:w val="0.44617506561679793"/>
          <c:h val="7.3512454483531386E-2"/>
        </c:manualLayout>
      </c:layout>
      <c:overlay val="1"/>
      <c:spPr>
        <a:solidFill>
          <a:schemeClr val="bg1"/>
        </a:solidFill>
        <a:ln>
          <a:solidFill>
            <a:sysClr val="windowText" lastClr="000000">
              <a:lumMod val="65000"/>
              <a:lumOff val="35000"/>
            </a:sysClr>
          </a:solidFill>
        </a:ln>
      </c:spPr>
      <c:txPr>
        <a:bodyPr/>
        <a:lstStyle/>
        <a:p>
          <a:pPr>
            <a:defRPr sz="14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13 Year Olds – NAEP Math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44446">
              <a:solidFill>
                <a:srgbClr val="BF311A"/>
              </a:solidFill>
            </a:ln>
          </c:spPr>
          <c:marker>
            <c:symbol val="square"/>
            <c:size val="6"/>
            <c:spPr>
              <a:solidFill>
                <a:srgbClr val="BF311A"/>
              </a:solidFill>
              <a:ln>
                <a:solidFill>
                  <a:srgbClr val="BF311A"/>
                </a:solidFill>
              </a:ln>
            </c:spPr>
          </c:marker>
          <c:dLbls>
            <c:delete val="1"/>
          </c:dLbls>
          <c:cat>
            <c:strRef>
              <c:f>Sheet1!$B$1:$M$1</c:f>
              <c:strCache>
                <c:ptCount val="12"/>
                <c:pt idx="0">
                  <c:v>1973*</c:v>
                </c:pt>
                <c:pt idx="1">
                  <c:v>1978*</c:v>
                </c:pt>
                <c:pt idx="2">
                  <c:v>1982*</c:v>
                </c:pt>
                <c:pt idx="3">
                  <c:v>1986*</c:v>
                </c:pt>
                <c:pt idx="4">
                  <c:v>1990*</c:v>
                </c:pt>
                <c:pt idx="5">
                  <c:v>1992*</c:v>
                </c:pt>
                <c:pt idx="6">
                  <c:v>1994*</c:v>
                </c:pt>
                <c:pt idx="7">
                  <c:v>1996*</c:v>
                </c:pt>
                <c:pt idx="8">
                  <c:v>1999*</c:v>
                </c:pt>
                <c:pt idx="9">
                  <c:v>2004</c:v>
                </c:pt>
                <c:pt idx="10">
                  <c:v>2008</c:v>
                </c:pt>
                <c:pt idx="11">
                  <c:v>2012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228</c:v>
                </c:pt>
                <c:pt idx="1">
                  <c:v>230</c:v>
                </c:pt>
                <c:pt idx="2">
                  <c:v>240</c:v>
                </c:pt>
                <c:pt idx="3">
                  <c:v>249</c:v>
                </c:pt>
                <c:pt idx="4">
                  <c:v>249</c:v>
                </c:pt>
                <c:pt idx="5">
                  <c:v>250</c:v>
                </c:pt>
                <c:pt idx="6">
                  <c:v>252</c:v>
                </c:pt>
                <c:pt idx="7">
                  <c:v>252</c:v>
                </c:pt>
                <c:pt idx="8">
                  <c:v>251</c:v>
                </c:pt>
                <c:pt idx="9">
                  <c:v>257</c:v>
                </c:pt>
                <c:pt idx="10">
                  <c:v>262</c:v>
                </c:pt>
                <c:pt idx="11">
                  <c:v>264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Latino</c:v>
                </c:pt>
              </c:strCache>
            </c:strRef>
          </c:tx>
          <c:spPr>
            <a:ln w="44446">
              <a:solidFill>
                <a:srgbClr val="FBB040"/>
              </a:solidFill>
            </a:ln>
          </c:spPr>
          <c:marker>
            <c:symbol val="triangle"/>
            <c:size val="6"/>
            <c:spPr>
              <a:solidFill>
                <a:srgbClr val="FBB040"/>
              </a:solidFill>
              <a:ln>
                <a:solidFill>
                  <a:srgbClr val="FBB040"/>
                </a:solidFill>
              </a:ln>
            </c:spPr>
          </c:marker>
          <c:dLbls>
            <c:delete val="1"/>
          </c:dLbls>
          <c:cat>
            <c:strRef>
              <c:f>Sheet1!$B$1:$M$1</c:f>
              <c:strCache>
                <c:ptCount val="12"/>
                <c:pt idx="0">
                  <c:v>1973*</c:v>
                </c:pt>
                <c:pt idx="1">
                  <c:v>1978*</c:v>
                </c:pt>
                <c:pt idx="2">
                  <c:v>1982*</c:v>
                </c:pt>
                <c:pt idx="3">
                  <c:v>1986*</c:v>
                </c:pt>
                <c:pt idx="4">
                  <c:v>1990*</c:v>
                </c:pt>
                <c:pt idx="5">
                  <c:v>1992*</c:v>
                </c:pt>
                <c:pt idx="6">
                  <c:v>1994*</c:v>
                </c:pt>
                <c:pt idx="7">
                  <c:v>1996*</c:v>
                </c:pt>
                <c:pt idx="8">
                  <c:v>1999*</c:v>
                </c:pt>
                <c:pt idx="9">
                  <c:v>2004</c:v>
                </c:pt>
                <c:pt idx="10">
                  <c:v>2008</c:v>
                </c:pt>
                <c:pt idx="11">
                  <c:v>2012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239</c:v>
                </c:pt>
                <c:pt idx="1">
                  <c:v>238</c:v>
                </c:pt>
                <c:pt idx="2">
                  <c:v>252</c:v>
                </c:pt>
                <c:pt idx="3">
                  <c:v>254</c:v>
                </c:pt>
                <c:pt idx="4">
                  <c:v>255</c:v>
                </c:pt>
                <c:pt idx="5">
                  <c:v>259</c:v>
                </c:pt>
                <c:pt idx="6">
                  <c:v>256</c:v>
                </c:pt>
                <c:pt idx="7">
                  <c:v>256</c:v>
                </c:pt>
                <c:pt idx="8">
                  <c:v>259</c:v>
                </c:pt>
                <c:pt idx="9">
                  <c:v>264</c:v>
                </c:pt>
                <c:pt idx="10">
                  <c:v>268</c:v>
                </c:pt>
                <c:pt idx="11">
                  <c:v>271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White</c:v>
                </c:pt>
              </c:strCache>
            </c:strRef>
          </c:tx>
          <c:spPr>
            <a:ln w="44446">
              <a:solidFill>
                <a:srgbClr val="67BAC1"/>
              </a:solidFill>
            </a:ln>
          </c:spPr>
          <c:marker>
            <c:symbol val="x"/>
            <c:size val="8"/>
            <c:spPr>
              <a:ln w="25398">
                <a:solidFill>
                  <a:srgbClr val="67BAC1"/>
                </a:solidFill>
              </a:ln>
            </c:spPr>
          </c:marker>
          <c:dLbls>
            <c:delete val="1"/>
          </c:dLbls>
          <c:cat>
            <c:strRef>
              <c:f>Sheet1!$B$1:$M$1</c:f>
              <c:strCache>
                <c:ptCount val="12"/>
                <c:pt idx="0">
                  <c:v>1973*</c:v>
                </c:pt>
                <c:pt idx="1">
                  <c:v>1978*</c:v>
                </c:pt>
                <c:pt idx="2">
                  <c:v>1982*</c:v>
                </c:pt>
                <c:pt idx="3">
                  <c:v>1986*</c:v>
                </c:pt>
                <c:pt idx="4">
                  <c:v>1990*</c:v>
                </c:pt>
                <c:pt idx="5">
                  <c:v>1992*</c:v>
                </c:pt>
                <c:pt idx="6">
                  <c:v>1994*</c:v>
                </c:pt>
                <c:pt idx="7">
                  <c:v>1996*</c:v>
                </c:pt>
                <c:pt idx="8">
                  <c:v>1999*</c:v>
                </c:pt>
                <c:pt idx="9">
                  <c:v>2004</c:v>
                </c:pt>
                <c:pt idx="10">
                  <c:v>2008</c:v>
                </c:pt>
                <c:pt idx="11">
                  <c:v>2012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274</c:v>
                </c:pt>
                <c:pt idx="1">
                  <c:v>272</c:v>
                </c:pt>
                <c:pt idx="2">
                  <c:v>274</c:v>
                </c:pt>
                <c:pt idx="3">
                  <c:v>274</c:v>
                </c:pt>
                <c:pt idx="4">
                  <c:v>276</c:v>
                </c:pt>
                <c:pt idx="5">
                  <c:v>279</c:v>
                </c:pt>
                <c:pt idx="6">
                  <c:v>281</c:v>
                </c:pt>
                <c:pt idx="7">
                  <c:v>281</c:v>
                </c:pt>
                <c:pt idx="8">
                  <c:v>283</c:v>
                </c:pt>
                <c:pt idx="9">
                  <c:v>287</c:v>
                </c:pt>
                <c:pt idx="10">
                  <c:v>290</c:v>
                </c:pt>
                <c:pt idx="11">
                  <c:v>293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2141296"/>
        <c:axId val="202141688"/>
      </c:lineChart>
      <c:catAx>
        <c:axId val="20214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31">
            <a:solidFill>
              <a:sysClr val="windowText" lastClr="000000">
                <a:lumMod val="65000"/>
                <a:lumOff val="35000"/>
              </a:sysClr>
            </a:solidFill>
          </a:ln>
        </c:spPr>
        <c:txPr>
          <a:bodyPr/>
          <a:lstStyle/>
          <a:p>
            <a:pPr>
              <a:defRPr sz="1399" baseline="0">
                <a:latin typeface="+mn-lt"/>
              </a:defRPr>
            </a:pPr>
            <a:endParaRPr lang="en-US"/>
          </a:p>
        </c:txPr>
        <c:crossAx val="202141688"/>
        <c:crosses val="autoZero"/>
        <c:auto val="1"/>
        <c:lblAlgn val="ctr"/>
        <c:lblOffset val="100"/>
        <c:noMultiLvlLbl val="0"/>
      </c:catAx>
      <c:valAx>
        <c:axId val="202141688"/>
        <c:scaling>
          <c:orientation val="minMax"/>
          <c:max val="300"/>
          <c:min val="200"/>
        </c:scaling>
        <c:delete val="0"/>
        <c:axPos val="l"/>
        <c:majorGridlines>
          <c:spPr>
            <a:ln>
              <a:solidFill>
                <a:sysClr val="windowText" lastClr="000000">
                  <a:lumMod val="65000"/>
                  <a:lumOff val="35000"/>
                </a:sys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39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Average Scale</a:t>
                </a:r>
                <a:r>
                  <a:rPr lang="en-US" baseline="0" dirty="0" smtClean="0"/>
                  <a:t> Score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99">
                <a:latin typeface="+mn-lt"/>
              </a:defRPr>
            </a:pPr>
            <a:endParaRPr lang="en-US"/>
          </a:p>
        </c:txPr>
        <c:crossAx val="202141296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50801377952755677"/>
          <c:y val="0.77014258961657311"/>
          <c:w val="0.46307900262467311"/>
          <c:h val="7.7529747089901194E-2"/>
        </c:manualLayout>
      </c:layout>
      <c:overlay val="1"/>
      <c:spPr>
        <a:solidFill>
          <a:schemeClr val="bg1"/>
        </a:solidFill>
        <a:ln>
          <a:solidFill>
            <a:sysClr val="windowText" lastClr="000000">
              <a:lumMod val="65000"/>
              <a:lumOff val="35000"/>
            </a:sysClr>
          </a:solidFill>
        </a:ln>
      </c:spPr>
      <c:txPr>
        <a:bodyPr/>
        <a:lstStyle/>
        <a:p>
          <a:pPr>
            <a:defRPr sz="14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0.90763</cdr:x>
      <cdr:y>0.35302</cdr:y>
    </cdr:from>
    <cdr:to>
      <cdr:x>0.99873</cdr:x>
      <cdr:y>0.50385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161020" y="1631950"/>
          <a:ext cx="819150" cy="69723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US" sz="1800" b="1" strike="noStrike" dirty="0"/>
        </a:p>
      </cdr:txBody>
    </cdr:sp>
  </cdr:relSizeAnchor>
  <cdr:relSizeAnchor xmlns:cdr="http://schemas.openxmlformats.org/drawingml/2006/chartDrawing">
    <cdr:from>
      <cdr:x>0.18622</cdr:x>
      <cdr:y>0.35029</cdr:y>
    </cdr:from>
    <cdr:to>
      <cdr:x>0.45301</cdr:x>
      <cdr:y>0.70736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74409" y="1619329"/>
          <a:ext cx="2398869" cy="1650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0" algn="ctr"/>
          <a:endParaRPr lang="en-US" sz="8800" b="1" dirty="0">
            <a:solidFill>
              <a:srgbClr val="BF311A"/>
            </a:solidFill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0.5122</cdr:x>
      <cdr:y>0.06268</cdr:y>
    </cdr:from>
    <cdr:to>
      <cdr:x>0.73171</cdr:x>
      <cdr:y>0.31831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200400" y="280249"/>
          <a:ext cx="1371600" cy="1143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0.205</cdr:x>
      <cdr:y>0.8391</cdr:y>
    </cdr:from>
    <cdr:to>
      <cdr:x>0.365</cdr:x>
      <cdr:y>0.9076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100" y="3733800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Low-Income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0.74</cdr:x>
      <cdr:y>0.8391</cdr:y>
    </cdr:from>
    <cdr:to>
      <cdr:x>0.9</cdr:x>
      <cdr:y>0.9076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638800" y="3733800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Higher Income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0.14019</cdr:x>
      <cdr:y>0.8536</cdr:y>
    </cdr:from>
    <cdr:to>
      <cdr:x>0.24299</cdr:x>
      <cdr:y>0.90161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0" y="4064191"/>
          <a:ext cx="838170" cy="228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White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0.36449</cdr:x>
      <cdr:y>0.83759</cdr:y>
    </cdr:from>
    <cdr:to>
      <cdr:x>0.48598</cdr:x>
      <cdr:y>0.88561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71800" y="3987991"/>
          <a:ext cx="990556" cy="228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African American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0.61682</cdr:x>
      <cdr:y>0.8536</cdr:y>
    </cdr:from>
    <cdr:to>
      <cdr:x>0.71962</cdr:x>
      <cdr:y>0.90161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29180" y="4064200"/>
          <a:ext cx="838170" cy="228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Latino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0.85981</cdr:x>
      <cdr:y>0.83759</cdr:y>
    </cdr:from>
    <cdr:to>
      <cdr:x>0.98131</cdr:x>
      <cdr:y>0.88561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010400" y="3987991"/>
          <a:ext cx="990638" cy="228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American Indian/Alaska Native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6BB554-8530-4D9C-8871-E8A10201792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21C755-5AAE-4B33-9909-5AE303531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93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7E97FB-8464-4D01-A63F-38D6FAEE1C9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2249CD-35B1-45E1-B551-125BC6A9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3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00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2000</a:t>
            </a:r>
            <a:r>
              <a:rPr lang="en-US" baseline="0" dirty="0" smtClean="0"/>
              <a:t> data not available for Asian/Pacific Islander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A1CA-EE82-4C90-B377-A385590F99A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65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2003</a:t>
            </a:r>
            <a:r>
              <a:rPr lang="en-US" baseline="0" dirty="0" smtClean="0"/>
              <a:t> – in g11 when NCLB signed; 2004 – g10; 2005 – g9; 2006 – g8; 2007 – g7; 2008 – g6; 2009 – g5; 2010 – g4; 2011 – g3; 2012 – g2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A1CA-EE82-4C90-B377-A385590F99A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66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10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82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6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85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0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9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61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Didn’t have room to get into the timeline, increased action, etc.  Happy to add in another slide</a:t>
            </a:r>
            <a:r>
              <a:rPr lang="en-US" baseline="0" dirty="0" smtClean="0"/>
              <a:t> if you think it is needed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03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29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73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C244-2126-4046-A982-8978B4AC52F3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18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865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610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48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7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65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40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49CD-35B1-45E1-B551-125BC6A937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5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52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9B792-5649-46DC-8D34-E0F3BCD84ED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93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861EDF-AE01-4929-A46C-EC1CF28BD16F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50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income</a:t>
            </a:r>
            <a:r>
              <a:rPr lang="en-US" baseline="0" dirty="0" smtClean="0"/>
              <a:t> measure was revised in 2003.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A1CA-EE82-4C90-B377-A385590F99A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4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tsuname:Documents:ACTIVE%20JOBS:ED%20TRUST:08-098%20IDENTITY:LOGOS%2008:ET_logo_08_RGB_256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 Narrow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7924800" cy="4525963"/>
          </a:xfrm>
        </p:spPr>
        <p:txBody>
          <a:bodyPr vert="eaVert"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1905000" cy="5592763"/>
          </a:xfrm>
        </p:spPr>
        <p:txBody>
          <a:bodyPr vert="eaVert"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867400" cy="5592763"/>
          </a:xfrm>
        </p:spPr>
        <p:txBody>
          <a:bodyPr vert="eaVert"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5814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400800" y="6553206"/>
            <a:ext cx="26670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en-US" sz="1300" b="1" dirty="0" smtClean="0">
                <a:solidFill>
                  <a:schemeClr val="bg1"/>
                </a:solidFill>
                <a:latin typeface="+mn-lt"/>
              </a:rPr>
              <a:t>2015 </a:t>
            </a:r>
            <a:r>
              <a:rPr lang="en-US" sz="1300" b="1" dirty="0">
                <a:solidFill>
                  <a:schemeClr val="bg1"/>
                </a:solidFill>
                <a:latin typeface="+mn-lt"/>
              </a:rPr>
              <a:t>THE EDUCATION TRUST</a:t>
            </a:r>
          </a:p>
        </p:txBody>
      </p:sp>
    </p:spTree>
    <p:extLst>
      <p:ext uri="{BB962C8B-B14F-4D97-AF65-F5344CB8AC3E}">
        <p14:creationId xmlns:p14="http://schemas.microsoft.com/office/powerpoint/2010/main" val="1531536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5814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400800" y="6553206"/>
            <a:ext cx="26670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en-US" sz="1300" b="1" dirty="0" smtClean="0">
                <a:solidFill>
                  <a:schemeClr val="bg1"/>
                </a:solidFill>
                <a:latin typeface="+mn-lt"/>
              </a:rPr>
              <a:t>2015 </a:t>
            </a:r>
            <a:r>
              <a:rPr lang="en-US" sz="1300" b="1" dirty="0">
                <a:solidFill>
                  <a:schemeClr val="bg1"/>
                </a:solidFill>
                <a:latin typeface="+mn-lt"/>
              </a:rPr>
              <a:t>THE EDUCATION TRUST</a:t>
            </a:r>
          </a:p>
        </p:txBody>
      </p:sp>
    </p:spTree>
    <p:extLst>
      <p:ext uri="{BB962C8B-B14F-4D97-AF65-F5344CB8AC3E}">
        <p14:creationId xmlns:p14="http://schemas.microsoft.com/office/powerpoint/2010/main" val="2478162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13" descr="Macintosh HD:Users:tsuname:Documents:ACTIVE JOBS:ED TRUST:08-098 IDENTITY:LOGOS 08:ET_logo_08_RGB_256.gif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51500"/>
            <a:ext cx="2819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 rot="5400000">
            <a:off x="2209801" y="6248400"/>
            <a:ext cx="1219200" cy="31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914400"/>
            <a:ext cx="5029200" cy="2286000"/>
          </a:xfrm>
        </p:spPr>
        <p:txBody>
          <a:bodyPr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124200" y="5867400"/>
            <a:ext cx="5791200" cy="762000"/>
          </a:xfrm>
        </p:spPr>
        <p:txBody>
          <a:bodyPr/>
          <a:lstStyle>
            <a:lvl1pPr>
              <a:buNone/>
              <a:defRPr sz="1600" b="1">
                <a:solidFill>
                  <a:srgbClr val="FFD457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5268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248402"/>
            <a:ext cx="6096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4"/>
            <a:ext cx="7620000" cy="444976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57200" y="6248400"/>
            <a:ext cx="4953000" cy="228600"/>
          </a:xfrm>
        </p:spPr>
        <p:txBody>
          <a:bodyPr/>
          <a:lstStyle>
            <a:lvl1pPr>
              <a:buNone/>
              <a:defRPr sz="1100"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6400800" y="6553206"/>
            <a:ext cx="26670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en-US" sz="1300" b="1" dirty="0" smtClean="0">
                <a:solidFill>
                  <a:schemeClr val="bg1"/>
                </a:solidFill>
                <a:latin typeface="+mn-lt"/>
              </a:rPr>
              <a:t>2015 </a:t>
            </a:r>
            <a:r>
              <a:rPr lang="en-US" sz="1300" b="1" dirty="0">
                <a:solidFill>
                  <a:schemeClr val="bg1"/>
                </a:solidFill>
                <a:latin typeface="+mn-lt"/>
              </a:rPr>
              <a:t>THE EDUCATION TRUST</a:t>
            </a:r>
          </a:p>
        </p:txBody>
      </p:sp>
    </p:spTree>
    <p:extLst>
      <p:ext uri="{BB962C8B-B14F-4D97-AF65-F5344CB8AC3E}">
        <p14:creationId xmlns:p14="http://schemas.microsoft.com/office/powerpoint/2010/main" val="241678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248402"/>
            <a:ext cx="6096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4"/>
            <a:ext cx="7620000" cy="444976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57200" y="6248400"/>
            <a:ext cx="4953000" cy="228600"/>
          </a:xfrm>
        </p:spPr>
        <p:txBody>
          <a:bodyPr/>
          <a:lstStyle>
            <a:lvl1pPr>
              <a:buNone/>
              <a:defRPr sz="1100"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6400800" y="6553206"/>
            <a:ext cx="26670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en-US" sz="1300" b="1" dirty="0" smtClean="0">
                <a:solidFill>
                  <a:schemeClr val="bg1"/>
                </a:solidFill>
                <a:latin typeface="+mn-lt"/>
              </a:rPr>
              <a:t>2015 </a:t>
            </a:r>
            <a:r>
              <a:rPr lang="en-US" sz="1300" b="1" dirty="0">
                <a:solidFill>
                  <a:schemeClr val="bg1"/>
                </a:solidFill>
                <a:latin typeface="+mn-lt"/>
              </a:rPr>
              <a:t>THE EDUCATION TRUST</a:t>
            </a:r>
          </a:p>
        </p:txBody>
      </p:sp>
    </p:spTree>
    <p:extLst>
      <p:ext uri="{BB962C8B-B14F-4D97-AF65-F5344CB8AC3E}">
        <p14:creationId xmlns:p14="http://schemas.microsoft.com/office/powerpoint/2010/main" val="2995878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5814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400800" y="6553206"/>
            <a:ext cx="26670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en-US" sz="1300" b="1" dirty="0" smtClean="0">
                <a:solidFill>
                  <a:schemeClr val="bg1"/>
                </a:solidFill>
                <a:latin typeface="+mn-lt"/>
              </a:rPr>
              <a:t>2015 </a:t>
            </a:r>
            <a:r>
              <a:rPr lang="en-US" sz="1300" b="1" dirty="0">
                <a:solidFill>
                  <a:schemeClr val="bg1"/>
                </a:solidFill>
                <a:latin typeface="+mn-lt"/>
              </a:rPr>
              <a:t>THE EDUCATION TRUST</a:t>
            </a:r>
          </a:p>
        </p:txBody>
      </p:sp>
    </p:spTree>
    <p:extLst>
      <p:ext uri="{BB962C8B-B14F-4D97-AF65-F5344CB8AC3E}">
        <p14:creationId xmlns:p14="http://schemas.microsoft.com/office/powerpoint/2010/main" val="2894830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>
            <a:lvl1pPr>
              <a:defRPr sz="3000">
                <a:latin typeface="Univers 55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2"/>
            <a:ext cx="7620000" cy="4449763"/>
          </a:xfrm>
        </p:spPr>
        <p:txBody>
          <a:bodyPr/>
          <a:lstStyle>
            <a:lvl1pPr>
              <a:defRPr>
                <a:latin typeface="Univers 45 Light" pitchFamily="34" charset="0"/>
              </a:defRPr>
            </a:lvl1pPr>
            <a:lvl2pPr>
              <a:defRPr>
                <a:latin typeface="Univers 45 Light" pitchFamily="34" charset="0"/>
              </a:defRPr>
            </a:lvl2pPr>
            <a:lvl3pPr>
              <a:defRPr>
                <a:latin typeface="Univers 45 Light" pitchFamily="34" charset="0"/>
              </a:defRPr>
            </a:lvl3pPr>
            <a:lvl4pPr>
              <a:defRPr>
                <a:latin typeface="Univers 45 Light" pitchFamily="34" charset="0"/>
              </a:defRPr>
            </a:lvl4pPr>
            <a:lvl5pPr>
              <a:defRPr>
                <a:latin typeface="Univers 45 Ligh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86414FF-ABAA-4ABB-9E2B-8CB1C9303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6400800" y="6486525"/>
            <a:ext cx="2667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en-US" sz="1300" b="1" dirty="0" smtClean="0">
                <a:solidFill>
                  <a:schemeClr val="bg1"/>
                </a:solidFill>
                <a:latin typeface="+mn-lt"/>
              </a:rPr>
              <a:t>2016 </a:t>
            </a:r>
            <a:r>
              <a:rPr lang="en-US" sz="1300" b="1" dirty="0">
                <a:solidFill>
                  <a:schemeClr val="bg1"/>
                </a:solidFill>
                <a:latin typeface="+mn-lt"/>
              </a:rPr>
              <a:t>THE EDUCATION TRUST</a:t>
            </a:r>
          </a:p>
        </p:txBody>
      </p:sp>
    </p:spTree>
    <p:extLst>
      <p:ext uri="{BB962C8B-B14F-4D97-AF65-F5344CB8AC3E}">
        <p14:creationId xmlns:p14="http://schemas.microsoft.com/office/powerpoint/2010/main" val="4020887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01000" cy="4495800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525963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525963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877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87788" cy="3951288"/>
          </a:xfrm>
        </p:spPr>
        <p:txBody>
          <a:bodyPr/>
          <a:lstStyle>
            <a:lvl1pPr>
              <a:defRPr sz="2400">
                <a:latin typeface="Arial Narrow" pitchFamily="34" charset="0"/>
              </a:defRPr>
            </a:lvl1pPr>
            <a:lvl2pPr>
              <a:defRPr sz="2000">
                <a:latin typeface="Arial Narrow" pitchFamily="34" charset="0"/>
              </a:defRPr>
            </a:lvl2pPr>
            <a:lvl3pPr>
              <a:defRPr sz="18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9655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65575" cy="3951288"/>
          </a:xfrm>
        </p:spPr>
        <p:txBody>
          <a:bodyPr/>
          <a:lstStyle>
            <a:lvl1pPr>
              <a:defRPr sz="2400">
                <a:latin typeface="Arial Narrow" pitchFamily="34" charset="0"/>
              </a:defRPr>
            </a:lvl1pPr>
            <a:lvl2pPr>
              <a:defRPr sz="2000">
                <a:latin typeface="Arial Narrow" pitchFamily="34" charset="0"/>
              </a:defRPr>
            </a:lvl2pPr>
            <a:lvl3pPr>
              <a:defRPr sz="18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5035550" cy="5592763"/>
          </a:xfrm>
        </p:spPr>
        <p:txBody>
          <a:bodyPr/>
          <a:lstStyle>
            <a:lvl1pPr>
              <a:defRPr sz="3200">
                <a:latin typeface="Arial Narrow" pitchFamily="34" charset="0"/>
              </a:defRPr>
            </a:lvl1pPr>
            <a:lvl2pPr>
              <a:defRPr sz="2800">
                <a:latin typeface="Arial Narrow" pitchFamily="34" charset="0"/>
              </a:defRPr>
            </a:lvl2pPr>
            <a:lvl3pPr>
              <a:defRPr sz="2400">
                <a:latin typeface="Arial Narrow" pitchFamily="34" charset="0"/>
              </a:defRPr>
            </a:lvl3pPr>
            <a:lvl4pPr>
              <a:defRPr sz="2000">
                <a:latin typeface="Arial Narrow" pitchFamily="34" charset="0"/>
              </a:defRPr>
            </a:lvl4pPr>
            <a:lvl5pPr>
              <a:defRPr sz="2000">
                <a:latin typeface="Arial Narrow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2855913" cy="4691063"/>
          </a:xfrm>
        </p:spPr>
        <p:txBody>
          <a:bodyPr/>
          <a:lstStyle>
            <a:lvl1pPr marL="0" indent="0">
              <a:buNone/>
              <a:defRPr sz="14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210300" y="6538912"/>
            <a:ext cx="2819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en-US" sz="1300" b="1" dirty="0" smtClean="0">
                <a:solidFill>
                  <a:schemeClr val="bg1"/>
                </a:solidFill>
                <a:latin typeface="+mn-lt"/>
              </a:rPr>
              <a:t>2016 </a:t>
            </a:r>
            <a:r>
              <a:rPr lang="en-US" sz="1300" b="1" dirty="0">
                <a:solidFill>
                  <a:schemeClr val="bg1"/>
                </a:solidFill>
                <a:latin typeface="+mn-lt"/>
              </a:rPr>
              <a:t>THE EDUCATION TRUST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  <p:sldLayoutId id="2147483664" r:id="rId16"/>
    <p:sldLayoutId id="2147483667" r:id="rId17"/>
    <p:sldLayoutId id="2147483668" r:id="rId18"/>
    <p:sldLayoutId id="2147483669" r:id="rId1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letecollege.org/docs/CCA-Remediation-final.pdf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letecollege.org/docs/CCA-Remediation-final.pdf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trust.org/sites/edtrust.org/files/publications/files/ASVAB_4.pdf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nces.ed.gov/ccd/data_tables.asp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mailto:dhall@edtrust.org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" y="0"/>
            <a:ext cx="9143025" cy="68580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524000" y="6172200"/>
            <a:ext cx="2837518" cy="30480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solidFill>
                  <a:schemeClr val="bg1"/>
                </a:solidFill>
              </a:rPr>
              <a:t>Copyright 2016 The Education Trust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600863"/>
            <a:ext cx="65532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Accountability to Drive Equity</a:t>
            </a:r>
            <a:r>
              <a:rPr lang="en-US" sz="45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Opportunities in ESSA</a:t>
            </a:r>
          </a:p>
          <a:p>
            <a:endParaRPr lang="en-US" sz="3500" b="1" dirty="0">
              <a:solidFill>
                <a:schemeClr val="bg1"/>
              </a:solidFill>
              <a:latin typeface="univers 55"/>
              <a:cs typeface="Arial" panose="020B0604020202020204" pitchFamily="34" charset="0"/>
            </a:endParaRPr>
          </a:p>
          <a:p>
            <a:endParaRPr lang="en-US" sz="3500" b="1" dirty="0" smtClean="0">
              <a:solidFill>
                <a:schemeClr val="bg1"/>
              </a:solidFill>
              <a:latin typeface="univers 55"/>
              <a:cs typeface="Arial" panose="020B0604020202020204" pitchFamily="34" charset="0"/>
            </a:endParaRPr>
          </a:p>
          <a:p>
            <a:r>
              <a:rPr lang="en-US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Daria Hall</a:t>
            </a:r>
            <a:endParaRPr lang="en-US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238157"/>
            <a:ext cx="381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8, 2016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/>
          </p:nvPr>
        </p:nvGraphicFramePr>
        <p:xfrm>
          <a:off x="524932" y="1078819"/>
          <a:ext cx="7704667" cy="451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3"/>
          <p:cNvSpPr txBox="1">
            <a:spLocks/>
          </p:cNvSpPr>
          <p:nvPr/>
        </p:nvSpPr>
        <p:spPr>
          <a:xfrm>
            <a:off x="0" y="5791200"/>
            <a:ext cx="8610600" cy="228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College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readiness benchmarks are ACT-established thresholds that represent the score that a student needs to attain in order to have at least a 50% chance of receiving a B and a 75% chance of receiving a C in corresponding first-year college courses.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0" y="6096000"/>
            <a:ext cx="8991600" cy="228600"/>
          </a:xfrm>
          <a:prstGeom prst="rect">
            <a:avLst/>
          </a:prstGeom>
        </p:spPr>
        <p:txBody>
          <a:bodyPr/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Source: 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Condition of College &amp; Career Readiness </a:t>
            </a:r>
            <a:r>
              <a:rPr lang="en-US" sz="1100" dirty="0" smtClean="0">
                <a:latin typeface="+mn-lt"/>
              </a:rPr>
              <a:t>2015</a:t>
            </a:r>
            <a:r>
              <a:rPr lang="en-US" sz="1100" dirty="0"/>
              <a:t>, ACThttps://www.act.org/research/policymakers/cccr15/pdf/CCCR15-NationalReadinessRpt.pdf. 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7933" y="423333"/>
            <a:ext cx="82126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Latino, African American, and Native test takers are less likely to meet ACT college readiness benchmarks in any subject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49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/>
          </p:nvPr>
        </p:nvGraphicFramePr>
        <p:xfrm>
          <a:off x="457200" y="12954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3"/>
          <p:cNvSpPr txBox="1">
            <a:spLocks/>
          </p:cNvSpPr>
          <p:nvPr/>
        </p:nvSpPr>
        <p:spPr bwMode="auto">
          <a:xfrm>
            <a:off x="0" y="5867400"/>
            <a:ext cx="861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100" dirty="0">
                <a:latin typeface="Calibri" pitchFamily="34" charset="0"/>
              </a:rPr>
              <a:t>Note</a:t>
            </a:r>
            <a:r>
              <a:rPr lang="en-US" sz="1100" dirty="0" smtClean="0">
                <a:latin typeface="Calibri" pitchFamily="34" charset="0"/>
              </a:rPr>
              <a:t>: National estimates based on the calculated medians of data self-reported by 33 states. 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0" y="6096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100" dirty="0" smtClean="0">
                <a:latin typeface="Calibri" pitchFamily="34" charset="0"/>
              </a:rPr>
              <a:t>Source: Complete College America, </a:t>
            </a:r>
            <a:r>
              <a:rPr lang="en-US" sz="1100" i="1" dirty="0" smtClean="0">
                <a:latin typeface="Calibri" pitchFamily="34" charset="0"/>
              </a:rPr>
              <a:t>Remediation: Higher education’s bridge to nowhere,</a:t>
            </a:r>
            <a:r>
              <a:rPr lang="en-US" sz="1100" dirty="0">
                <a:latin typeface="Calibri" pitchFamily="34" charset="0"/>
              </a:rPr>
              <a:t> 2012, </a:t>
            </a:r>
            <a:r>
              <a:rPr lang="en-US" sz="1100" dirty="0">
                <a:latin typeface="Calibri" pitchFamily="34" charset="0"/>
                <a:hlinkClick r:id="rId3"/>
              </a:rPr>
              <a:t>http://</a:t>
            </a:r>
            <a:r>
              <a:rPr lang="en-US" sz="1100" dirty="0" smtClean="0">
                <a:latin typeface="Calibri" pitchFamily="34" charset="0"/>
                <a:hlinkClick r:id="rId3"/>
              </a:rPr>
              <a:t>www.completecollege.org/docs/CCA-Remediation-final.pdf</a:t>
            </a:r>
            <a:r>
              <a:rPr lang="en-US" sz="1100" dirty="0" smtClean="0">
                <a:latin typeface="Calibri" pitchFamily="34" charset="0"/>
              </a:rPr>
              <a:t>. 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1534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 smtClean="0">
                <a:latin typeface="+mj-lt"/>
              </a:rPr>
              <a:t>Students of color far more likely to enroll in remedial courses at four-year colleges</a:t>
            </a:r>
          </a:p>
        </p:txBody>
      </p:sp>
    </p:spTree>
    <p:extLst>
      <p:ext uri="{BB962C8B-B14F-4D97-AF65-F5344CB8AC3E}">
        <p14:creationId xmlns:p14="http://schemas.microsoft.com/office/powerpoint/2010/main" val="20339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/>
          </p:nvPr>
        </p:nvGraphicFramePr>
        <p:xfrm>
          <a:off x="457200" y="12954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3"/>
          <p:cNvSpPr txBox="1">
            <a:spLocks/>
          </p:cNvSpPr>
          <p:nvPr/>
        </p:nvSpPr>
        <p:spPr bwMode="auto">
          <a:xfrm>
            <a:off x="0" y="5867400"/>
            <a:ext cx="861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100" dirty="0">
                <a:latin typeface="Calibri" pitchFamily="34" charset="0"/>
              </a:rPr>
              <a:t>Note</a:t>
            </a:r>
            <a:r>
              <a:rPr lang="en-US" sz="1100" smtClean="0">
                <a:latin typeface="Calibri" pitchFamily="34" charset="0"/>
              </a:rPr>
              <a:t>: National estimates </a:t>
            </a:r>
            <a:r>
              <a:rPr lang="en-US" sz="1100" dirty="0" smtClean="0">
                <a:latin typeface="Calibri" pitchFamily="34" charset="0"/>
              </a:rPr>
              <a:t>based on the calculated medians of data self-reported by 33 states. 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0" y="6096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100" dirty="0" smtClean="0">
                <a:latin typeface="Calibri" pitchFamily="34" charset="0"/>
              </a:rPr>
              <a:t>Source: Complete College America, </a:t>
            </a:r>
            <a:r>
              <a:rPr lang="en-US" sz="1100" i="1" dirty="0" smtClean="0">
                <a:latin typeface="Calibri" pitchFamily="34" charset="0"/>
              </a:rPr>
              <a:t>Remediation: Higher education’s bridge to nowhere,</a:t>
            </a:r>
            <a:r>
              <a:rPr lang="en-US" sz="1100" dirty="0">
                <a:latin typeface="Calibri" pitchFamily="34" charset="0"/>
              </a:rPr>
              <a:t> 2012, </a:t>
            </a:r>
            <a:r>
              <a:rPr lang="en-US" sz="1100" dirty="0">
                <a:latin typeface="Calibri" pitchFamily="34" charset="0"/>
                <a:hlinkClick r:id="rId3"/>
              </a:rPr>
              <a:t>http://</a:t>
            </a:r>
            <a:r>
              <a:rPr lang="en-US" sz="1100" dirty="0" smtClean="0">
                <a:latin typeface="Calibri" pitchFamily="34" charset="0"/>
                <a:hlinkClick r:id="rId3"/>
              </a:rPr>
              <a:t>www.completecollege.org/docs/CCA-Remediation-final.pdf</a:t>
            </a:r>
            <a:r>
              <a:rPr lang="en-US" sz="1100" dirty="0" smtClean="0">
                <a:latin typeface="Calibri" pitchFamily="34" charset="0"/>
              </a:rPr>
              <a:t>. 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1534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 smtClean="0">
                <a:latin typeface="+mj-lt"/>
              </a:rPr>
              <a:t>Most students of color at two-year colleges need to take remedial courses in at least some subjects</a:t>
            </a:r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9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72533" y="449058"/>
            <a:ext cx="8602133" cy="8001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Young adults from high-income families are 7 times more likely to earn bachelor’s degrees by age 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543551"/>
            <a:ext cx="68580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+mj-lt"/>
              </a:rPr>
              <a:t>Source:  Tom Mortenson, </a:t>
            </a:r>
            <a:r>
              <a:rPr lang="en-US" sz="825" i="1" dirty="0">
                <a:latin typeface="+mj-lt"/>
              </a:rPr>
              <a:t>Bachelor’s Degree Attainment by age 24 by Family income Quartiles, 1970 to 2010, </a:t>
            </a:r>
            <a:r>
              <a:rPr lang="en-US" sz="825" dirty="0">
                <a:latin typeface="+mj-lt"/>
              </a:rPr>
              <a:t>Postsecondary Education Opportunity, 2012.</a:t>
            </a:r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740833" y="1735667"/>
          <a:ext cx="7260167" cy="367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5866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/>
          </p:nvPr>
        </p:nvGraphicFramePr>
        <p:xfrm>
          <a:off x="457200" y="12954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3"/>
          <p:cNvSpPr txBox="1">
            <a:spLocks/>
          </p:cNvSpPr>
          <p:nvPr/>
        </p:nvSpPr>
        <p:spPr bwMode="auto">
          <a:xfrm>
            <a:off x="0" y="5715000"/>
            <a:ext cx="861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100" dirty="0">
                <a:latin typeface="Calibri" pitchFamily="34" charset="0"/>
              </a:rPr>
              <a:t>Note: </a:t>
            </a:r>
            <a:r>
              <a:rPr lang="en-US" sz="1100" dirty="0" smtClean="0">
                <a:latin typeface="Calibri" pitchFamily="34" charset="0"/>
              </a:rPr>
              <a:t>Sample is composed of young high school graduates, ages 17-20, who applied for entry into the Army between 2004 and 2009 and who took the ASVAB at a Military Entrance Processing Station, and are not a representative sample of all high school graduates. 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0" y="6096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100" dirty="0" smtClean="0">
                <a:latin typeface="Calibri" pitchFamily="34" charset="0"/>
              </a:rPr>
              <a:t>Source: Christina Theokas, </a:t>
            </a:r>
            <a:r>
              <a:rPr lang="en-US" sz="1100" i="1" dirty="0" smtClean="0">
                <a:latin typeface="Calibri" pitchFamily="34" charset="0"/>
              </a:rPr>
              <a:t>Shut Out of the Military: Today’s high school education doesn’t mean you’re ready for today’s Army,” </a:t>
            </a:r>
            <a:r>
              <a:rPr lang="en-US" sz="1100" dirty="0" smtClean="0">
                <a:latin typeface="Calibri" pitchFamily="34" charset="0"/>
              </a:rPr>
              <a:t>The </a:t>
            </a:r>
            <a:r>
              <a:rPr lang="en-US" sz="1100" dirty="0">
                <a:latin typeface="Calibri" pitchFamily="34" charset="0"/>
              </a:rPr>
              <a:t>Education Trust, 2010, </a:t>
            </a:r>
            <a:r>
              <a:rPr lang="en-US" sz="1100" dirty="0">
                <a:latin typeface="Calibri" pitchFamily="34" charset="0"/>
                <a:hlinkClick r:id="rId3"/>
              </a:rPr>
              <a:t>http://</a:t>
            </a:r>
            <a:r>
              <a:rPr lang="en-US" sz="1100" dirty="0" smtClean="0">
                <a:latin typeface="Calibri" pitchFamily="34" charset="0"/>
                <a:hlinkClick r:id="rId3"/>
              </a:rPr>
              <a:t>www.edtrust.org/sites/edtrust.org/files/publications/files/ASVAB_4.pdf</a:t>
            </a:r>
            <a:r>
              <a:rPr lang="en-US" sz="1100" dirty="0" smtClean="0">
                <a:latin typeface="Calibri" pitchFamily="34" charset="0"/>
              </a:rPr>
              <a:t>. 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1534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latin typeface="+mj-lt"/>
              </a:rPr>
              <a:t>Students of color far more likely to fail to meet minimum academic requirements for Army enlistment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17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-38100" y="6248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100" dirty="0" smtClean="0">
                <a:latin typeface="Calibri" pitchFamily="34" charset="0"/>
              </a:rPr>
              <a:t>Source: </a:t>
            </a:r>
            <a:r>
              <a:rPr lang="en-US" sz="1100" i="1" dirty="0" smtClean="0">
                <a:latin typeface="Calibri" pitchFamily="34" charset="0"/>
              </a:rPr>
              <a:t>Rising to the Challenge: College Instructors’ Views on High School Graduates’ Preparedness for College</a:t>
            </a:r>
            <a:r>
              <a:rPr lang="en-US" sz="1100" dirty="0" smtClean="0">
                <a:latin typeface="Calibri" pitchFamily="34" charset="0"/>
              </a:rPr>
              <a:t>, Achieve, 2015</a:t>
            </a:r>
            <a:endParaRPr lang="en-US" sz="1100" i="1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1534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latin typeface="+mj-lt"/>
              </a:rPr>
              <a:t>Over 80% of employers report that recent public high school graduates have gaps in preparation for typical jobs in their company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828850"/>
              </p:ext>
            </p:extLst>
          </p:nvPr>
        </p:nvGraphicFramePr>
        <p:xfrm>
          <a:off x="1066800" y="1777151"/>
          <a:ext cx="6248400" cy="4471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56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Accountability’s not a cure-all, </a:t>
            </a:r>
            <a:br>
              <a:rPr lang="en-US" sz="3600" dirty="0" smtClean="0"/>
            </a:br>
            <a:r>
              <a:rPr lang="en-US" sz="3600" dirty="0" smtClean="0"/>
              <a:t>but done well, it helps create urgency to improve K-12 preparation for </a:t>
            </a:r>
            <a:r>
              <a:rPr lang="en-US" sz="3600" b="1" i="1" dirty="0" smtClean="0"/>
              <a:t>all </a:t>
            </a:r>
            <a:r>
              <a:rPr lang="en-US" sz="3600" dirty="0" smtClean="0"/>
              <a:t>students.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And while it’s become convenient to characterize accountability as “test and punish” and the last 15 years as a </a:t>
            </a:r>
            <a:br>
              <a:rPr lang="en-US" sz="3600" dirty="0" smtClean="0"/>
            </a:br>
            <a:r>
              <a:rPr lang="en-US" sz="3600" dirty="0" smtClean="0"/>
              <a:t>wasteland for kids, the data suggest something else…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57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Since we’ve had federal requirements for annual testing, full public reporting, and serious accountability for the results of every group of children, achievement among black, Latino, and low-income students has improved. </a:t>
            </a:r>
          </a:p>
        </p:txBody>
      </p:sp>
    </p:spTree>
    <p:extLst>
      <p:ext uri="{BB962C8B-B14F-4D97-AF65-F5344CB8AC3E}">
        <p14:creationId xmlns:p14="http://schemas.microsoft.com/office/powerpoint/2010/main" val="9179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Autofit/>
          </a:bodyPr>
          <a:lstStyle/>
          <a:p>
            <a:r>
              <a:rPr lang="en-US" sz="3200" dirty="0"/>
              <a:t>Large gains for all groups of students, </a:t>
            </a:r>
            <a:br>
              <a:rPr lang="en-US" sz="3200" dirty="0"/>
            </a:br>
            <a:r>
              <a:rPr lang="en-US" sz="3200" dirty="0"/>
              <a:t>especially students of color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447802"/>
          <a:ext cx="80772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6248400"/>
            <a:ext cx="8686800" cy="22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National Center for Education Statistics, “The Nation's Report Card: Trends in Academic Progress 2012”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6047604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*Denotes previous assessment format</a:t>
            </a:r>
          </a:p>
        </p:txBody>
      </p:sp>
    </p:spTree>
    <p:extLst>
      <p:ext uri="{BB962C8B-B14F-4D97-AF65-F5344CB8AC3E}">
        <p14:creationId xmlns:p14="http://schemas.microsoft.com/office/powerpoint/2010/main" val="181122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/>
              <a:t>Performance for all groups has risen dramatically</a:t>
            </a:r>
            <a:endParaRPr lang="en-US" dirty="0" smtClean="0"/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2" y="1447804"/>
          <a:ext cx="8087667" cy="472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6248400"/>
            <a:ext cx="8686800" cy="22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National Center for Education Statistics, “The Nation's Report Card: Trends in Academic Progress 2012”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6047604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*Denotes previous assessment format</a:t>
            </a:r>
          </a:p>
        </p:txBody>
      </p:sp>
    </p:spTree>
    <p:extLst>
      <p:ext uri="{BB962C8B-B14F-4D97-AF65-F5344CB8AC3E}">
        <p14:creationId xmlns:p14="http://schemas.microsoft.com/office/powerpoint/2010/main" val="88912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our time together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a shared understanding of what accountability means and why it’s important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Share principles for strong, equity-focused accountability</a:t>
            </a:r>
          </a:p>
          <a:p>
            <a:endParaRPr lang="en-US" dirty="0" smtClean="0"/>
          </a:p>
          <a:p>
            <a:r>
              <a:rPr lang="en-US" dirty="0" smtClean="0"/>
              <a:t>Identify the opportunities and risks that ESSA poses for state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5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Rising scores translate into big improvements in knowledge and skills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dirty="0" smtClean="0">
                <a:latin typeface="+mn-lt"/>
              </a:rPr>
              <a:t>Increased proficiency rates in math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762000" y="1676400"/>
          <a:ext cx="76200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457200" y="62484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882" indent="-342882">
              <a:spcBef>
                <a:spcPct val="20000"/>
              </a:spcBef>
              <a:defRPr/>
            </a:pPr>
            <a:r>
              <a:rPr lang="en-US" sz="1000" dirty="0"/>
              <a:t>National Center for Education Statistics, NAEP Data Explorer, http://nces.ed.gov/nationsreportcard/nde/</a:t>
            </a:r>
          </a:p>
          <a:p>
            <a:pPr marL="342882" indent="-342882">
              <a:spcBef>
                <a:spcPct val="20000"/>
              </a:spcBef>
              <a:defRPr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482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3200" dirty="0" smtClean="0">
                <a:latin typeface="+mn-lt"/>
              </a:rPr>
              <a:t>For all groups, declines in the percentage of students below the basic level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457200" y="1498414"/>
          <a:ext cx="8153400" cy="4761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457200" y="62484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882" indent="-342882">
              <a:spcBef>
                <a:spcPct val="20000"/>
              </a:spcBef>
              <a:defRPr/>
            </a:pPr>
            <a:r>
              <a:rPr lang="en-US" sz="1000" dirty="0"/>
              <a:t>National Center for Education Statistics, NAEP Data Explorer, http://nces.ed.gov/nationsreportcard/nde/</a:t>
            </a:r>
          </a:p>
          <a:p>
            <a:pPr marL="342882" indent="-342882">
              <a:spcBef>
                <a:spcPct val="20000"/>
              </a:spcBef>
              <a:defRPr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784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school graduation rates are up for most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Rising graduation rates, especially for black and Latino students</a:t>
            </a: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/>
          </p:nvPr>
        </p:nvGraphicFramePr>
        <p:xfrm>
          <a:off x="685800" y="1337086"/>
          <a:ext cx="76200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3"/>
          <p:cNvSpPr txBox="1">
            <a:spLocks/>
          </p:cNvSpPr>
          <p:nvPr/>
        </p:nvSpPr>
        <p:spPr>
          <a:xfrm>
            <a:off x="0" y="6096000"/>
            <a:ext cx="9144000" cy="228600"/>
          </a:xfrm>
          <a:prstGeom prst="rect">
            <a:avLst/>
          </a:prstGeom>
        </p:spPr>
        <p:txBody>
          <a:bodyPr/>
          <a:lstStyle/>
          <a:p>
            <a:pPr marL="342882" indent="-342882">
              <a:spcBef>
                <a:spcPct val="20000"/>
              </a:spcBef>
              <a:defRPr/>
            </a:pPr>
            <a:r>
              <a:rPr lang="en-US" sz="1100" dirty="0">
                <a:latin typeface="Calibri" pitchFamily="34" charset="0"/>
              </a:rPr>
              <a:t>Source: U.S. Department of Education, National Center for Education Statistics, Common Core of Data, </a:t>
            </a:r>
            <a:r>
              <a:rPr lang="en-US" sz="1100" dirty="0">
                <a:latin typeface="Calibri" pitchFamily="34" charset="0"/>
                <a:hlinkClick r:id="rId4"/>
              </a:rPr>
              <a:t>http://nces.ed.gov/ccd/data_tables.asp</a:t>
            </a:r>
            <a:r>
              <a:rPr lang="en-US" sz="1100" dirty="0">
                <a:latin typeface="Calibri" pitchFamily="34" charset="0"/>
              </a:rPr>
              <a:t>.  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0" y="5869577"/>
            <a:ext cx="9144000" cy="228600"/>
          </a:xfrm>
          <a:prstGeom prst="rect">
            <a:avLst/>
          </a:prstGeom>
        </p:spPr>
        <p:txBody>
          <a:bodyPr/>
          <a:lstStyle/>
          <a:p>
            <a:pPr marL="342882" indent="-342882">
              <a:spcBef>
                <a:spcPct val="20000"/>
              </a:spcBef>
              <a:defRPr/>
            </a:pPr>
            <a:r>
              <a:rPr lang="en-US" sz="1100" dirty="0">
                <a:latin typeface="Calibri" pitchFamily="34" charset="0"/>
              </a:rPr>
              <a:t>Note: Averaged Freshman Graduation Rate is the estimated percentage of entering freshmen who graduate from high school four years later. </a:t>
            </a:r>
          </a:p>
        </p:txBody>
      </p:sp>
    </p:spTree>
    <p:extLst>
      <p:ext uri="{BB962C8B-B14F-4D97-AF65-F5344CB8AC3E}">
        <p14:creationId xmlns:p14="http://schemas.microsoft.com/office/powerpoint/2010/main" val="2162495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can’t take our foot off the accelerator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business community has been working hard to defend standards and assessment.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Accountability is a continuation of that agenda. If tests show that students aren’t meeting standards, something needs to be done about that.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0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 what makes for strong accountability?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One way of thinking about accountability…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do we value most about school performance?</a:t>
            </a:r>
          </a:p>
          <a:p>
            <a:pPr marL="514350" indent="-514350">
              <a:buAutoNum type="arabicParenR"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are our expectations for performance on the things we value?</a:t>
            </a:r>
          </a:p>
          <a:p>
            <a:pPr marL="514350" indent="-514350">
              <a:buAutoNum type="arabicParenR"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do we clearly signal to parents and the public whether schools are or are not meeting those expectations?</a:t>
            </a:r>
          </a:p>
          <a:p>
            <a:pPr marL="514350" indent="-514350">
              <a:buAutoNum type="arabicParenR"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do we do if they’re not meeting the expectations?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528708"/>
            <a:ext cx="8896349" cy="1147692"/>
          </a:xfrm>
        </p:spPr>
        <p:txBody>
          <a:bodyPr>
            <a:noAutofit/>
          </a:bodyPr>
          <a:lstStyle/>
          <a:p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dirty="0" smtClean="0"/>
              <a:t>The </a:t>
            </a:r>
            <a:r>
              <a:rPr lang="en-US" sz="2400" b="1" dirty="0"/>
              <a:t>business, civil rights, and disability community works to answer some of those questions in ESEA reauthorization</a:t>
            </a:r>
            <a:br>
              <a:rPr lang="en-US" sz="2400" b="1" dirty="0"/>
            </a:br>
            <a:endParaRPr lang="en-US" sz="2400" dirty="0"/>
          </a:p>
        </p:txBody>
      </p:sp>
      <p:pic>
        <p:nvPicPr>
          <p:cNvPr id="15" name="Content Placeholder 1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981200"/>
            <a:ext cx="2105025" cy="911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New ET logo.bmp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66" y="3422156"/>
            <a:ext cx="2094434" cy="921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683" y="5153779"/>
            <a:ext cx="2109432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1809750" cy="911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03092"/>
            <a:ext cx="2038350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49" y="4828489"/>
            <a:ext cx="2438401" cy="1300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1981200"/>
            <a:ext cx="2057400" cy="911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https://encrypted-tbn0.gstatic.com/images?q=tbn:ANd9GcToinWcUY11LO2tM3WFLwP2lZpOUCs6QbvgjflwJMz3VYrlo1QIYQ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3432392"/>
            <a:ext cx="1543050" cy="856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04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001000" cy="274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mean by “accountability”?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799"/>
            <a:ext cx="8001000" cy="38862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Policies for measuring and holding schools responsible for important outcomes, rewarding schools that are serving all students well, and prompting improvement in those that aren’t.</a:t>
            </a:r>
          </a:p>
        </p:txBody>
      </p:sp>
    </p:spTree>
    <p:extLst>
      <p:ext uri="{BB962C8B-B14F-4D97-AF65-F5344CB8AC3E}">
        <p14:creationId xmlns:p14="http://schemas.microsoft.com/office/powerpoint/2010/main" val="25772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Coalition principles </a:t>
            </a:r>
            <a:r>
              <a:rPr lang="en-US" dirty="0"/>
              <a:t>for </a:t>
            </a:r>
            <a:br>
              <a:rPr lang="en-US" dirty="0"/>
            </a:br>
            <a:r>
              <a:rPr lang="en-US" b="1" dirty="0" smtClean="0"/>
              <a:t>statewide </a:t>
            </a:r>
            <a:r>
              <a:rPr lang="en-US" b="1" dirty="0"/>
              <a:t>accountability systems that expect and support all students to graduate from high school ready for college and career.</a:t>
            </a:r>
          </a:p>
        </p:txBody>
      </p:sp>
    </p:spTree>
    <p:extLst>
      <p:ext uri="{BB962C8B-B14F-4D97-AF65-F5344CB8AC3E}">
        <p14:creationId xmlns:p14="http://schemas.microsoft.com/office/powerpoint/2010/main" val="36064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220200" cy="88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 we value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about school performance?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Indicators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Measures of </a:t>
            </a:r>
            <a:r>
              <a:rPr lang="en-US" b="1" dirty="0"/>
              <a:t>student learning outcomes</a:t>
            </a:r>
            <a:r>
              <a:rPr lang="en-US" dirty="0"/>
              <a:t>, including assessments (growth and reading, math, and science proficiency), accurate high school graduation rates, and other academic measures of college/career readiness </a:t>
            </a:r>
            <a:r>
              <a:rPr lang="en-US" b="1" dirty="0"/>
              <a:t>must be predominant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Other indicators (attendance, student surveys, school </a:t>
            </a:r>
            <a:r>
              <a:rPr lang="en-US" dirty="0" smtClean="0"/>
              <a:t>safety, etc</a:t>
            </a:r>
            <a:r>
              <a:rPr lang="en-US" dirty="0"/>
              <a:t>.) may be included, but must play a secondary role. </a:t>
            </a:r>
          </a:p>
          <a:p>
            <a:pPr lvl="1"/>
            <a:r>
              <a:rPr lang="en-US" dirty="0"/>
              <a:t>Evidence of English proficiency and time in program should be taken into account for English learners. </a:t>
            </a:r>
          </a:p>
          <a:p>
            <a:pPr lvl="1"/>
            <a:r>
              <a:rPr lang="en-US" b="1" dirty="0"/>
              <a:t>Accurate assessment participation rates </a:t>
            </a:r>
            <a:r>
              <a:rPr lang="en-US" dirty="0"/>
              <a:t>must be included</a:t>
            </a:r>
          </a:p>
        </p:txBody>
      </p:sp>
    </p:spTree>
    <p:extLst>
      <p:ext uri="{BB962C8B-B14F-4D97-AF65-F5344CB8AC3E}">
        <p14:creationId xmlns:p14="http://schemas.microsoft.com/office/powerpoint/2010/main" val="4166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are our expectations for performance on the things we value?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Goals</a:t>
            </a:r>
          </a:p>
          <a:p>
            <a:pPr lvl="1"/>
            <a:r>
              <a:rPr lang="en-US" dirty="0" smtClean="0"/>
              <a:t>States </a:t>
            </a:r>
            <a:r>
              <a:rPr lang="en-US" dirty="0"/>
              <a:t>must set public statewide improvement goals on indicators of student learning outcomes and translate these goals into improvement targets for districts and schools for students overall and for all subgroups, </a:t>
            </a:r>
            <a:r>
              <a:rPr lang="en-US" b="1" dirty="0"/>
              <a:t>with greater progress expected for groups that have been behind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 we clearly signal whether schools are or are not meeting those expectations?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057399"/>
            <a:ext cx="8001000" cy="4038601"/>
          </a:xfrm>
        </p:spPr>
        <p:txBody>
          <a:bodyPr/>
          <a:lstStyle/>
          <a:p>
            <a:r>
              <a:rPr lang="en-US" b="1" dirty="0" smtClean="0"/>
              <a:t>Ratings</a:t>
            </a:r>
          </a:p>
          <a:p>
            <a:pPr lvl="1"/>
            <a:r>
              <a:rPr lang="en-US" b="1" dirty="0" smtClean="0"/>
              <a:t>Performance </a:t>
            </a:r>
            <a:r>
              <a:rPr lang="en-US" b="1" dirty="0"/>
              <a:t>against those targets must be the predominant factor in statewide ratings systems</a:t>
            </a:r>
            <a:r>
              <a:rPr lang="en-US" dirty="0"/>
              <a:t>, with other indicators making up the rest.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1600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 do we do if they’re not meeting the expectations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571999"/>
          </a:xfrm>
        </p:spPr>
        <p:txBody>
          <a:bodyPr>
            <a:normAutofit/>
          </a:bodyPr>
          <a:lstStyle/>
          <a:p>
            <a:r>
              <a:rPr lang="en-US" b="1" dirty="0" smtClean="0"/>
              <a:t>Supports/Consequences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accountability systems must ensure that steps — including targeted interventions, supports, and ratings changes — are taken for </a:t>
            </a:r>
            <a:r>
              <a:rPr lang="en-US" b="1" dirty="0"/>
              <a:t>all schools that consistently miss targets for any group of students</a:t>
            </a:r>
            <a:r>
              <a:rPr lang="en-US" dirty="0"/>
              <a:t>. If these systems designate districts as the first responder for interventions and supports, states must assure effective action if those district supports and interventions don’t work.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ESSA: The Final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the bill we would have written, but it was the result of compromise</a:t>
            </a:r>
          </a:p>
          <a:p>
            <a:r>
              <a:rPr lang="en-US" dirty="0" smtClean="0"/>
              <a:t>BUT it is </a:t>
            </a:r>
            <a:r>
              <a:rPr lang="en-US" b="1" dirty="0" smtClean="0"/>
              <a:t>NOT</a:t>
            </a:r>
            <a:r>
              <a:rPr lang="en-US" dirty="0" smtClean="0"/>
              <a:t> a full abdication of the federal role, as some are saying, and there</a:t>
            </a:r>
            <a:r>
              <a:rPr lang="en-US" b="1" dirty="0" smtClean="0"/>
              <a:t> ARE </a:t>
            </a:r>
            <a:r>
              <a:rPr lang="en-US" dirty="0" smtClean="0"/>
              <a:t>some key equity levers for states to take advantage of to support all groups of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what’s required?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is that different than what’s going on now?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should advocates watch out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685800"/>
            <a:ext cx="4419600" cy="5423583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105400" y="1583420"/>
            <a:ext cx="3886200" cy="4525963"/>
          </a:xfrm>
        </p:spPr>
        <p:txBody>
          <a:bodyPr/>
          <a:lstStyle/>
          <a:p>
            <a:r>
              <a:rPr lang="en-US" dirty="0" smtClean="0"/>
              <a:t>For those of you who like detail…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(i.e. 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 we value most about school performance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235846"/>
              </p:ext>
            </p:extLst>
          </p:nvPr>
        </p:nvGraphicFramePr>
        <p:xfrm>
          <a:off x="609600" y="1417638"/>
          <a:ext cx="8001000" cy="5953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4062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ESSA</a:t>
                      </a:r>
                      <a:endParaRPr lang="en-US" dirty="0"/>
                    </a:p>
                  </a:txBody>
                  <a:tcPr/>
                </a:tc>
              </a:tr>
              <a:tr h="430764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For all groups of kids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Test performance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Test participation rates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aseline="0" dirty="0" smtClean="0"/>
                        <a:t>-   Grad rates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Another academic indicator for elementary and middle schools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Test performance and grad rates required for all groups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Flexibility on others.  The most common ones states added were measures of college and career readiness (i.e. high school course taking, SAT/ACT), and attendance – BUT MOST NOT MEASURED FOR GROUPS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1. Academic Achievement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a. Proficiency on annual assessments, as measured against goals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b. May include growth for high schools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 </a:t>
                      </a:r>
                      <a:r>
                        <a:rPr lang="en-US" sz="1400" b="1" dirty="0" smtClean="0"/>
                        <a:t>2. Other Academic Indicator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a. For high schools – graduation rate, as measured against goals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b. For non-high schools – growth or another valid, reliable, statewide academic indicator</a:t>
                      </a:r>
                      <a:br>
                        <a:rPr lang="en-US" sz="1400" dirty="0" smtClean="0"/>
                      </a:br>
                      <a:r>
                        <a:rPr lang="en-US" sz="1400" b="1" dirty="0" smtClean="0"/>
                        <a:t>3. Progress toward English language proficiency </a:t>
                      </a:r>
                      <a:r>
                        <a:rPr lang="en-US" sz="1400" dirty="0" smtClean="0"/>
                        <a:t>for English learners</a:t>
                      </a:r>
                      <a:br>
                        <a:rPr lang="en-US" sz="1400" dirty="0" smtClean="0"/>
                      </a:br>
                      <a:r>
                        <a:rPr lang="en-US" sz="1400" b="1" dirty="0" smtClean="0"/>
                        <a:t>4. Other valid, reliable, comparable and statewide measure of school quality</a:t>
                      </a:r>
                      <a:endParaRPr lang="en-US" sz="1400" b="1" i="1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4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To be clear: </a:t>
            </a:r>
            <a:r>
              <a:rPr lang="en-US" dirty="0" smtClean="0">
                <a:latin typeface="Arial Narrow" panose="020B0606020202030204" pitchFamily="34" charset="0"/>
              </a:rPr>
              <a:t>policies themselves </a:t>
            </a:r>
            <a:r>
              <a:rPr lang="en-US" dirty="0">
                <a:latin typeface="Arial Narrow" panose="020B0606020202030204" pitchFamily="34" charset="0"/>
              </a:rPr>
              <a:t>don’t close gaps and raise achievement. 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>Only </a:t>
            </a:r>
            <a:r>
              <a:rPr lang="en-US" dirty="0">
                <a:latin typeface="Arial Narrow" panose="020B0606020202030204" pitchFamily="34" charset="0"/>
              </a:rPr>
              <a:t>the hard work of educators, students, and parents can do that. </a:t>
            </a:r>
          </a:p>
        </p:txBody>
      </p:sp>
    </p:spTree>
    <p:extLst>
      <p:ext uri="{BB962C8B-B14F-4D97-AF65-F5344CB8AC3E}">
        <p14:creationId xmlns:p14="http://schemas.microsoft.com/office/powerpoint/2010/main" val="16877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Beyond tests and grad rates, what indicators should our state use?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will add to the picture of school performance—not mask underperformance?  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out for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Things that can’t be measured for all groups of students (i.e. low income, black, Latino, etc.)…or for students at all</a:t>
            </a:r>
          </a:p>
          <a:p>
            <a:r>
              <a:rPr lang="en-US" dirty="0" smtClean="0"/>
              <a:t>Things that all schools do well on</a:t>
            </a:r>
          </a:p>
          <a:p>
            <a:r>
              <a:rPr lang="en-US" dirty="0" smtClean="0"/>
              <a:t>Things that aren’t related to the goal of college and career readiness</a:t>
            </a:r>
          </a:p>
          <a:p>
            <a:r>
              <a:rPr lang="en-US" dirty="0" smtClean="0"/>
              <a:t>Things that sound interesting but we can’t actually measure well</a:t>
            </a:r>
          </a:p>
          <a:p>
            <a:r>
              <a:rPr lang="en-US" dirty="0" smtClean="0"/>
              <a:t>Things schools don’t have control over</a:t>
            </a:r>
          </a:p>
          <a:p>
            <a:r>
              <a:rPr lang="en-US" dirty="0" smtClean="0"/>
              <a:t>Things that are helpful for some purposes, but not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15200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opt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600200"/>
            <a:ext cx="8001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Whether or no 95 percent of students overall and in each group took the test has to be part of the state accountability system</a:t>
            </a:r>
            <a:endParaRPr lang="en-US" dirty="0"/>
          </a:p>
          <a:p>
            <a:r>
              <a:rPr lang="en-US" dirty="0"/>
              <a:t>Most students who are not tested will automatically count as not proficient.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test participation rates matter?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Because before we paid attention to them, schools would “opt” their lowest performers to stay home, or go on a  field trip, on test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(i.e. 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are our expectations for performance on the things we 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271947"/>
              </p:ext>
            </p:extLst>
          </p:nvPr>
        </p:nvGraphicFramePr>
        <p:xfrm>
          <a:off x="609600" y="1417638"/>
          <a:ext cx="8001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4062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ESSA</a:t>
                      </a:r>
                      <a:endParaRPr lang="en-US" sz="2800" dirty="0"/>
                    </a:p>
                  </a:txBody>
                  <a:tcPr/>
                </a:tc>
              </a:tr>
              <a:tr h="430764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100%</a:t>
                      </a:r>
                      <a:r>
                        <a:rPr lang="en-US" sz="3200" baseline="0" dirty="0" smtClean="0"/>
                        <a:t> proficiency for all students and each student group by 2013-2014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Choices: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/>
                        <a:t>Cut in half the difference between current proficiency rates and 100% in six years, overall and for each group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/>
                        <a:t>100% proficiency by 2020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/>
                        <a:t>Another, equally ambitious measure proposed by the state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State-set</a:t>
                      </a:r>
                      <a:r>
                        <a:rPr lang="en-US" sz="2800" baseline="0" dirty="0" smtClean="0"/>
                        <a:t> long-term goals on at least tests and grad rates that expect more progress from groups of students who are farther behind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3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set aggressive but achievable goals, especially on </a:t>
            </a:r>
            <a:br>
              <a:rPr lang="en-US" dirty="0" smtClean="0"/>
            </a:br>
            <a:r>
              <a:rPr lang="en-US" dirty="0" smtClean="0"/>
              <a:t>brand new tests?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out for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that don’t expect </a:t>
            </a:r>
            <a:r>
              <a:rPr lang="en-US" smtClean="0"/>
              <a:t>much from </a:t>
            </a:r>
            <a:r>
              <a:rPr lang="en-US" dirty="0" smtClean="0"/>
              <a:t>anyone</a:t>
            </a:r>
          </a:p>
          <a:p>
            <a:pPr marL="742950" lvl="2" indent="-342900"/>
            <a:r>
              <a:rPr lang="en-US" dirty="0"/>
              <a:t>i.e. “any progress” or “0.01%” is </a:t>
            </a:r>
            <a:r>
              <a:rPr lang="en-US" dirty="0" smtClean="0"/>
              <a:t>enough</a:t>
            </a:r>
          </a:p>
          <a:p>
            <a:r>
              <a:rPr lang="en-US" dirty="0" smtClean="0"/>
              <a:t>Goals that don’t expect </a:t>
            </a:r>
            <a:r>
              <a:rPr lang="en-US" b="1" i="1" dirty="0" smtClean="0"/>
              <a:t>more</a:t>
            </a:r>
            <a:r>
              <a:rPr lang="en-US" dirty="0" smtClean="0"/>
              <a:t> improvement from groups starting further behind</a:t>
            </a:r>
          </a:p>
          <a:p>
            <a:pPr lvl="1"/>
            <a:r>
              <a:rPr lang="en-US" dirty="0" smtClean="0"/>
              <a:t>If all groups make the same progress, those who start behind, stay behind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18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Ratings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(i.e. How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 we clearly signal whether schools are or are not meeting those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expectations?)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Ratings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153107"/>
              </p:ext>
            </p:extLst>
          </p:nvPr>
        </p:nvGraphicFramePr>
        <p:xfrm>
          <a:off x="609600" y="1371600"/>
          <a:ext cx="8001000" cy="474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590800"/>
                <a:gridCol w="3048000"/>
              </a:tblGrid>
              <a:tr h="7467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NCLB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ESSA</a:t>
                      </a:r>
                      <a:endParaRPr lang="en-US" dirty="0"/>
                    </a:p>
                  </a:txBody>
                  <a:tcPr/>
                </a:tc>
              </a:tr>
              <a:tr h="40023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Schools either made AYP or didn’t, based on performance against goals for all groups of students</a:t>
                      </a:r>
                      <a:r>
                        <a:rPr lang="en-US" sz="2400" baseline="0" dirty="0" smtClean="0"/>
                        <a:t> on state tests and graduation rates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State-developed rating systems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Typically included tests</a:t>
                      </a:r>
                      <a:r>
                        <a:rPr lang="en-US" sz="2000" baseline="0" dirty="0" smtClean="0"/>
                        <a:t> and grad rates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</a:t>
                      </a:r>
                      <a:r>
                        <a:rPr lang="en-US" sz="2000" dirty="0" smtClean="0"/>
                        <a:t>id not have to be aligned to goals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Did not have to reflect the performance of individual student groups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State-developed rating systems that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Must be based on how schools are performing for all groups of students on all the indicators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I</a:t>
                      </a:r>
                      <a:r>
                        <a:rPr lang="en-US" sz="2000" dirty="0" smtClean="0"/>
                        <a:t>f any group is consistently underperforming, that has to be reflected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3999" cy="1325563"/>
          </a:xfrm>
        </p:spPr>
        <p:txBody>
          <a:bodyPr>
            <a:noAutofit/>
          </a:bodyPr>
          <a:lstStyle/>
          <a:p>
            <a:r>
              <a:rPr lang="en-US" dirty="0" smtClean="0"/>
              <a:t>  But </a:t>
            </a:r>
            <a:r>
              <a:rPr lang="en-US" dirty="0"/>
              <a:t>w</a:t>
            </a:r>
            <a:r>
              <a:rPr lang="en-US" dirty="0" smtClean="0"/>
              <a:t>ell-designed accountability systems: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399"/>
            <a:ext cx="8001000" cy="403860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Set </a:t>
            </a:r>
            <a:r>
              <a:rPr lang="en-US" dirty="0"/>
              <a:t>a </a:t>
            </a:r>
            <a:r>
              <a:rPr lang="en-US" b="1" dirty="0">
                <a:solidFill>
                  <a:srgbClr val="00B050"/>
                </a:solidFill>
              </a:rPr>
              <a:t>clear expectation </a:t>
            </a:r>
            <a:r>
              <a:rPr lang="en-US" dirty="0"/>
              <a:t>that schools must raise the achievement of all of their students, not just </a:t>
            </a:r>
            <a:r>
              <a:rPr lang="en-US" dirty="0" smtClean="0"/>
              <a:t>some</a:t>
            </a:r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Focus </a:t>
            </a:r>
            <a:r>
              <a:rPr lang="en-US" b="1" dirty="0">
                <a:solidFill>
                  <a:srgbClr val="00B050"/>
                </a:solidFill>
              </a:rPr>
              <a:t>attention and resources </a:t>
            </a:r>
            <a:r>
              <a:rPr lang="en-US" dirty="0"/>
              <a:t>on the full range of student groups, including those who are sometimes </a:t>
            </a:r>
            <a:r>
              <a:rPr lang="en-US" dirty="0" smtClean="0"/>
              <a:t>ignored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Prompt </a:t>
            </a:r>
            <a:r>
              <a:rPr lang="en-US" b="1" dirty="0">
                <a:solidFill>
                  <a:srgbClr val="00B050"/>
                </a:solidFill>
              </a:rPr>
              <a:t>action </a:t>
            </a:r>
            <a:r>
              <a:rPr lang="en-US" dirty="0"/>
              <a:t>when schools don’t meet expectations for any group of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put everything together in a way that makes sense?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do we clearly signal when any group is not meeting expectations?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out for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much data no one can make sense of it…or no clear signal of what’s good enough</a:t>
            </a:r>
          </a:p>
          <a:p>
            <a:r>
              <a:rPr lang="en-US" dirty="0" smtClean="0"/>
              <a:t>Only identifying the lowest of the low performers</a:t>
            </a:r>
          </a:p>
          <a:p>
            <a:r>
              <a:rPr lang="en-US" dirty="0" smtClean="0"/>
              <a:t>Saying schools are doing well even if some kids are low performing year after year </a:t>
            </a:r>
          </a:p>
        </p:txBody>
      </p:sp>
    </p:spTree>
    <p:extLst>
      <p:ext uri="{BB962C8B-B14F-4D97-AF65-F5344CB8AC3E}">
        <p14:creationId xmlns:p14="http://schemas.microsoft.com/office/powerpoint/2010/main" val="78092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Massachusetts: </a:t>
            </a:r>
            <a:r>
              <a:rPr lang="en-US" dirty="0" smtClean="0"/>
              <a:t>Percent of students in Level 4 or 5 Schools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2057400"/>
          <a:ext cx="800100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427" y="5460144"/>
            <a:ext cx="7760043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i="1" dirty="0">
                <a:latin typeface="Arial Narrow" panose="020B0606020202030204" pitchFamily="34" charset="0"/>
              </a:rPr>
              <a:t>Includes only schools that received accountability ratings</a:t>
            </a:r>
          </a:p>
        </p:txBody>
      </p:sp>
    </p:spTree>
    <p:extLst>
      <p:ext uri="{BB962C8B-B14F-4D97-AF65-F5344CB8AC3E}">
        <p14:creationId xmlns:p14="http://schemas.microsoft.com/office/powerpoint/2010/main" val="29758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Minnesota: </a:t>
            </a:r>
            <a:r>
              <a:rPr lang="en-US" dirty="0" smtClean="0"/>
              <a:t>Percent of students attending Priority schools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2032687"/>
          <a:ext cx="800100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427" y="5460144"/>
            <a:ext cx="7760043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i="1" dirty="0">
                <a:latin typeface="Arial Narrow" panose="020B0606020202030204" pitchFamily="34" charset="0"/>
              </a:rPr>
              <a:t>Includes only schools that received accountability ratings</a:t>
            </a:r>
          </a:p>
        </p:txBody>
      </p:sp>
    </p:spTree>
    <p:extLst>
      <p:ext uri="{BB962C8B-B14F-4D97-AF65-F5344CB8AC3E}">
        <p14:creationId xmlns:p14="http://schemas.microsoft.com/office/powerpoint/2010/main" val="37424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672" y="1061357"/>
            <a:ext cx="8001000" cy="66317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Two “A” Schools: Reading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4" t="-410" r="-207" b="410"/>
          <a:stretch/>
        </p:blipFill>
        <p:spPr>
          <a:xfrm>
            <a:off x="3323336" y="2424017"/>
            <a:ext cx="2416038" cy="253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04630" y="2929812"/>
            <a:ext cx="16534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latin typeface="Comic Sans MS" panose="030F0702030302020204" pitchFamily="66" charset="0"/>
              </a:rPr>
              <a:t>Reading Proficiency Rates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27173" y="3484280"/>
            <a:ext cx="1984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All students: 73%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White: 89%</a:t>
            </a:r>
          </a:p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Hispanic: 48%</a:t>
            </a: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African American: 19%</a:t>
            </a:r>
          </a:p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Low Income: 41%</a:t>
            </a:r>
          </a:p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Students w/IEPs: 7%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0636" y="2059223"/>
            <a:ext cx="201971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School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23336" y="5050047"/>
            <a:ext cx="24160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Note: This elementary school is approximately 20% African American, 10% Hispanic, and 40% Low-Income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27036" y="2059224"/>
            <a:ext cx="2672442" cy="3567905"/>
            <a:chOff x="8025283" y="1602631"/>
            <a:chExt cx="3563256" cy="4757207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14" t="-410" r="-207" b="410"/>
            <a:stretch/>
          </p:blipFill>
          <p:spPr>
            <a:xfrm>
              <a:off x="8112931" y="2089023"/>
              <a:ext cx="3387966" cy="3384311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8460432" y="2790378"/>
              <a:ext cx="269295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>
                  <a:latin typeface="Comic Sans MS" panose="030F0702030302020204" pitchFamily="66" charset="0"/>
                </a:rPr>
                <a:t>Reading </a:t>
              </a:r>
            </a:p>
            <a:p>
              <a:pPr algn="ctr"/>
              <a:r>
                <a:rPr lang="en-US" sz="1350" b="1" dirty="0">
                  <a:latin typeface="Comic Sans MS" panose="030F0702030302020204" pitchFamily="66" charset="0"/>
                </a:rPr>
                <a:t>Proficiency Rates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43198" y="3508608"/>
              <a:ext cx="2692959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Comic Sans MS" panose="030F0702030302020204" pitchFamily="66" charset="0"/>
                </a:rPr>
                <a:t>All students: 71%</a:t>
              </a:r>
            </a:p>
            <a:p>
              <a:r>
                <a:rPr lang="en-US" sz="1200" dirty="0">
                  <a:latin typeface="Comic Sans MS" panose="030F0702030302020204" pitchFamily="66" charset="0"/>
                </a:rPr>
                <a:t>White: 77%</a:t>
              </a:r>
            </a:p>
            <a:p>
              <a:r>
                <a:rPr lang="en-US" sz="1200" dirty="0">
                  <a:latin typeface="Comic Sans MS" panose="030F0702030302020204" pitchFamily="66" charset="0"/>
                </a:rPr>
                <a:t>Hispanic: 74%</a:t>
              </a:r>
            </a:p>
            <a:p>
              <a:r>
                <a: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African American: 60%</a:t>
              </a:r>
            </a:p>
            <a:p>
              <a:r>
                <a: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Low Income: 65%</a:t>
              </a:r>
            </a:p>
            <a:p>
              <a:r>
                <a: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Students w/IEPs: 40%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22430" y="1602631"/>
              <a:ext cx="2692959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/>
                <a:t>School 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25283" y="5590397"/>
              <a:ext cx="3563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Note: This elementary school is approximately 30% African American, 40% Hispanic, and over 50% Low-Income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54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Support/Consequences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(i.e. 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 we do if they’re not meeting the expectations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Support/Consequences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417952"/>
              </p:ext>
            </p:extLst>
          </p:nvPr>
        </p:nvGraphicFramePr>
        <p:xfrm>
          <a:off x="609600" y="1524000"/>
          <a:ext cx="8001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124200"/>
                <a:gridCol w="2667000"/>
              </a:tblGrid>
              <a:tr h="410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ESSA</a:t>
                      </a:r>
                      <a:endParaRPr lang="en-US" dirty="0"/>
                    </a:p>
                  </a:txBody>
                  <a:tcPr/>
                </a:tc>
              </a:tr>
              <a:tr h="434971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Prescribed set of cascading interventions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Identification of, and action in, three specific types of schools: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Priority – lowest performing overall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Focus – lowest group performance/biggest gaps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Reward – top performing/improving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Identification of, and locally-determined action in: 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Schools in the bottom 5% of the state, schools with graduation rates lower than 67%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Schools where one or more groups of students is consistently underperforming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2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make sure kids don’t languish year after year?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do we develop capacity in districts and schools?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out for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No clear timeframes</a:t>
            </a:r>
          </a:p>
          <a:p>
            <a:r>
              <a:rPr lang="en-US" dirty="0" smtClean="0"/>
              <a:t>Action only in the lowest of the low performers</a:t>
            </a:r>
          </a:p>
          <a:p>
            <a:r>
              <a:rPr lang="en-US" dirty="0" smtClean="0"/>
              <a:t>Plan on paper but no real action</a:t>
            </a:r>
          </a:p>
          <a:p>
            <a:r>
              <a:rPr lang="en-US" dirty="0" smtClean="0"/>
              <a:t>An assumption that schools can fix 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3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Accountability is </a:t>
            </a:r>
            <a:r>
              <a:rPr lang="en-US" b="1" dirty="0" smtClean="0"/>
              <a:t>not </a:t>
            </a:r>
            <a:r>
              <a:rPr lang="en-US" dirty="0" smtClean="0"/>
              <a:t>about sorting and punishing. </a:t>
            </a:r>
          </a:p>
          <a:p>
            <a:endParaRPr lang="en-US" dirty="0"/>
          </a:p>
          <a:p>
            <a:r>
              <a:rPr lang="en-US" dirty="0" smtClean="0"/>
              <a:t>It’s about making sure that schools and systems are responsible for the performance of all students, and taking action when any group falls behind. </a:t>
            </a:r>
          </a:p>
          <a:p>
            <a:pPr lvl="1"/>
            <a:r>
              <a:rPr lang="en-US" dirty="0" smtClean="0"/>
              <a:t>Strong local leaders need cover to do this.  Others need pressure.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800600"/>
          </a:xfrm>
        </p:spPr>
        <p:txBody>
          <a:bodyPr>
            <a:noAutofit/>
          </a:bodyPr>
          <a:lstStyle/>
          <a:p>
            <a:r>
              <a:rPr lang="en-US" dirty="0"/>
              <a:t>Regulations: The U.S. Department of Ed will publish regulations over the coming months </a:t>
            </a:r>
          </a:p>
          <a:p>
            <a:r>
              <a:rPr lang="en-US" dirty="0" smtClean="0"/>
              <a:t>All </a:t>
            </a:r>
            <a:r>
              <a:rPr lang="en-US" dirty="0"/>
              <a:t>ESSA requirements, except those pertaining to accountability, go into effect in the 2016-17 school year. </a:t>
            </a:r>
          </a:p>
          <a:p>
            <a:r>
              <a:rPr lang="en-US" dirty="0" smtClean="0"/>
              <a:t>New </a:t>
            </a:r>
            <a:r>
              <a:rPr lang="en-US" dirty="0"/>
              <a:t>accountability systems </a:t>
            </a:r>
            <a:r>
              <a:rPr lang="en-US" dirty="0" smtClean="0"/>
              <a:t>must </a:t>
            </a:r>
            <a:r>
              <a:rPr lang="en-US" dirty="0"/>
              <a:t>be in place by 2017-18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Advice for State Advocates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133599"/>
            <a:ext cx="8001000" cy="3962401"/>
          </a:xfrm>
        </p:spPr>
        <p:txBody>
          <a:bodyPr>
            <a:normAutofit/>
          </a:bodyPr>
          <a:lstStyle/>
          <a:p>
            <a:r>
              <a:rPr lang="en-US" dirty="0" smtClean="0"/>
              <a:t>Wait until regulations are done for legislative/administrative changes in most circumstances</a:t>
            </a:r>
          </a:p>
          <a:p>
            <a:r>
              <a:rPr lang="en-US" dirty="0" smtClean="0"/>
              <a:t>Begin conversations and building coalitions NOW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09800" y="6246813"/>
            <a:ext cx="1220787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 bwMode="auto">
          <a:xfrm>
            <a:off x="539602" y="1253889"/>
            <a:ext cx="8001000" cy="419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en-US" sz="4400" b="1" dirty="0" smtClean="0">
              <a:latin typeface="+mn-lt"/>
            </a:endParaRPr>
          </a:p>
          <a:p>
            <a:pPr algn="ctr"/>
            <a:endParaRPr lang="en-US" sz="5300" b="1" dirty="0" smtClean="0"/>
          </a:p>
          <a:p>
            <a:pPr algn="ctr"/>
            <a:endParaRPr lang="en-US" sz="5600" b="1" dirty="0" smtClean="0"/>
          </a:p>
          <a:p>
            <a:pPr algn="ctr"/>
            <a:r>
              <a:rPr lang="en-US" sz="5800" b="1" u="sng" dirty="0" smtClean="0">
                <a:latin typeface="+mn-lt"/>
              </a:rPr>
              <a:t/>
            </a:r>
            <a:br>
              <a:rPr lang="en-US" sz="5800" b="1" u="sng" dirty="0" smtClean="0">
                <a:latin typeface="+mn-lt"/>
              </a:rPr>
            </a:br>
            <a:endParaRPr lang="en-US" sz="5800" b="1" u="sng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algn="ctr"/>
            <a:endParaRPr lang="en-US" sz="5600" b="1" u="sng" dirty="0" smtClean="0"/>
          </a:p>
          <a:p>
            <a:pPr algn="ctr"/>
            <a:endParaRPr lang="en-US" sz="560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9191" y="2445488"/>
            <a:ext cx="60818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For more information</a:t>
            </a:r>
          </a:p>
          <a:p>
            <a:pPr algn="ctr"/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dhall@edtrust.org</a:t>
            </a:r>
            <a:endParaRPr lang="en-US" sz="24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86894" y="5802749"/>
            <a:ext cx="5791200" cy="762000"/>
          </a:xfrm>
        </p:spPr>
        <p:txBody>
          <a:bodyPr>
            <a:normAutofit fontScale="92500"/>
          </a:bodyPr>
          <a:lstStyle/>
          <a:p>
            <a:r>
              <a:rPr lang="en-US" dirty="0"/>
              <a:t>Washington, D.C.         Metro Detroit, MI	       Oakland, CA</a:t>
            </a:r>
          </a:p>
          <a:p>
            <a:r>
              <a:rPr lang="en-US" dirty="0"/>
              <a:t>202/293-1217                734/619-8009	       510/465-6444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 why does this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267" y="330201"/>
            <a:ext cx="9017000" cy="14711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face of our population is changing --- fast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01363" y="2046765"/>
          <a:ext cx="8015416" cy="394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991525"/>
            <a:ext cx="57465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Note: Projected Population Growth,  Ages 0</a:t>
            </a:r>
            <a:r>
              <a:rPr lang="en-US" sz="825" dirty="0">
                <a:latin typeface="Calibri"/>
              </a:rPr>
              <a:t>–</a:t>
            </a:r>
            <a:r>
              <a:rPr lang="en-US" sz="825" dirty="0"/>
              <a:t>24, 2010-2050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4200" y="1743631"/>
            <a:ext cx="2827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+mj-lt"/>
                <a:cs typeface="Univers 57 Condensed"/>
              </a:rPr>
              <a:t>Percentage Increase, Ages 0</a:t>
            </a:r>
            <a:r>
              <a:rPr lang="en-US" sz="1200" b="1" dirty="0">
                <a:latin typeface="Calibri"/>
                <a:cs typeface="Univers 57 Condensed"/>
              </a:rPr>
              <a:t>–</a:t>
            </a:r>
            <a:r>
              <a:rPr lang="en-US" sz="1200" b="1" dirty="0">
                <a:latin typeface="+mj-lt"/>
                <a:cs typeface="Univers 57 Condensed"/>
              </a:rPr>
              <a:t>24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210816"/>
            <a:ext cx="520065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+mj-lt"/>
              </a:rPr>
              <a:t>Source:  National Population Projections, U.S. Census Bureau. Released 2008; NCHEMS, </a:t>
            </a:r>
            <a:r>
              <a:rPr lang="en-US" sz="825" i="1" dirty="0">
                <a:latin typeface="+mj-lt"/>
              </a:rPr>
              <a:t>Adding It Up</a:t>
            </a:r>
            <a:r>
              <a:rPr lang="en-US" sz="825" dirty="0">
                <a:latin typeface="+mj-lt"/>
              </a:rPr>
              <a:t>, 2007.</a:t>
            </a:r>
            <a:endParaRPr lang="en-US" sz="825" dirty="0">
              <a:solidFill>
                <a:schemeClr val="accent4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23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on just about every measure, the student populations that are growing the fastest are less prepared for success in college and the workforce than their peers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appy Advoc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667B7A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667B7A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667B7A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667B7A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667B7A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667B7A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T Templa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667B7A"/>
    </a:accent1>
    <a:accent2>
      <a:srgbClr val="BF311A"/>
    </a:accent2>
    <a:accent3>
      <a:srgbClr val="FBB040"/>
    </a:accent3>
    <a:accent4>
      <a:srgbClr val="67BAC1"/>
    </a:accent4>
    <a:accent5>
      <a:srgbClr val="762123"/>
    </a:accent5>
    <a:accent6>
      <a:srgbClr val="F47B20"/>
    </a:accent6>
    <a:hlink>
      <a:srgbClr val="7F7F7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2354</Words>
  <Application>Microsoft Office PowerPoint</Application>
  <PresentationFormat>On-screen Show (4:3)</PresentationFormat>
  <Paragraphs>274</Paragraphs>
  <Slides>63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2" baseType="lpstr">
      <vt:lpstr>Arial</vt:lpstr>
      <vt:lpstr>Arial Narrow</vt:lpstr>
      <vt:lpstr>Calibri</vt:lpstr>
      <vt:lpstr>Comic Sans MS</vt:lpstr>
      <vt:lpstr>Univers 45 Light</vt:lpstr>
      <vt:lpstr>Univers 55</vt:lpstr>
      <vt:lpstr>Univers 55</vt:lpstr>
      <vt:lpstr>Univers 57 Condensed</vt:lpstr>
      <vt:lpstr>Scrappy Advocate</vt:lpstr>
      <vt:lpstr>PowerPoint Presentation</vt:lpstr>
      <vt:lpstr>Goals for our time together</vt:lpstr>
      <vt:lpstr>What do we mean by “accountability”?  </vt:lpstr>
      <vt:lpstr>To be clear: policies themselves don’t close gaps and raise achievement.   Only the hard work of educators, students, and parents can do that. </vt:lpstr>
      <vt:lpstr>  But well-designed accountability systems:</vt:lpstr>
      <vt:lpstr>PowerPoint Presentation</vt:lpstr>
      <vt:lpstr>And why does this matter?</vt:lpstr>
      <vt:lpstr>The face of our population is changing --- fast</vt:lpstr>
      <vt:lpstr>But on just about every measure, the student populations that are growing the fastest are less prepared for success in college and the workforce than their peers</vt:lpstr>
      <vt:lpstr>PowerPoint Presentation</vt:lpstr>
      <vt:lpstr>PowerPoint Presentation</vt:lpstr>
      <vt:lpstr>PowerPoint Presentation</vt:lpstr>
      <vt:lpstr>Young adults from high-income families are 7 times more likely to earn bachelor’s degrees by age 24</vt:lpstr>
      <vt:lpstr>PowerPoint Presentation</vt:lpstr>
      <vt:lpstr>PowerPoint Presentation</vt:lpstr>
      <vt:lpstr>Accountability’s not a cure-all,  but done well, it helps create urgency to improve K-12 preparation for all students.  And while it’s become convenient to characterize accountability as “test and punish” and the last 15 years as a  wasteland for kids, the data suggest something else…</vt:lpstr>
      <vt:lpstr>Since we’ve had federal requirements for annual testing, full public reporting, and serious accountability for the results of every group of children, achievement among black, Latino, and low-income students has improved. </vt:lpstr>
      <vt:lpstr>Large gains for all groups of students,  especially students of color</vt:lpstr>
      <vt:lpstr>Performance for all groups has risen dramatically</vt:lpstr>
      <vt:lpstr>Rising scores translate into big improvements in knowledge and skills for students</vt:lpstr>
      <vt:lpstr>Increased proficiency rates in math</vt:lpstr>
      <vt:lpstr>For all groups, declines in the percentage of students below the basic level</vt:lpstr>
      <vt:lpstr>High school graduation rates are up for most groups</vt:lpstr>
      <vt:lpstr>PowerPoint Presentation</vt:lpstr>
      <vt:lpstr>We can’t take our foot off the accelerator now</vt:lpstr>
      <vt:lpstr>The business community has been working hard to defend standards and assessment.   Accountability is a continuation of that agenda. If tests show that students aren’t meeting standards, something needs to be done about that. </vt:lpstr>
      <vt:lpstr>So what makes for strong accountability?</vt:lpstr>
      <vt:lpstr>One way of thinking about accountability…</vt:lpstr>
      <vt:lpstr> The business, civil rights, and disability community works to answer some of those questions in ESEA reauthorization </vt:lpstr>
      <vt:lpstr>Coalition principles for  statewide accountability systems that expect and support all students to graduate from high school ready for college and career.</vt:lpstr>
      <vt:lpstr> What do we value most about school performance? </vt:lpstr>
      <vt:lpstr> What are our expectations for performance on the things we value? </vt:lpstr>
      <vt:lpstr> How do we clearly signal whether schools are or are not meeting those expectations? </vt:lpstr>
      <vt:lpstr>What do we do if they’re not meeting the expectations? </vt:lpstr>
      <vt:lpstr>ESSA: The Final Product</vt:lpstr>
      <vt:lpstr> So what’s required?    How is that different than what’s going on now?  What should advocates watch out for?</vt:lpstr>
      <vt:lpstr>PowerPoint Presentation</vt:lpstr>
      <vt:lpstr>Indicators</vt:lpstr>
      <vt:lpstr>Indicators</vt:lpstr>
      <vt:lpstr>  Beyond tests and grad rates, what indicators should our state use?   What will add to the picture of school performance—not mask underperformance?     </vt:lpstr>
      <vt:lpstr>Watch out for</vt:lpstr>
      <vt:lpstr>A note about opt out</vt:lpstr>
      <vt:lpstr>Why do test participation rates matter?    Because before we paid attention to them, schools would “opt” their lowest performers to stay home, or go on a  field trip, on test day.</vt:lpstr>
      <vt:lpstr>Goals</vt:lpstr>
      <vt:lpstr>Goals</vt:lpstr>
      <vt:lpstr>How do we set aggressive but achievable goals, especially on  brand new tests?  </vt:lpstr>
      <vt:lpstr>Watch out for</vt:lpstr>
      <vt:lpstr>Ratings</vt:lpstr>
      <vt:lpstr>Ratings</vt:lpstr>
      <vt:lpstr>How do we put everything together in a way that makes sense?  How do we clearly signal when any group is not meeting expectations? </vt:lpstr>
      <vt:lpstr>Watch out for</vt:lpstr>
      <vt:lpstr>Massachusetts: Percent of students in Level 4 or 5 Schools</vt:lpstr>
      <vt:lpstr>Minnesota: Percent of students attending Priority schools</vt:lpstr>
      <vt:lpstr>Two “A” Schools: Reading</vt:lpstr>
      <vt:lpstr>Support/Consequences</vt:lpstr>
      <vt:lpstr>Support/Consequences</vt:lpstr>
      <vt:lpstr>How do we make sure kids don’t languish year after year?  How do we develop capacity in districts and schools?</vt:lpstr>
      <vt:lpstr>Watch out for</vt:lpstr>
      <vt:lpstr>What’s next?</vt:lpstr>
      <vt:lpstr>Implementation Timelines</vt:lpstr>
      <vt:lpstr>Advice for State Advocates</vt:lpstr>
      <vt:lpstr>Questions?</vt:lpstr>
      <vt:lpstr>PowerPoint Presentation</vt:lpstr>
    </vt:vector>
  </TitlesOfParts>
  <Company>The Education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Cover Template 1</dc:title>
  <dc:creator>anambo@edtrust.org</dc:creator>
  <cp:lastModifiedBy>Daria Hall</cp:lastModifiedBy>
  <cp:revision>208</cp:revision>
  <cp:lastPrinted>2016-02-23T21:10:01Z</cp:lastPrinted>
  <dcterms:created xsi:type="dcterms:W3CDTF">2012-03-29T14:09:00Z</dcterms:created>
  <dcterms:modified xsi:type="dcterms:W3CDTF">2016-03-10T14:12:05Z</dcterms:modified>
</cp:coreProperties>
</file>