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22.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1366" r:id="rId2"/>
    <p:sldId id="1368" r:id="rId3"/>
    <p:sldId id="1367" r:id="rId4"/>
    <p:sldId id="1369" r:id="rId5"/>
    <p:sldId id="1370" r:id="rId6"/>
    <p:sldId id="1429" r:id="rId7"/>
    <p:sldId id="1430" r:id="rId8"/>
    <p:sldId id="1431" r:id="rId9"/>
    <p:sldId id="1432" r:id="rId10"/>
    <p:sldId id="1433" r:id="rId11"/>
    <p:sldId id="1434" r:id="rId12"/>
    <p:sldId id="1435" r:id="rId13"/>
    <p:sldId id="1436" r:id="rId14"/>
    <p:sldId id="1437" r:id="rId15"/>
    <p:sldId id="1438" r:id="rId16"/>
    <p:sldId id="1439" r:id="rId17"/>
    <p:sldId id="1440" r:id="rId18"/>
    <p:sldId id="1441" r:id="rId19"/>
    <p:sldId id="1442" r:id="rId20"/>
    <p:sldId id="1443" r:id="rId21"/>
    <p:sldId id="1467" r:id="rId22"/>
    <p:sldId id="1373" r:id="rId23"/>
    <p:sldId id="1374" r:id="rId24"/>
    <p:sldId id="1225" r:id="rId25"/>
    <p:sldId id="1285" r:id="rId26"/>
    <p:sldId id="1290" r:id="rId27"/>
    <p:sldId id="1468" r:id="rId28"/>
    <p:sldId id="1291" r:id="rId29"/>
    <p:sldId id="1349" r:id="rId30"/>
    <p:sldId id="1362" r:id="rId31"/>
    <p:sldId id="1363" r:id="rId32"/>
    <p:sldId id="1351" r:id="rId33"/>
    <p:sldId id="1350" r:id="rId34"/>
    <p:sldId id="1352" r:id="rId35"/>
    <p:sldId id="1353" r:id="rId36"/>
    <p:sldId id="1355" r:id="rId37"/>
    <p:sldId id="1354" r:id="rId38"/>
    <p:sldId id="1356" r:id="rId39"/>
    <p:sldId id="1357" r:id="rId40"/>
    <p:sldId id="1327" r:id="rId41"/>
    <p:sldId id="1314" r:id="rId42"/>
    <p:sldId id="1452" r:id="rId43"/>
    <p:sldId id="1453" r:id="rId44"/>
    <p:sldId id="1381" r:id="rId45"/>
    <p:sldId id="1159" r:id="rId46"/>
    <p:sldId id="1361" r:id="rId47"/>
    <p:sldId id="1160" r:id="rId48"/>
    <p:sldId id="1161" r:id="rId49"/>
    <p:sldId id="1163" r:id="rId50"/>
    <p:sldId id="1458" r:id="rId51"/>
    <p:sldId id="1459" r:id="rId52"/>
    <p:sldId id="1456" r:id="rId53"/>
    <p:sldId id="1457" r:id="rId54"/>
    <p:sldId id="1365" r:id="rId55"/>
    <p:sldId id="1364" r:id="rId56"/>
    <p:sldId id="1175" r:id="rId57"/>
    <p:sldId id="1176" r:id="rId58"/>
    <p:sldId id="1418" r:id="rId59"/>
    <p:sldId id="1332" r:id="rId60"/>
    <p:sldId id="1428" r:id="rId61"/>
    <p:sldId id="1394" r:id="rId62"/>
    <p:sldId id="1421" r:id="rId63"/>
    <p:sldId id="1469" r:id="rId64"/>
    <p:sldId id="1402" r:id="rId65"/>
    <p:sldId id="1415" r:id="rId66"/>
    <p:sldId id="1416" r:id="rId67"/>
    <p:sldId id="1417" r:id="rId68"/>
    <p:sldId id="1396" r:id="rId69"/>
    <p:sldId id="1422" r:id="rId70"/>
    <p:sldId id="1408" r:id="rId71"/>
    <p:sldId id="1341" r:id="rId72"/>
    <p:sldId id="1409" r:id="rId73"/>
    <p:sldId id="1398" r:id="rId74"/>
    <p:sldId id="1423" r:id="rId75"/>
    <p:sldId id="1470" r:id="rId76"/>
    <p:sldId id="1411" r:id="rId77"/>
    <p:sldId id="1410" r:id="rId78"/>
    <p:sldId id="1399" r:id="rId79"/>
    <p:sldId id="1424" r:id="rId80"/>
    <p:sldId id="1450" r:id="rId81"/>
    <p:sldId id="1449" r:id="rId82"/>
    <p:sldId id="1451" r:id="rId83"/>
    <p:sldId id="1413" r:id="rId84"/>
    <p:sldId id="1400" r:id="rId85"/>
    <p:sldId id="1425" r:id="rId86"/>
    <p:sldId id="1471" r:id="rId87"/>
    <p:sldId id="1472" r:id="rId88"/>
    <p:sldId id="1473" r:id="rId89"/>
    <p:sldId id="1474" r:id="rId90"/>
    <p:sldId id="1475" r:id="rId91"/>
    <p:sldId id="1426" r:id="rId92"/>
    <p:sldId id="1419" r:id="rId93"/>
    <p:sldId id="1401" r:id="rId94"/>
    <p:sldId id="1380" r:id="rId9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6E8AD"/>
    <a:srgbClr val="BF311A"/>
    <a:srgbClr val="988C81"/>
    <a:srgbClr val="F15D22"/>
    <a:srgbClr val="FFD457"/>
    <a:srgbClr val="AFBD22"/>
    <a:srgbClr val="5C8727"/>
    <a:srgbClr val="919C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43" autoAdjust="0"/>
  </p:normalViewPr>
  <p:slideViewPr>
    <p:cSldViewPr>
      <p:cViewPr varScale="1">
        <p:scale>
          <a:sx n="70" d="100"/>
          <a:sy n="70" d="100"/>
        </p:scale>
        <p:origin x="1392" y="72"/>
      </p:cViewPr>
      <p:guideLst>
        <p:guide orient="horz" pos="2160"/>
        <p:guide pos="2880"/>
      </p:guideLst>
    </p:cSldViewPr>
  </p:slideViewPr>
  <p:outlineViewPr>
    <p:cViewPr>
      <p:scale>
        <a:sx n="33" d="100"/>
        <a:sy n="33" d="100"/>
      </p:scale>
      <p:origin x="0" y="-8652"/>
    </p:cViewPr>
  </p:outlineViewPr>
  <p:notesTextViewPr>
    <p:cViewPr>
      <p:scale>
        <a:sx n="100" d="100"/>
        <a:sy n="100" d="100"/>
      </p:scale>
      <p:origin x="0" y="0"/>
    </p:cViewPr>
  </p:notesTextViewPr>
  <p:sorterViewPr>
    <p:cViewPr varScale="1">
      <p:scale>
        <a:sx n="1" d="1"/>
        <a:sy n="1" d="1"/>
      </p:scale>
      <p:origin x="0" y="-27120"/>
    </p:cViewPr>
  </p:sorterViewPr>
  <p:notesViewPr>
    <p:cSldViewPr>
      <p:cViewPr varScale="1">
        <p:scale>
          <a:sx n="88" d="100"/>
          <a:sy n="88" d="100"/>
        </p:scale>
        <p:origin x="300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7408605174402"/>
          <c:y val="4.170892833311092E-2"/>
          <c:w val="0.85975686632922077"/>
          <c:h val="0.75893634058454562"/>
        </c:manualLayout>
      </c:layout>
      <c:barChart>
        <c:barDir val="col"/>
        <c:grouping val="clustered"/>
        <c:varyColors val="0"/>
        <c:ser>
          <c:idx val="0"/>
          <c:order val="0"/>
          <c:tx>
            <c:strRef>
              <c:f>Sheet1!$B$1</c:f>
              <c:strCache>
                <c:ptCount val="1"/>
                <c:pt idx="0">
                  <c:v>Series 1</c:v>
                </c:pt>
              </c:strCache>
            </c:strRef>
          </c:tx>
          <c:spPr>
            <a:solidFill>
              <a:srgbClr val="0070C0"/>
            </a:solidFill>
            <a:ln>
              <a:solidFill>
                <a:schemeClr val="tx1"/>
              </a:solidFill>
            </a:ln>
          </c:spPr>
          <c:invertIfNegative val="0"/>
          <c:dPt>
            <c:idx val="2"/>
            <c:invertIfNegative val="0"/>
            <c:bubble3D val="0"/>
            <c:spPr>
              <a:solidFill>
                <a:srgbClr val="C00000"/>
              </a:solidFill>
              <a:ln>
                <a:solidFill>
                  <a:schemeClr val="tx1"/>
                </a:solidFill>
              </a:ln>
            </c:spPr>
          </c:dPt>
          <c:cat>
            <c:strRef>
              <c:f>Sheet1!$A$2:$A$22</c:f>
              <c:strCache>
                <c:ptCount val="21"/>
                <c:pt idx="0">
                  <c:v>Chile</c:v>
                </c:pt>
                <c:pt idx="1">
                  <c:v>Mexico</c:v>
                </c:pt>
                <c:pt idx="2">
                  <c:v>United States</c:v>
                </c:pt>
                <c:pt idx="3">
                  <c:v>Turkey</c:v>
                </c:pt>
                <c:pt idx="4">
                  <c:v>Israel</c:v>
                </c:pt>
                <c:pt idx="5">
                  <c:v>Italy</c:v>
                </c:pt>
                <c:pt idx="6">
                  <c:v>Estonia</c:v>
                </c:pt>
                <c:pt idx="7">
                  <c:v>Spain</c:v>
                </c:pt>
                <c:pt idx="8">
                  <c:v>Ireland</c:v>
                </c:pt>
                <c:pt idx="9">
                  <c:v>Greece</c:v>
                </c:pt>
                <c:pt idx="10">
                  <c:v>Poland</c:v>
                </c:pt>
                <c:pt idx="11">
                  <c:v>Switzerland</c:v>
                </c:pt>
                <c:pt idx="12">
                  <c:v>Belgium</c:v>
                </c:pt>
                <c:pt idx="13">
                  <c:v>Canada</c:v>
                </c:pt>
                <c:pt idx="14">
                  <c:v>Slovenia</c:v>
                </c:pt>
                <c:pt idx="15">
                  <c:v>Hungary</c:v>
                </c:pt>
                <c:pt idx="16">
                  <c:v>Austria</c:v>
                </c:pt>
                <c:pt idx="17">
                  <c:v>Germany</c:v>
                </c:pt>
                <c:pt idx="18">
                  <c:v>Finland</c:v>
                </c:pt>
                <c:pt idx="19">
                  <c:v>Norway</c:v>
                </c:pt>
                <c:pt idx="20">
                  <c:v>Sweden</c:v>
                </c:pt>
              </c:strCache>
            </c:strRef>
          </c:cat>
          <c:val>
            <c:numRef>
              <c:f>Sheet1!$B$2:$B$22</c:f>
              <c:numCache>
                <c:formatCode>0.0</c:formatCode>
                <c:ptCount val="21"/>
                <c:pt idx="0">
                  <c:v>0.52100000000000002</c:v>
                </c:pt>
                <c:pt idx="1">
                  <c:v>0.51700000000000002</c:v>
                </c:pt>
                <c:pt idx="2">
                  <c:v>0.40800000000000008</c:v>
                </c:pt>
                <c:pt idx="3">
                  <c:v>0.39700000000000613</c:v>
                </c:pt>
                <c:pt idx="4">
                  <c:v>0.39200000000000557</c:v>
                </c:pt>
                <c:pt idx="5">
                  <c:v>0.36000000000000032</c:v>
                </c:pt>
                <c:pt idx="6">
                  <c:v>0.36000000000000032</c:v>
                </c:pt>
                <c:pt idx="7">
                  <c:v>0.34700000000000081</c:v>
                </c:pt>
                <c:pt idx="8">
                  <c:v>0.34300000000000047</c:v>
                </c:pt>
                <c:pt idx="9">
                  <c:v>0.34300000000000047</c:v>
                </c:pt>
                <c:pt idx="10">
                  <c:v>0.34200000000000047</c:v>
                </c:pt>
                <c:pt idx="11">
                  <c:v>0.33700000000000613</c:v>
                </c:pt>
                <c:pt idx="12">
                  <c:v>0.33000000000000562</c:v>
                </c:pt>
                <c:pt idx="13">
                  <c:v>0.3260000000000054</c:v>
                </c:pt>
                <c:pt idx="14">
                  <c:v>0.31200000000000438</c:v>
                </c:pt>
                <c:pt idx="15">
                  <c:v>0.31200000000000438</c:v>
                </c:pt>
                <c:pt idx="16">
                  <c:v>0.29100000000000031</c:v>
                </c:pt>
                <c:pt idx="17">
                  <c:v>0.28300000000000008</c:v>
                </c:pt>
                <c:pt idx="18">
                  <c:v>0.26900000000000002</c:v>
                </c:pt>
                <c:pt idx="19">
                  <c:v>0.25800000000000001</c:v>
                </c:pt>
                <c:pt idx="20">
                  <c:v>0.25</c:v>
                </c:pt>
              </c:numCache>
            </c:numRef>
          </c:val>
        </c:ser>
        <c:dLbls>
          <c:showLegendKey val="0"/>
          <c:showVal val="0"/>
          <c:showCatName val="0"/>
          <c:showSerName val="0"/>
          <c:showPercent val="0"/>
          <c:showBubbleSize val="0"/>
        </c:dLbls>
        <c:gapWidth val="150"/>
        <c:axId val="230539288"/>
        <c:axId val="230539680"/>
      </c:barChart>
      <c:catAx>
        <c:axId val="230539288"/>
        <c:scaling>
          <c:orientation val="minMax"/>
        </c:scaling>
        <c:delete val="0"/>
        <c:axPos val="b"/>
        <c:numFmt formatCode="General" sourceLinked="1"/>
        <c:majorTickMark val="none"/>
        <c:minorTickMark val="none"/>
        <c:tickLblPos val="nextTo"/>
        <c:spPr>
          <a:ln w="31697">
            <a:solidFill>
              <a:schemeClr val="tx1">
                <a:lumMod val="65000"/>
                <a:lumOff val="35000"/>
              </a:schemeClr>
            </a:solidFill>
          </a:ln>
        </c:spPr>
        <c:txPr>
          <a:bodyPr rot="-3600000"/>
          <a:lstStyle/>
          <a:p>
            <a:pPr>
              <a:defRPr sz="1100" baseline="0">
                <a:latin typeface="+mn-lt"/>
              </a:defRPr>
            </a:pPr>
            <a:endParaRPr lang="en-US"/>
          </a:p>
        </c:txPr>
        <c:crossAx val="230539680"/>
        <c:crosses val="autoZero"/>
        <c:auto val="1"/>
        <c:lblAlgn val="ctr"/>
        <c:lblOffset val="100"/>
        <c:noMultiLvlLbl val="0"/>
      </c:catAx>
      <c:valAx>
        <c:axId val="230539680"/>
        <c:scaling>
          <c:orientation val="minMax"/>
          <c:max val="1"/>
        </c:scaling>
        <c:delete val="0"/>
        <c:axPos val="l"/>
        <c:majorGridlines/>
        <c:title>
          <c:tx>
            <c:rich>
              <a:bodyPr/>
              <a:lstStyle/>
              <a:p>
                <a:pPr>
                  <a:defRPr sz="1400" b="0" i="0" u="none" strike="noStrike" baseline="0">
                    <a:solidFill>
                      <a:srgbClr val="000000"/>
                    </a:solidFill>
                    <a:latin typeface="Calibri"/>
                    <a:ea typeface="Calibri"/>
                    <a:cs typeface="Calibri"/>
                  </a:defRPr>
                </a:pPr>
                <a:r>
                  <a:rPr lang="en-US" sz="1400" dirty="0" err="1" smtClean="0"/>
                  <a:t>Gini</a:t>
                </a:r>
                <a:r>
                  <a:rPr lang="en-US" sz="1400" baseline="0" dirty="0" smtClean="0"/>
                  <a:t> Coefficient</a:t>
                </a:r>
                <a:endParaRPr lang="en-US" sz="1400" dirty="0"/>
              </a:p>
            </c:rich>
          </c:tx>
          <c:layout>
            <c:manualLayout>
              <c:xMode val="edge"/>
              <c:yMode val="edge"/>
              <c:x val="1.6369047619047675E-2"/>
              <c:y val="0.2235357444726192"/>
            </c:manualLayout>
          </c:layout>
          <c:overlay val="0"/>
        </c:title>
        <c:numFmt formatCode="0.00" sourceLinked="0"/>
        <c:majorTickMark val="none"/>
        <c:minorTickMark val="none"/>
        <c:tickLblPos val="nextTo"/>
        <c:spPr>
          <a:ln>
            <a:noFill/>
          </a:ln>
        </c:spPr>
        <c:txPr>
          <a:bodyPr/>
          <a:lstStyle/>
          <a:p>
            <a:pPr>
              <a:defRPr sz="1600">
                <a:latin typeface="+mn-lt"/>
              </a:defRPr>
            </a:pPr>
            <a:endParaRPr lang="en-US"/>
          </a:p>
        </c:txPr>
        <c:crossAx val="230539288"/>
        <c:crosses val="autoZero"/>
        <c:crossBetween val="between"/>
      </c:valAx>
    </c:plotArea>
    <c:plotVisOnly val="1"/>
    <c:dispBlanksAs val="gap"/>
    <c:showDLblsOverMax val="0"/>
  </c:chart>
  <c:txPr>
    <a:bodyPr/>
    <a:lstStyle/>
    <a:p>
      <a:pPr>
        <a:defRPr sz="1797"/>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Reading (2015)</a:t>
            </a:r>
            <a:endParaRPr lang="en-US" sz="1800" dirty="0">
              <a:latin typeface="+mn-lt"/>
            </a:endParaRPr>
          </a:p>
        </c:rich>
      </c:tx>
      <c:layout>
        <c:manualLayout>
          <c:xMode val="edge"/>
          <c:yMode val="edge"/>
          <c:x val="0.30064160104987447"/>
          <c:y val="0"/>
        </c:manualLayout>
      </c:layout>
      <c:overlay val="0"/>
    </c:title>
    <c:autoTitleDeleted val="0"/>
    <c:plotArea>
      <c:layout>
        <c:manualLayout>
          <c:layoutTarget val="inner"/>
          <c:xMode val="edge"/>
          <c:yMode val="edge"/>
          <c:x val="0.10155196850393701"/>
          <c:y val="0.10017230131132825"/>
          <c:w val="0.88558044619422549"/>
          <c:h val="0.62021797565398462"/>
        </c:manualLayout>
      </c:layout>
      <c:barChart>
        <c:barDir val="col"/>
        <c:grouping val="clustered"/>
        <c:varyColors val="0"/>
        <c:ser>
          <c:idx val="0"/>
          <c:order val="0"/>
          <c:tx>
            <c:strRef>
              <c:f>Sheet1!$B$1</c:f>
              <c:strCache>
                <c:ptCount val="1"/>
                <c:pt idx="0">
                  <c:v>Score</c:v>
                </c:pt>
              </c:strCache>
            </c:strRef>
          </c:tx>
          <c:spPr>
            <a:solidFill>
              <a:srgbClr val="67BAC1"/>
            </a:solidFill>
            <a:ln w="10831">
              <a:solidFill>
                <a:schemeClr val="tx1"/>
              </a:solidFill>
              <a:prstDash val="solid"/>
            </a:ln>
          </c:spPr>
          <c:invertIfNegative val="0"/>
          <c:dPt>
            <c:idx val="22"/>
            <c:invertIfNegative val="0"/>
            <c:bubble3D val="0"/>
          </c:dPt>
          <c:dPt>
            <c:idx val="23"/>
            <c:invertIfNegative val="0"/>
            <c:bubble3D val="0"/>
            <c:spPr>
              <a:solidFill>
                <a:srgbClr val="989184"/>
              </a:solidFill>
              <a:ln w="10831">
                <a:solidFill>
                  <a:schemeClr val="tx1"/>
                </a:solidFill>
                <a:prstDash val="solid"/>
              </a:ln>
            </c:spPr>
          </c:dPt>
          <c:dPt>
            <c:idx val="51"/>
            <c:invertIfNegative val="0"/>
            <c:bubble3D val="0"/>
            <c:spPr>
              <a:solidFill>
                <a:srgbClr val="8064A2"/>
              </a:solidFill>
              <a:ln w="10831">
                <a:solidFill>
                  <a:schemeClr val="tx1"/>
                </a:solidFill>
                <a:prstDash val="solid"/>
              </a:ln>
            </c:spPr>
          </c:dPt>
          <c:dLbls>
            <c:dLbl>
              <c:idx val="51"/>
              <c:layout>
                <c:manualLayout>
                  <c:x val="-7.9365079365080523E-3"/>
                  <c:y val="-6.5643945531481118E-2"/>
                </c:manualLayout>
              </c:layout>
              <c:spPr>
                <a:solidFill>
                  <a:prstClr val="white"/>
                </a:solidFill>
                <a:ln w="9525" cap="flat" cmpd="sng" algn="ctr">
                  <a:solidFill>
                    <a:prstClr val="black">
                      <a:lumMod val="65000"/>
                      <a:lumOff val="35000"/>
                    </a:prstClr>
                  </a:solidFill>
                  <a:prstDash val="solid"/>
                  <a:round/>
                  <a:headEnd type="none" w="med" len="med"/>
                  <a:tailEnd type="none" w="med" len="med"/>
                </a:ln>
                <a:effectLst/>
              </c:spPr>
              <c:txPr>
                <a:bodyPr wrap="square" lIns="38100" tIns="19050" rIns="38100" bIns="19050" anchor="ctr">
                  <a:spAutoFit/>
                </a:bodyPr>
                <a:lstStyle/>
                <a:p>
                  <a:pPr>
                    <a:defRPr sz="1050"/>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6881"/>
                        <a:gd name="adj2" fmla="val 222811"/>
                      </a:avLst>
                    </a:prstGeom>
                  </c15:spPr>
                </c:ext>
              </c:extLst>
            </c:dLbl>
            <c:spPr>
              <a:solidFill>
                <a:prstClr val="white"/>
              </a:solidFill>
              <a:ln>
                <a:solidFill>
                  <a:prstClr val="black">
                    <a:lumMod val="65000"/>
                    <a:lumOff val="35000"/>
                  </a:prstClr>
                </a:solidFill>
              </a:ln>
              <a:effectLst/>
            </c:spPr>
            <c:txPr>
              <a:bodyPr wrap="square" lIns="38100" tIns="19050" rIns="38100" bIns="19050" anchor="ctr">
                <a:spAutoFit/>
              </a:bodyPr>
              <a:lstStyle/>
              <a:p>
                <a:pPr>
                  <a:defRPr sz="1050"/>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Sheet1!$A$2:$A$54</c:f>
              <c:strCache>
                <c:ptCount val="53"/>
                <c:pt idx="0">
                  <c:v>District of Columbia</c:v>
                </c:pt>
                <c:pt idx="1">
                  <c:v>Massachusetts</c:v>
                </c:pt>
                <c:pt idx="2">
                  <c:v>Connecticut</c:v>
                </c:pt>
                <c:pt idx="3">
                  <c:v>New Jersey</c:v>
                </c:pt>
                <c:pt idx="4">
                  <c:v>Virginia</c:v>
                </c:pt>
                <c:pt idx="5">
                  <c:v>DoDEA</c:v>
                </c:pt>
                <c:pt idx="6">
                  <c:v>North Carolina</c:v>
                </c:pt>
                <c:pt idx="7">
                  <c:v>Delaware</c:v>
                </c:pt>
                <c:pt idx="8">
                  <c:v>Colorado</c:v>
                </c:pt>
                <c:pt idx="9">
                  <c:v>Florida</c:v>
                </c:pt>
                <c:pt idx="10">
                  <c:v>Maryland</c:v>
                </c:pt>
                <c:pt idx="11">
                  <c:v>Texas</c:v>
                </c:pt>
                <c:pt idx="12">
                  <c:v>Pennsylvania</c:v>
                </c:pt>
                <c:pt idx="13">
                  <c:v>Rhode Island</c:v>
                </c:pt>
                <c:pt idx="14">
                  <c:v>Nebraska</c:v>
                </c:pt>
                <c:pt idx="15">
                  <c:v>Washington</c:v>
                </c:pt>
                <c:pt idx="16">
                  <c:v>New York</c:v>
                </c:pt>
                <c:pt idx="17">
                  <c:v>Illinois</c:v>
                </c:pt>
                <c:pt idx="18">
                  <c:v>New Hampshire</c:v>
                </c:pt>
                <c:pt idx="19">
                  <c:v>Hawaii</c:v>
                </c:pt>
                <c:pt idx="20">
                  <c:v>Georgia</c:v>
                </c:pt>
                <c:pt idx="21">
                  <c:v>Minnesota</c:v>
                </c:pt>
                <c:pt idx="22">
                  <c:v>Wyoming</c:v>
                </c:pt>
                <c:pt idx="23">
                  <c:v>National Public</c:v>
                </c:pt>
                <c:pt idx="24">
                  <c:v>Indiana</c:v>
                </c:pt>
                <c:pt idx="25">
                  <c:v>California</c:v>
                </c:pt>
                <c:pt idx="26">
                  <c:v>Utah</c:v>
                </c:pt>
                <c:pt idx="27">
                  <c:v>Wisconsin</c:v>
                </c:pt>
                <c:pt idx="28">
                  <c:v>Kentucky</c:v>
                </c:pt>
                <c:pt idx="29">
                  <c:v>Vermont</c:v>
                </c:pt>
                <c:pt idx="30">
                  <c:v>South Carolina</c:v>
                </c:pt>
                <c:pt idx="31">
                  <c:v>Ohio</c:v>
                </c:pt>
                <c:pt idx="32">
                  <c:v>Arizona</c:v>
                </c:pt>
                <c:pt idx="33">
                  <c:v>Montana</c:v>
                </c:pt>
                <c:pt idx="34">
                  <c:v>North Dakota</c:v>
                </c:pt>
                <c:pt idx="35">
                  <c:v>Missouri</c:v>
                </c:pt>
                <c:pt idx="36">
                  <c:v>Nevada</c:v>
                </c:pt>
                <c:pt idx="37">
                  <c:v>Iowa</c:v>
                </c:pt>
                <c:pt idx="38">
                  <c:v>Alaska</c:v>
                </c:pt>
                <c:pt idx="39">
                  <c:v>South Dakota</c:v>
                </c:pt>
                <c:pt idx="40">
                  <c:v>Kansas</c:v>
                </c:pt>
                <c:pt idx="41">
                  <c:v>Oregon</c:v>
                </c:pt>
                <c:pt idx="42">
                  <c:v>Idaho</c:v>
                </c:pt>
                <c:pt idx="43">
                  <c:v>Mississippi</c:v>
                </c:pt>
                <c:pt idx="44">
                  <c:v>Louisiana</c:v>
                </c:pt>
                <c:pt idx="45">
                  <c:v>Oklahoma</c:v>
                </c:pt>
                <c:pt idx="46">
                  <c:v>Alabama</c:v>
                </c:pt>
                <c:pt idx="47">
                  <c:v>Tennessee</c:v>
                </c:pt>
                <c:pt idx="48">
                  <c:v>Maine</c:v>
                </c:pt>
                <c:pt idx="49">
                  <c:v>New Mexico</c:v>
                </c:pt>
                <c:pt idx="50">
                  <c:v>Arkansas</c:v>
                </c:pt>
                <c:pt idx="51">
                  <c:v>Michigan</c:v>
                </c:pt>
                <c:pt idx="52">
                  <c:v>West Virginia</c:v>
                </c:pt>
              </c:strCache>
            </c:strRef>
          </c:cat>
          <c:val>
            <c:numRef>
              <c:f>Sheet1!$B$2:$B$54</c:f>
              <c:numCache>
                <c:formatCode>0</c:formatCode>
                <c:ptCount val="53"/>
                <c:pt idx="0" formatCode="General">
                  <c:v>260</c:v>
                </c:pt>
                <c:pt idx="1">
                  <c:v>242.14573813000001</c:v>
                </c:pt>
                <c:pt idx="2">
                  <c:v>239.60127431000001</c:v>
                </c:pt>
                <c:pt idx="3">
                  <c:v>238.70244213000001</c:v>
                </c:pt>
                <c:pt idx="4">
                  <c:v>237.53390178000001</c:v>
                </c:pt>
                <c:pt idx="5">
                  <c:v>237</c:v>
                </c:pt>
                <c:pt idx="6">
                  <c:v>236.26232433999999</c:v>
                </c:pt>
                <c:pt idx="7">
                  <c:v>236.12430741</c:v>
                </c:pt>
                <c:pt idx="8">
                  <c:v>235.74801676999999</c:v>
                </c:pt>
                <c:pt idx="9">
                  <c:v>235.43166389000001</c:v>
                </c:pt>
                <c:pt idx="10">
                  <c:v>235.36322146000001</c:v>
                </c:pt>
                <c:pt idx="11">
                  <c:v>234.78939851999999</c:v>
                </c:pt>
                <c:pt idx="12">
                  <c:v>234.35433427000001</c:v>
                </c:pt>
                <c:pt idx="13">
                  <c:v>234.2886689</c:v>
                </c:pt>
                <c:pt idx="14">
                  <c:v>234.02115821000001</c:v>
                </c:pt>
                <c:pt idx="15">
                  <c:v>233.99167861000001</c:v>
                </c:pt>
                <c:pt idx="16">
                  <c:v>233.83457971999999</c:v>
                </c:pt>
                <c:pt idx="17">
                  <c:v>233.22059976</c:v>
                </c:pt>
                <c:pt idx="18">
                  <c:v>233.15311493999999</c:v>
                </c:pt>
                <c:pt idx="19">
                  <c:v>232.97217642000001</c:v>
                </c:pt>
                <c:pt idx="20">
                  <c:v>232.03277377000001</c:v>
                </c:pt>
                <c:pt idx="21">
                  <c:v>232.02370895999999</c:v>
                </c:pt>
                <c:pt idx="22">
                  <c:v>231.84428005000001</c:v>
                </c:pt>
                <c:pt idx="23">
                  <c:v>231.55519201999999</c:v>
                </c:pt>
                <c:pt idx="24">
                  <c:v>231.45453807999999</c:v>
                </c:pt>
                <c:pt idx="25">
                  <c:v>231.23934012000001</c:v>
                </c:pt>
                <c:pt idx="26">
                  <c:v>231.18842592999999</c:v>
                </c:pt>
                <c:pt idx="27">
                  <c:v>231.00524297999999</c:v>
                </c:pt>
                <c:pt idx="28">
                  <c:v>230.73423843</c:v>
                </c:pt>
                <c:pt idx="29">
                  <c:v>230.57738187000001</c:v>
                </c:pt>
                <c:pt idx="30">
                  <c:v>230.45466887000001</c:v>
                </c:pt>
                <c:pt idx="31">
                  <c:v>229.93964632999999</c:v>
                </c:pt>
                <c:pt idx="32">
                  <c:v>229.15610502999999</c:v>
                </c:pt>
                <c:pt idx="33">
                  <c:v>228.96724517000001</c:v>
                </c:pt>
                <c:pt idx="34">
                  <c:v>228.75170892</c:v>
                </c:pt>
                <c:pt idx="35">
                  <c:v>228.66381645999999</c:v>
                </c:pt>
                <c:pt idx="36">
                  <c:v>227.92757793000001</c:v>
                </c:pt>
                <c:pt idx="37">
                  <c:v>227.63835993999999</c:v>
                </c:pt>
                <c:pt idx="38">
                  <c:v>227.59403922999999</c:v>
                </c:pt>
                <c:pt idx="39">
                  <c:v>227.36992222999999</c:v>
                </c:pt>
                <c:pt idx="40">
                  <c:v>227.34317286000001</c:v>
                </c:pt>
                <c:pt idx="41">
                  <c:v>227.34236981000001</c:v>
                </c:pt>
                <c:pt idx="42">
                  <c:v>226.96004185999999</c:v>
                </c:pt>
                <c:pt idx="43">
                  <c:v>226.63478494</c:v>
                </c:pt>
                <c:pt idx="44">
                  <c:v>226.27180251999999</c:v>
                </c:pt>
                <c:pt idx="45">
                  <c:v>226.2236308</c:v>
                </c:pt>
                <c:pt idx="46">
                  <c:v>225.55714029999999</c:v>
                </c:pt>
                <c:pt idx="47">
                  <c:v>225.42489504</c:v>
                </c:pt>
                <c:pt idx="48">
                  <c:v>224.77423780999999</c:v>
                </c:pt>
                <c:pt idx="49">
                  <c:v>224.60174534000001</c:v>
                </c:pt>
                <c:pt idx="50">
                  <c:v>224.49213254</c:v>
                </c:pt>
                <c:pt idx="51">
                  <c:v>220.62859220999999</c:v>
                </c:pt>
                <c:pt idx="52">
                  <c:v>216.61700672000001</c:v>
                </c:pt>
              </c:numCache>
            </c:numRef>
          </c:val>
        </c:ser>
        <c:dLbls>
          <c:showLegendKey val="0"/>
          <c:showVal val="0"/>
          <c:showCatName val="0"/>
          <c:showSerName val="0"/>
          <c:showPercent val="0"/>
          <c:showBubbleSize val="0"/>
        </c:dLbls>
        <c:gapWidth val="150"/>
        <c:axId val="286229368"/>
        <c:axId val="286682904"/>
      </c:barChart>
      <c:catAx>
        <c:axId val="28622936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86682904"/>
        <c:crossesAt val="160"/>
        <c:auto val="1"/>
        <c:lblAlgn val="ctr"/>
        <c:lblOffset val="100"/>
        <c:tickLblSkip val="1"/>
        <c:tickMarkSkip val="1"/>
        <c:noMultiLvlLbl val="0"/>
      </c:catAx>
      <c:valAx>
        <c:axId val="286682904"/>
        <c:scaling>
          <c:orientation val="minMax"/>
          <c:max val="260"/>
          <c:min val="16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63"/>
            </c:manualLayout>
          </c:layout>
          <c:overlay val="0"/>
          <c:spPr>
            <a:noFill/>
            <a:ln w="21660">
              <a:noFill/>
            </a:ln>
          </c:spPr>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86229368"/>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0" i="0" u="none" strike="noStrike" baseline="0">
                <a:effectLst/>
              </a:rPr>
              <a:t>Stanford University – CREDO (2015):</a:t>
            </a:r>
          </a:p>
          <a:p>
            <a:pPr>
              <a:defRPr sz="1050" b="0" i="0" u="none" strike="noStrike" kern="1200" spc="0" baseline="0">
                <a:solidFill>
                  <a:schemeClr val="tx1">
                    <a:lumMod val="65000"/>
                    <a:lumOff val="35000"/>
                  </a:schemeClr>
                </a:solidFill>
                <a:latin typeface="+mn-lt"/>
                <a:ea typeface="+mn-ea"/>
                <a:cs typeface="+mn-cs"/>
              </a:defRPr>
            </a:pPr>
            <a:r>
              <a:rPr lang="en-US" sz="1050" b="0" i="0" u="none" strike="noStrike" baseline="0">
                <a:effectLst/>
              </a:rPr>
              <a:t>Comparing Charter School Growth to Local Traditional School Growth within Boston and Detroit in Math</a:t>
            </a:r>
            <a:endParaRPr lang="en-US" sz="1050" b="0">
              <a:effectLst/>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Boston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Worse Growth</c:v>
                </c:pt>
                <c:pt idx="1">
                  <c:v>No Different Growth</c:v>
                </c:pt>
                <c:pt idx="2">
                  <c:v>Better Growth</c:v>
                </c:pt>
              </c:strCache>
            </c:strRef>
          </c:cat>
          <c:val>
            <c:numRef>
              <c:f>Sheet1!$B$2:$B$4</c:f>
              <c:numCache>
                <c:formatCode>0%</c:formatCode>
                <c:ptCount val="3"/>
                <c:pt idx="0">
                  <c:v>0</c:v>
                </c:pt>
                <c:pt idx="1">
                  <c:v>8.0000000000000029E-2</c:v>
                </c:pt>
                <c:pt idx="2">
                  <c:v>0.92</c:v>
                </c:pt>
              </c:numCache>
            </c:numRef>
          </c:val>
        </c:ser>
        <c:ser>
          <c:idx val="1"/>
          <c:order val="1"/>
          <c:tx>
            <c:strRef>
              <c:f>Sheet1!$C$1</c:f>
              <c:strCache>
                <c:ptCount val="1"/>
                <c:pt idx="0">
                  <c:v>Detroit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Worse Growth</c:v>
                </c:pt>
                <c:pt idx="1">
                  <c:v>No Different Growth</c:v>
                </c:pt>
                <c:pt idx="2">
                  <c:v>Better Growth</c:v>
                </c:pt>
              </c:strCache>
            </c:strRef>
          </c:cat>
          <c:val>
            <c:numRef>
              <c:f>Sheet1!$C$2:$C$4</c:f>
              <c:numCache>
                <c:formatCode>0%</c:formatCode>
                <c:ptCount val="3"/>
                <c:pt idx="0">
                  <c:v>8.0000000000000029E-2</c:v>
                </c:pt>
                <c:pt idx="1">
                  <c:v>0.33000000000000013</c:v>
                </c:pt>
                <c:pt idx="2">
                  <c:v>0.6000000000000002</c:v>
                </c:pt>
              </c:numCache>
            </c:numRef>
          </c:val>
        </c:ser>
        <c:dLbls>
          <c:showLegendKey val="0"/>
          <c:showVal val="0"/>
          <c:showCatName val="0"/>
          <c:showSerName val="0"/>
          <c:showPercent val="0"/>
          <c:showBubbleSize val="0"/>
        </c:dLbls>
        <c:gapWidth val="219"/>
        <c:overlap val="-27"/>
        <c:axId val="286683688"/>
        <c:axId val="286684080"/>
      </c:barChart>
      <c:catAx>
        <c:axId val="28668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6684080"/>
        <c:crosses val="autoZero"/>
        <c:auto val="1"/>
        <c:lblAlgn val="ctr"/>
        <c:lblOffset val="100"/>
        <c:noMultiLvlLbl val="0"/>
      </c:catAx>
      <c:valAx>
        <c:axId val="286684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a:t>Percentage of Charter Schools with Worse/No Different/Better Growth than Location</a:t>
                </a:r>
                <a:r>
                  <a:rPr lang="en-US" sz="800" baseline="0"/>
                  <a:t> Traditional Schools</a:t>
                </a:r>
                <a:endParaRPr lang="en-US" sz="800"/>
              </a:p>
            </c:rich>
          </c:tx>
          <c:layout>
            <c:manualLayout>
              <c:xMode val="edge"/>
              <c:yMode val="edge"/>
              <c:x val="1.8467286620572499E-2"/>
              <c:y val="0.11791616859201801"/>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68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dirty="0" smtClean="0">
                <a:effectLst/>
              </a:rPr>
              <a:t>Grade 8 – MEAP Math (2013)</a:t>
            </a:r>
            <a:endParaRPr lang="en-US" sz="1200" dirty="0" smtClean="0">
              <a:effectLst/>
            </a:endParaRPr>
          </a:p>
          <a:p>
            <a:pPr>
              <a:defRPr sz="1200" b="0" i="0" u="none" strike="noStrike" kern="1200" spc="0" baseline="0">
                <a:solidFill>
                  <a:schemeClr val="tx1">
                    <a:lumMod val="65000"/>
                    <a:lumOff val="35000"/>
                  </a:schemeClr>
                </a:solidFill>
                <a:latin typeface="+mn-lt"/>
                <a:ea typeface="+mn-ea"/>
                <a:cs typeface="+mn-cs"/>
              </a:defRPr>
            </a:pPr>
            <a:r>
              <a:rPr lang="en-US" sz="1200" b="0" i="0" baseline="0" dirty="0" smtClean="0">
                <a:effectLst/>
              </a:rPr>
              <a:t>African American Students</a:t>
            </a:r>
            <a:endParaRPr lang="en-US" sz="1200" dirty="0">
              <a:effectLst/>
            </a:endParaRPr>
          </a:p>
        </c:rich>
      </c:tx>
      <c:overlay val="0"/>
      <c:spPr>
        <a:noFill/>
        <a:ln>
          <a:noFill/>
        </a:ln>
        <a:effectLst/>
      </c:spPr>
    </c:title>
    <c:autoTitleDeleted val="0"/>
    <c:plotArea>
      <c:layout>
        <c:manualLayout>
          <c:layoutTarget val="inner"/>
          <c:xMode val="edge"/>
          <c:yMode val="edge"/>
          <c:x val="9.1750881139857535E-2"/>
          <c:y val="0.23295503062117207"/>
          <c:w val="0.88539197600300024"/>
          <c:h val="0.37735853018372711"/>
        </c:manualLayout>
      </c:layout>
      <c:barChart>
        <c:barDir val="col"/>
        <c:grouping val="clustered"/>
        <c:varyColors val="0"/>
        <c:ser>
          <c:idx val="0"/>
          <c:order val="0"/>
          <c:tx>
            <c:strRef>
              <c:f>Sheet1!$B$1</c:f>
              <c:strCache>
                <c:ptCount val="1"/>
                <c:pt idx="0">
                  <c:v>African American Students</c:v>
                </c:pt>
              </c:strCache>
            </c:strRef>
          </c:tx>
          <c:spPr>
            <a:solidFill>
              <a:schemeClr val="accent5"/>
            </a:solidFill>
            <a:ln>
              <a:noFill/>
            </a:ln>
            <a:effectLst/>
          </c:spPr>
          <c:invertIfNegative val="0"/>
          <c:dPt>
            <c:idx val="21"/>
            <c:invertIfNegative val="0"/>
            <c:bubble3D val="0"/>
            <c:spPr>
              <a:solidFill>
                <a:schemeClr val="tx1"/>
              </a:solidFill>
              <a:ln>
                <a:noFill/>
              </a:ln>
              <a:effectLst/>
            </c:spPr>
          </c:dPt>
          <c:dLbls>
            <c:dLbl>
              <c:idx val="21"/>
              <c:layout>
                <c:manualLayout>
                  <c:x val="0.16816337825975988"/>
                  <c:y val="-2.156862745098039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Sheet1!$A$2:$A$65</c:f>
              <c:strCache>
                <c:ptCount val="64"/>
                <c:pt idx="0">
                  <c:v>Metro Charter Academy</c:v>
                </c:pt>
                <c:pt idx="1">
                  <c:v>Detroit Enterprise Academy</c:v>
                </c:pt>
                <c:pt idx="2">
                  <c:v>University Preparatory Science and Math (PSAD)</c:v>
                </c:pt>
                <c:pt idx="3">
                  <c:v>Detroit Premier Academy</c:v>
                </c:pt>
                <c:pt idx="4">
                  <c:v>Ridge Park Charter Academy</c:v>
                </c:pt>
                <c:pt idx="5">
                  <c:v>Detroit Merit Charter Academy</c:v>
                </c:pt>
                <c:pt idx="6">
                  <c:v>Great Oaks Academy</c:v>
                </c:pt>
                <c:pt idx="7">
                  <c:v>Detroit Edison Public School Academy</c:v>
                </c:pt>
                <c:pt idx="8">
                  <c:v>Laurus Academy</c:v>
                </c:pt>
                <c:pt idx="9">
                  <c:v>University Preparatory Academy (PSAD)</c:v>
                </c:pt>
                <c:pt idx="10">
                  <c:v>International Academy of Flint</c:v>
                </c:pt>
                <c:pt idx="11">
                  <c:v>Weston Preparatory Academy</c:v>
                </c:pt>
                <c:pt idx="12">
                  <c:v>Warrendale Charter Academy</c:v>
                </c:pt>
                <c:pt idx="13">
                  <c:v>West Village Academy</c:v>
                </c:pt>
                <c:pt idx="14">
                  <c:v>Academy of Southfield</c:v>
                </c:pt>
                <c:pt idx="15">
                  <c:v>Linden Charter Academy</c:v>
                </c:pt>
                <c:pt idx="16">
                  <c:v>Flagship Charter Academy</c:v>
                </c:pt>
                <c:pt idx="17">
                  <c:v>Burton Glen Charter Academy</c:v>
                </c:pt>
                <c:pt idx="18">
                  <c:v>Detroit Service Learning Academy</c:v>
                </c:pt>
                <c:pt idx="19">
                  <c:v>David Ellis Academy West</c:v>
                </c:pt>
                <c:pt idx="20">
                  <c:v>Dove Academy of Detroit</c:v>
                </c:pt>
                <c:pt idx="21">
                  <c:v>Detroit Public Schools</c:v>
                </c:pt>
                <c:pt idx="22">
                  <c:v>Benton Harbor Charter School Academy</c:v>
                </c:pt>
                <c:pt idx="23">
                  <c:v>Plymouth Educational Center Charter School</c:v>
                </c:pt>
                <c:pt idx="24">
                  <c:v>Reach Charter Academy</c:v>
                </c:pt>
                <c:pt idx="25">
                  <c:v>Advanced Technology Academy</c:v>
                </c:pt>
                <c:pt idx="26">
                  <c:v>Chandler Park Academy</c:v>
                </c:pt>
                <c:pt idx="27">
                  <c:v>Eaton Academy</c:v>
                </c:pt>
                <c:pt idx="28">
                  <c:v>Crescent Academy</c:v>
                </c:pt>
                <c:pt idx="29">
                  <c:v>Legacy Charter Academy</c:v>
                </c:pt>
                <c:pt idx="30">
                  <c:v>Conner Creek Academy East</c:v>
                </c:pt>
                <c:pt idx="31">
                  <c:v>Grand Rapids Ellington Academy of Arts &amp; Technology</c:v>
                </c:pt>
                <c:pt idx="32">
                  <c:v>Nataki Talibah Schoolhouse of Detroit</c:v>
                </c:pt>
                <c:pt idx="33">
                  <c:v>Northridge Academy</c:v>
                </c:pt>
                <c:pt idx="34">
                  <c:v>George Washington Carver Academy</c:v>
                </c:pt>
                <c:pt idx="35">
                  <c:v>Arts and Technology Academy of Pontiac</c:v>
                </c:pt>
                <c:pt idx="36">
                  <c:v>Academy of Warren</c:v>
                </c:pt>
                <c:pt idx="37">
                  <c:v>Timbuktu Academy of Science and Technology</c:v>
                </c:pt>
                <c:pt idx="38">
                  <c:v>Michigan Technical Academy</c:v>
                </c:pt>
                <c:pt idx="39">
                  <c:v>Old Redford Academy</c:v>
                </c:pt>
                <c:pt idx="40">
                  <c:v>Francis Reh PSA</c:v>
                </c:pt>
                <c:pt idx="41">
                  <c:v>Bradford Academy</c:v>
                </c:pt>
                <c:pt idx="42">
                  <c:v>Hope Academy</c:v>
                </c:pt>
                <c:pt idx="43">
                  <c:v>Voyageur Academy</c:v>
                </c:pt>
                <c:pt idx="44">
                  <c:v>University Yes Academy</c:v>
                </c:pt>
                <c:pt idx="45">
                  <c:v>Marvin L. Winans Academy of Performing Arts</c:v>
                </c:pt>
                <c:pt idx="46">
                  <c:v>Timberland Academy</c:v>
                </c:pt>
                <c:pt idx="47">
                  <c:v>David Ellis Academy</c:v>
                </c:pt>
                <c:pt idx="48">
                  <c:v>Woodward Academy</c:v>
                </c:pt>
                <c:pt idx="49">
                  <c:v>Detroit Community Schools</c:v>
                </c:pt>
                <c:pt idx="50">
                  <c:v>Henry Ford Academy: School for Creative Studies (PSAD)</c:v>
                </c:pt>
                <c:pt idx="51">
                  <c:v>William C. Abney Academy</c:v>
                </c:pt>
                <c:pt idx="52">
                  <c:v>Michigan Mathematics and Science Academy</c:v>
                </c:pt>
                <c:pt idx="53">
                  <c:v>Detroit Leadership Academy</c:v>
                </c:pt>
                <c:pt idx="54">
                  <c:v>Allen Academy</c:v>
                </c:pt>
                <c:pt idx="55">
                  <c:v>International Preparatory Academy - MacDowell Campus</c:v>
                </c:pt>
                <c:pt idx="56">
                  <c:v>Highland Park Public School Academy System</c:v>
                </c:pt>
                <c:pt idx="57">
                  <c:v>Dr. Joseph F. Pollack Academic Center of Excellence</c:v>
                </c:pt>
                <c:pt idx="58">
                  <c:v>Pontiac Academy for Excellence</c:v>
                </c:pt>
                <c:pt idx="59">
                  <c:v>Muskegon Heights Public School Academy System</c:v>
                </c:pt>
                <c:pt idx="60">
                  <c:v>Detroit Academy of Arts and Sciences</c:v>
                </c:pt>
                <c:pt idx="61">
                  <c:v>Washington-Parks Academy</c:v>
                </c:pt>
                <c:pt idx="62">
                  <c:v>Hamilton Academy</c:v>
                </c:pt>
                <c:pt idx="63">
                  <c:v>Michigan Educational Choice Center</c:v>
                </c:pt>
              </c:strCache>
            </c:strRef>
          </c:cat>
          <c:val>
            <c:numRef>
              <c:f>Sheet1!$B$2:$B$65</c:f>
              <c:numCache>
                <c:formatCode>0%</c:formatCode>
                <c:ptCount val="64"/>
                <c:pt idx="0">
                  <c:v>0.39700000000000013</c:v>
                </c:pt>
                <c:pt idx="1">
                  <c:v>0.34300000000000008</c:v>
                </c:pt>
                <c:pt idx="2">
                  <c:v>0.33700000000000013</c:v>
                </c:pt>
                <c:pt idx="3">
                  <c:v>0.33700000000000013</c:v>
                </c:pt>
                <c:pt idx="4">
                  <c:v>0.30200000000000016</c:v>
                </c:pt>
                <c:pt idx="5">
                  <c:v>0.29000000000000009</c:v>
                </c:pt>
                <c:pt idx="6">
                  <c:v>0.28800000000000009</c:v>
                </c:pt>
                <c:pt idx="7">
                  <c:v>0.26500000000000001</c:v>
                </c:pt>
                <c:pt idx="8">
                  <c:v>0.23900000000000005</c:v>
                </c:pt>
                <c:pt idx="9">
                  <c:v>0.22500000000000001</c:v>
                </c:pt>
                <c:pt idx="10">
                  <c:v>0.21800000000000005</c:v>
                </c:pt>
                <c:pt idx="11">
                  <c:v>0.21200000000000005</c:v>
                </c:pt>
                <c:pt idx="12">
                  <c:v>0.21100000000000005</c:v>
                </c:pt>
                <c:pt idx="13">
                  <c:v>0.16200000000000001</c:v>
                </c:pt>
                <c:pt idx="14">
                  <c:v>0.15400000000000005</c:v>
                </c:pt>
                <c:pt idx="15">
                  <c:v>0.14500000000000005</c:v>
                </c:pt>
                <c:pt idx="16">
                  <c:v>0.127</c:v>
                </c:pt>
                <c:pt idx="17">
                  <c:v>0.12000000000000002</c:v>
                </c:pt>
                <c:pt idx="18">
                  <c:v>0.11799999999999998</c:v>
                </c:pt>
                <c:pt idx="19">
                  <c:v>0.113</c:v>
                </c:pt>
                <c:pt idx="20">
                  <c:v>0.10800000000000003</c:v>
                </c:pt>
                <c:pt idx="21">
                  <c:v>0.10600000000000002</c:v>
                </c:pt>
                <c:pt idx="22">
                  <c:v>0.1</c:v>
                </c:pt>
                <c:pt idx="23">
                  <c:v>9.6000000000000002E-2</c:v>
                </c:pt>
                <c:pt idx="24">
                  <c:v>9.5000000000000029E-2</c:v>
                </c:pt>
                <c:pt idx="25">
                  <c:v>9.3000000000000055E-2</c:v>
                </c:pt>
                <c:pt idx="26">
                  <c:v>8.5000000000000006E-2</c:v>
                </c:pt>
                <c:pt idx="27">
                  <c:v>8.3000000000000032E-2</c:v>
                </c:pt>
                <c:pt idx="28">
                  <c:v>7.9000000000000029E-2</c:v>
                </c:pt>
                <c:pt idx="29">
                  <c:v>7.6999999999999999E-2</c:v>
                </c:pt>
                <c:pt idx="30">
                  <c:v>7.5000000000000011E-2</c:v>
                </c:pt>
                <c:pt idx="31">
                  <c:v>7.3999999999999996E-2</c:v>
                </c:pt>
                <c:pt idx="32">
                  <c:v>7.3000000000000009E-2</c:v>
                </c:pt>
                <c:pt idx="33">
                  <c:v>6.7000000000000004E-2</c:v>
                </c:pt>
                <c:pt idx="34">
                  <c:v>6.7000000000000004E-2</c:v>
                </c:pt>
                <c:pt idx="35">
                  <c:v>6.5000000000000002E-2</c:v>
                </c:pt>
                <c:pt idx="36">
                  <c:v>6.0000000000000019E-2</c:v>
                </c:pt>
                <c:pt idx="37">
                  <c:v>5.9000000000000011E-2</c:v>
                </c:pt>
                <c:pt idx="38">
                  <c:v>5.6000000000000001E-2</c:v>
                </c:pt>
                <c:pt idx="39">
                  <c:v>5.3999999999999999E-2</c:v>
                </c:pt>
                <c:pt idx="40">
                  <c:v>5.3000000000000012E-2</c:v>
                </c:pt>
                <c:pt idx="41">
                  <c:v>5.1999999999999998E-2</c:v>
                </c:pt>
                <c:pt idx="42">
                  <c:v>5.1000000000000004E-2</c:v>
                </c:pt>
                <c:pt idx="43">
                  <c:v>4.8000000000000001E-2</c:v>
                </c:pt>
                <c:pt idx="44">
                  <c:v>4.7000000000000014E-2</c:v>
                </c:pt>
                <c:pt idx="45">
                  <c:v>4.7000000000000014E-2</c:v>
                </c:pt>
                <c:pt idx="46">
                  <c:v>4.3000000000000003E-2</c:v>
                </c:pt>
                <c:pt idx="47">
                  <c:v>4.2000000000000016E-2</c:v>
                </c:pt>
                <c:pt idx="48">
                  <c:v>3.5999999999999997E-2</c:v>
                </c:pt>
                <c:pt idx="49">
                  <c:v>3.500000000000001E-2</c:v>
                </c:pt>
                <c:pt idx="50">
                  <c:v>3.3000000000000002E-2</c:v>
                </c:pt>
                <c:pt idx="51">
                  <c:v>2.8000000000000001E-2</c:v>
                </c:pt>
                <c:pt idx="52">
                  <c:v>2.8000000000000001E-2</c:v>
                </c:pt>
                <c:pt idx="53">
                  <c:v>2.5999999999999999E-2</c:v>
                </c:pt>
                <c:pt idx="54">
                  <c:v>2.5999999999999999E-2</c:v>
                </c:pt>
                <c:pt idx="55">
                  <c:v>2.3E-2</c:v>
                </c:pt>
                <c:pt idx="56">
                  <c:v>2.3E-2</c:v>
                </c:pt>
                <c:pt idx="57">
                  <c:v>2.1999999999999999E-2</c:v>
                </c:pt>
                <c:pt idx="58">
                  <c:v>1.7999999999999999E-2</c:v>
                </c:pt>
                <c:pt idx="59">
                  <c:v>1.6000000000000007E-2</c:v>
                </c:pt>
                <c:pt idx="60">
                  <c:v>9.0000000000000028E-3</c:v>
                </c:pt>
                <c:pt idx="61">
                  <c:v>0</c:v>
                </c:pt>
                <c:pt idx="62">
                  <c:v>0</c:v>
                </c:pt>
                <c:pt idx="63">
                  <c:v>0</c:v>
                </c:pt>
              </c:numCache>
            </c:numRef>
          </c:val>
        </c:ser>
        <c:dLbls>
          <c:showLegendKey val="0"/>
          <c:showVal val="0"/>
          <c:showCatName val="0"/>
          <c:showSerName val="0"/>
          <c:showPercent val="0"/>
          <c:showBubbleSize val="0"/>
        </c:dLbls>
        <c:gapWidth val="182"/>
        <c:axId val="286684864"/>
        <c:axId val="286685256"/>
      </c:barChart>
      <c:catAx>
        <c:axId val="2866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86685256"/>
        <c:crosses val="autoZero"/>
        <c:auto val="1"/>
        <c:lblAlgn val="ctr"/>
        <c:lblOffset val="100"/>
        <c:noMultiLvlLbl val="0"/>
      </c:catAx>
      <c:valAx>
        <c:axId val="286685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800" dirty="0" smtClean="0"/>
                  <a:t>Percentage Proficient</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6848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a:t>
            </a:r>
            <a:r>
              <a:rPr lang="en-US" sz="1800" b="0" baseline="0" dirty="0" smtClean="0">
                <a:latin typeface="+mn-lt"/>
              </a:rPr>
              <a:t> </a:t>
            </a:r>
            <a:r>
              <a:rPr lang="en-US" sz="1800" b="0" dirty="0" smtClean="0">
                <a:latin typeface="+mn-lt"/>
              </a:rPr>
              <a:t>(2015)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158E-2"/>
          <c:w val="0.88859223613984661"/>
          <c:h val="0.49237017155940627"/>
        </c:manualLayout>
      </c:layout>
      <c:barChart>
        <c:barDir val="col"/>
        <c:grouping val="clustered"/>
        <c:varyColors val="0"/>
        <c:ser>
          <c:idx val="0"/>
          <c:order val="0"/>
          <c:spPr>
            <a:solidFill>
              <a:srgbClr val="BF311A"/>
            </a:solidFill>
            <a:ln w="10831">
              <a:solidFill>
                <a:schemeClr val="tx1"/>
              </a:solidFill>
              <a:prstDash val="solid"/>
            </a:ln>
          </c:spPr>
          <c:invertIfNegative val="0"/>
          <c:dPt>
            <c:idx val="5"/>
            <c:invertIfNegative val="0"/>
            <c:bubble3D val="0"/>
          </c:dPt>
          <c:dPt>
            <c:idx val="7"/>
            <c:invertIfNegative val="0"/>
            <c:bubble3D val="0"/>
          </c:dPt>
          <c:dPt>
            <c:idx val="8"/>
            <c:invertIfNegative val="0"/>
            <c:bubble3D val="0"/>
          </c:dPt>
          <c:dPt>
            <c:idx val="9"/>
            <c:invertIfNegative val="0"/>
            <c:bubble3D val="0"/>
            <c:spPr>
              <a:solidFill>
                <a:sysClr val="window" lastClr="FFFFFF">
                  <a:lumMod val="85000"/>
                </a:sysClr>
              </a:solidFill>
              <a:ln w="10831">
                <a:solidFill>
                  <a:schemeClr val="tx1"/>
                </a:solidFill>
                <a:prstDash val="solid"/>
              </a:ln>
            </c:spPr>
          </c:dPt>
          <c:dPt>
            <c:idx val="10"/>
            <c:invertIfNegative val="0"/>
            <c:bubble3D val="0"/>
            <c:spPr>
              <a:solidFill>
                <a:sysClr val="window" lastClr="FFFFFF">
                  <a:lumMod val="85000"/>
                </a:sysClr>
              </a:solidFill>
              <a:ln w="10831">
                <a:solidFill>
                  <a:schemeClr val="tx1"/>
                </a:solidFill>
                <a:prstDash val="solid"/>
              </a:ln>
            </c:spPr>
          </c:dPt>
          <c:dPt>
            <c:idx val="12"/>
            <c:invertIfNegative val="0"/>
            <c:bubble3D val="0"/>
          </c:dPt>
          <c:cat>
            <c:strRef>
              <c:f>Sheet1!$B$1:$V$1</c:f>
              <c:strCache>
                <c:ptCount val="21"/>
                <c:pt idx="0">
                  <c:v>Boston</c:v>
                </c:pt>
                <c:pt idx="1">
                  <c:v>Charlotte</c:v>
                </c:pt>
                <c:pt idx="2">
                  <c:v>Hillsborough County (FL)</c:v>
                </c:pt>
                <c:pt idx="3">
                  <c:v>Miami-Dade</c:v>
                </c:pt>
                <c:pt idx="4">
                  <c:v>Duval County (FL)</c:v>
                </c:pt>
                <c:pt idx="5">
                  <c:v>Houston</c:v>
                </c:pt>
                <c:pt idx="6">
                  <c:v>Jefferson County (KY)</c:v>
                </c:pt>
                <c:pt idx="7">
                  <c:v>New York City</c:v>
                </c:pt>
                <c:pt idx="8">
                  <c:v>Chicago</c:v>
                </c:pt>
                <c:pt idx="9">
                  <c:v>National public</c:v>
                </c:pt>
                <c:pt idx="10">
                  <c:v>Large city</c:v>
                </c:pt>
                <c:pt idx="11">
                  <c:v>Dallas</c:v>
                </c:pt>
                <c:pt idx="12">
                  <c:v>San Diego</c:v>
                </c:pt>
                <c:pt idx="13">
                  <c:v>Atlanta</c:v>
                </c:pt>
                <c:pt idx="14">
                  <c:v>District of Columbia (DCPS)</c:v>
                </c:pt>
                <c:pt idx="15">
                  <c:v>Los Angeles</c:v>
                </c:pt>
                <c:pt idx="16">
                  <c:v>Philadelphia</c:v>
                </c:pt>
                <c:pt idx="17">
                  <c:v>Baltimore City</c:v>
                </c:pt>
                <c:pt idx="18">
                  <c:v>Cleveland</c:v>
                </c:pt>
                <c:pt idx="19">
                  <c:v>Fresno</c:v>
                </c:pt>
                <c:pt idx="20">
                  <c:v>Detroit</c:v>
                </c:pt>
              </c:strCache>
            </c:strRef>
          </c:cat>
          <c:val>
            <c:numRef>
              <c:f>Sheet1!$B$2:$V$2</c:f>
              <c:numCache>
                <c:formatCode>0</c:formatCode>
                <c:ptCount val="21"/>
                <c:pt idx="0">
                  <c:v>213.82419094725401</c:v>
                </c:pt>
                <c:pt idx="1">
                  <c:v>213.307942404014</c:v>
                </c:pt>
                <c:pt idx="2">
                  <c:v>211.25476994994</c:v>
                </c:pt>
                <c:pt idx="3">
                  <c:v>208.74296527714301</c:v>
                </c:pt>
                <c:pt idx="4">
                  <c:v>208.45049745178301</c:v>
                </c:pt>
                <c:pt idx="5">
                  <c:v>204.70580616424499</c:v>
                </c:pt>
                <c:pt idx="6">
                  <c:v>204.23863971872601</c:v>
                </c:pt>
                <c:pt idx="7">
                  <c:v>204.06175827532499</c:v>
                </c:pt>
                <c:pt idx="8">
                  <c:v>202.820787041226</c:v>
                </c:pt>
                <c:pt idx="9">
                  <c:v>202.76333476673599</c:v>
                </c:pt>
                <c:pt idx="10">
                  <c:v>201.13483995111</c:v>
                </c:pt>
                <c:pt idx="11">
                  <c:v>200.1367634076</c:v>
                </c:pt>
                <c:pt idx="12">
                  <c:v>199.29505294099201</c:v>
                </c:pt>
                <c:pt idx="13">
                  <c:v>199.138940865412</c:v>
                </c:pt>
                <c:pt idx="14">
                  <c:v>196.44546833972899</c:v>
                </c:pt>
                <c:pt idx="15">
                  <c:v>196.33989468526701</c:v>
                </c:pt>
                <c:pt idx="16">
                  <c:v>195.09050122204201</c:v>
                </c:pt>
                <c:pt idx="17">
                  <c:v>194.29361750212499</c:v>
                </c:pt>
                <c:pt idx="18">
                  <c:v>192.86644467614701</c:v>
                </c:pt>
                <c:pt idx="19">
                  <c:v>184.613407179441</c:v>
                </c:pt>
                <c:pt idx="20">
                  <c:v>183.31244912007301</c:v>
                </c:pt>
              </c:numCache>
            </c:numRef>
          </c:val>
        </c:ser>
        <c:dLbls>
          <c:showLegendKey val="0"/>
          <c:showVal val="0"/>
          <c:showCatName val="0"/>
          <c:showSerName val="0"/>
          <c:showPercent val="0"/>
          <c:showBubbleSize val="0"/>
        </c:dLbls>
        <c:gapWidth val="150"/>
        <c:axId val="286686040"/>
        <c:axId val="286686432"/>
      </c:barChart>
      <c:catAx>
        <c:axId val="28668604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86686432"/>
        <c:crossesAt val="160"/>
        <c:auto val="1"/>
        <c:lblAlgn val="ctr"/>
        <c:lblOffset val="100"/>
        <c:tickLblSkip val="1"/>
        <c:tickMarkSkip val="1"/>
        <c:noMultiLvlLbl val="0"/>
      </c:catAx>
      <c:valAx>
        <c:axId val="286686432"/>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72"/>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86686040"/>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latin typeface="+mn-lt"/>
              </a:defRPr>
            </a:pPr>
            <a:r>
              <a:rPr lang="en-US" sz="1800" b="0" dirty="0" smtClean="0">
                <a:latin typeface="+mn-lt"/>
              </a:rPr>
              <a:t>Grade 4 – NAEP Reading (2015)</a:t>
            </a:r>
            <a:endParaRPr lang="en-US" sz="1800" b="0" dirty="0">
              <a:latin typeface="+mn-lt"/>
            </a:endParaRPr>
          </a:p>
        </c:rich>
      </c:tx>
      <c:layout>
        <c:manualLayout>
          <c:xMode val="edge"/>
          <c:yMode val="edge"/>
          <c:x val="0.31963333333333327"/>
          <c:y val="3.546256283761641E-4"/>
        </c:manualLayout>
      </c:layout>
      <c:overlay val="0"/>
    </c:title>
    <c:autoTitleDeleted val="0"/>
    <c:plotArea>
      <c:layout>
        <c:manualLayout>
          <c:layoutTarget val="inner"/>
          <c:xMode val="edge"/>
          <c:yMode val="edge"/>
          <c:x val="0.10321864594894579"/>
          <c:y val="8.5901878369703213E-2"/>
          <c:w val="0.88859223613984661"/>
          <c:h val="0.50839688105931058"/>
        </c:manualLayout>
      </c:layout>
      <c:barChart>
        <c:barDir val="col"/>
        <c:grouping val="clustered"/>
        <c:varyColors val="0"/>
        <c:ser>
          <c:idx val="0"/>
          <c:order val="0"/>
          <c:spPr>
            <a:solidFill>
              <a:srgbClr val="FBB040"/>
            </a:solidFill>
            <a:ln w="10831">
              <a:solidFill>
                <a:schemeClr val="tx1"/>
              </a:solidFill>
              <a:prstDash val="solid"/>
            </a:ln>
          </c:spPr>
          <c:invertIfNegative val="0"/>
          <c:dPt>
            <c:idx val="6"/>
            <c:invertIfNegative val="0"/>
            <c:bubble3D val="0"/>
            <c:spPr>
              <a:solidFill>
                <a:sysClr val="window" lastClr="FFFFFF">
                  <a:lumMod val="85000"/>
                </a:sysClr>
              </a:solidFill>
              <a:ln w="10831">
                <a:solidFill>
                  <a:schemeClr val="tx1"/>
                </a:solidFill>
                <a:prstDash val="solid"/>
              </a:ln>
            </c:spPr>
          </c:dPt>
          <c:dPt>
            <c:idx val="7"/>
            <c:invertIfNegative val="0"/>
            <c:bubble3D val="0"/>
            <c:spPr>
              <a:solidFill>
                <a:sysClr val="window" lastClr="FFFFFF">
                  <a:lumMod val="85000"/>
                </a:sysClr>
              </a:solidFill>
              <a:ln w="10831">
                <a:solidFill>
                  <a:schemeClr val="tx1"/>
                </a:solidFill>
                <a:prstDash val="solid"/>
              </a:ln>
            </c:spPr>
          </c:dPt>
          <c:dPt>
            <c:idx val="9"/>
            <c:invertIfNegative val="0"/>
            <c:bubble3D val="0"/>
          </c:dPt>
          <c:dPt>
            <c:idx val="10"/>
            <c:invertIfNegative val="0"/>
            <c:bubble3D val="0"/>
          </c:dPt>
          <c:cat>
            <c:strRef>
              <c:f>Sheet1!$B$1:$W$1</c:f>
              <c:strCache>
                <c:ptCount val="22"/>
                <c:pt idx="0">
                  <c:v>Miami-Dade</c:v>
                </c:pt>
                <c:pt idx="1">
                  <c:v>Jefferson County (KY)</c:v>
                </c:pt>
                <c:pt idx="2">
                  <c:v>Hillsborough County (FL)</c:v>
                </c:pt>
                <c:pt idx="3">
                  <c:v>Boston</c:v>
                </c:pt>
                <c:pt idx="4">
                  <c:v>Charlotte</c:v>
                </c:pt>
                <c:pt idx="5">
                  <c:v>New York City</c:v>
                </c:pt>
                <c:pt idx="6">
                  <c:v>National public</c:v>
                </c:pt>
                <c:pt idx="7">
                  <c:v>Large city</c:v>
                </c:pt>
                <c:pt idx="8">
                  <c:v>Chicago</c:v>
                </c:pt>
                <c:pt idx="9">
                  <c:v>Houston</c:v>
                </c:pt>
                <c:pt idx="10">
                  <c:v>Austin</c:v>
                </c:pt>
                <c:pt idx="11">
                  <c:v>San Diego</c:v>
                </c:pt>
                <c:pt idx="12">
                  <c:v>Cleveland</c:v>
                </c:pt>
                <c:pt idx="13">
                  <c:v>Dallas</c:v>
                </c:pt>
                <c:pt idx="14">
                  <c:v>District of Columbia (DCPS)</c:v>
                </c:pt>
                <c:pt idx="15">
                  <c:v>Atlanta</c:v>
                </c:pt>
                <c:pt idx="16">
                  <c:v>Baltimore City</c:v>
                </c:pt>
                <c:pt idx="17">
                  <c:v>Albuquerque</c:v>
                </c:pt>
                <c:pt idx="18">
                  <c:v>Detroit</c:v>
                </c:pt>
                <c:pt idx="19">
                  <c:v>Los Angeles</c:v>
                </c:pt>
                <c:pt idx="20">
                  <c:v>Fresno</c:v>
                </c:pt>
                <c:pt idx="21">
                  <c:v>Philadelphia</c:v>
                </c:pt>
              </c:strCache>
            </c:strRef>
          </c:cat>
          <c:val>
            <c:numRef>
              <c:f>Sheet1!$B$2:$W$2</c:f>
              <c:numCache>
                <c:formatCode>0</c:formatCode>
                <c:ptCount val="22"/>
                <c:pt idx="0">
                  <c:v>223.416351502222</c:v>
                </c:pt>
                <c:pt idx="1">
                  <c:v>217.03892174390899</c:v>
                </c:pt>
                <c:pt idx="2">
                  <c:v>215.961854760032</c:v>
                </c:pt>
                <c:pt idx="3">
                  <c:v>214.02516708122101</c:v>
                </c:pt>
                <c:pt idx="4">
                  <c:v>209.45064349515201</c:v>
                </c:pt>
                <c:pt idx="5">
                  <c:v>203.58381895286499</c:v>
                </c:pt>
                <c:pt idx="6">
                  <c:v>203.113191200344</c:v>
                </c:pt>
                <c:pt idx="7">
                  <c:v>202.80911123033201</c:v>
                </c:pt>
                <c:pt idx="8">
                  <c:v>202.51922271484699</c:v>
                </c:pt>
                <c:pt idx="9">
                  <c:v>202.29125917084801</c:v>
                </c:pt>
                <c:pt idx="10">
                  <c:v>201.86750131059901</c:v>
                </c:pt>
                <c:pt idx="11">
                  <c:v>200.33742386458499</c:v>
                </c:pt>
                <c:pt idx="12">
                  <c:v>199.22717489842199</c:v>
                </c:pt>
                <c:pt idx="13">
                  <c:v>198.88357536834499</c:v>
                </c:pt>
                <c:pt idx="14">
                  <c:v>198.78302837243601</c:v>
                </c:pt>
                <c:pt idx="15">
                  <c:v>198.12762910258999</c:v>
                </c:pt>
                <c:pt idx="16">
                  <c:v>197.94913682038299</c:v>
                </c:pt>
                <c:pt idx="17">
                  <c:v>196.27719244219799</c:v>
                </c:pt>
                <c:pt idx="18">
                  <c:v>196.205804847585</c:v>
                </c:pt>
                <c:pt idx="19">
                  <c:v>195.30394738449701</c:v>
                </c:pt>
                <c:pt idx="20">
                  <c:v>192.973747877222</c:v>
                </c:pt>
                <c:pt idx="21">
                  <c:v>185.30243808577501</c:v>
                </c:pt>
              </c:numCache>
            </c:numRef>
          </c:val>
        </c:ser>
        <c:dLbls>
          <c:showLegendKey val="0"/>
          <c:showVal val="0"/>
          <c:showCatName val="0"/>
          <c:showSerName val="0"/>
          <c:showPercent val="0"/>
          <c:showBubbleSize val="0"/>
        </c:dLbls>
        <c:gapWidth val="150"/>
        <c:axId val="288358448"/>
        <c:axId val="288358840"/>
      </c:barChart>
      <c:catAx>
        <c:axId val="288358448"/>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88358840"/>
        <c:crossesAt val="160"/>
        <c:auto val="1"/>
        <c:lblAlgn val="ctr"/>
        <c:lblOffset val="100"/>
        <c:tickLblSkip val="1"/>
        <c:tickMarkSkip val="1"/>
        <c:noMultiLvlLbl val="0"/>
      </c:catAx>
      <c:valAx>
        <c:axId val="288358840"/>
        <c:scaling>
          <c:orientation val="minMax"/>
          <c:max val="250"/>
          <c:min val="18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88358448"/>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Math (2015)</a:t>
            </a:r>
            <a:endParaRPr lang="en-US" sz="1800" dirty="0">
              <a:latin typeface="+mn-lt"/>
            </a:endParaRPr>
          </a:p>
        </c:rich>
      </c:tx>
      <c:layout>
        <c:manualLayout>
          <c:xMode val="edge"/>
          <c:yMode val="edge"/>
          <c:x val="0.30064160104987514"/>
          <c:y val="0"/>
        </c:manualLayout>
      </c:layout>
      <c:overlay val="0"/>
    </c:title>
    <c:autoTitleDeleted val="0"/>
    <c:plotArea>
      <c:layout>
        <c:manualLayout>
          <c:layoutTarget val="inner"/>
          <c:xMode val="edge"/>
          <c:yMode val="edge"/>
          <c:x val="0.10155196850393701"/>
          <c:y val="0.10017230131132825"/>
          <c:w val="0.87901955380577468"/>
          <c:h val="0.63734248318393583"/>
        </c:manualLayout>
      </c:layout>
      <c:barChart>
        <c:barDir val="col"/>
        <c:grouping val="clustered"/>
        <c:varyColors val="0"/>
        <c:ser>
          <c:idx val="0"/>
          <c:order val="0"/>
          <c:tx>
            <c:strRef>
              <c:f>Sheet1!$C$1</c:f>
              <c:strCache>
                <c:ptCount val="1"/>
                <c:pt idx="0">
                  <c:v>Score</c:v>
                </c:pt>
              </c:strCache>
            </c:strRef>
          </c:tx>
          <c:spPr>
            <a:solidFill>
              <a:srgbClr val="BF311A"/>
            </a:solidFill>
            <a:ln w="10831">
              <a:solidFill>
                <a:schemeClr val="tx1"/>
              </a:solidFill>
              <a:prstDash val="solid"/>
            </a:ln>
          </c:spPr>
          <c:invertIfNegative val="0"/>
          <c:dPt>
            <c:idx val="15"/>
            <c:invertIfNegative val="0"/>
            <c:bubble3D val="0"/>
            <c:spPr>
              <a:solidFill>
                <a:srgbClr val="D9D9D9"/>
              </a:solidFill>
              <a:ln w="10831">
                <a:solidFill>
                  <a:schemeClr val="tx1"/>
                </a:solidFill>
                <a:prstDash val="solid"/>
              </a:ln>
            </c:spPr>
          </c:dPt>
          <c:dPt>
            <c:idx val="24"/>
            <c:invertIfNegative val="0"/>
            <c:bubble3D val="0"/>
          </c:dPt>
          <c:cat>
            <c:strRef>
              <c:f>Sheet1!$B$2:$B$46</c:f>
              <c:strCache>
                <c:ptCount val="45"/>
                <c:pt idx="0">
                  <c:v>DoDEA</c:v>
                </c:pt>
                <c:pt idx="1">
                  <c:v>Texas</c:v>
                </c:pt>
                <c:pt idx="2">
                  <c:v>Virginia</c:v>
                </c:pt>
                <c:pt idx="3">
                  <c:v>Arizona</c:v>
                </c:pt>
                <c:pt idx="4">
                  <c:v>North Dakota</c:v>
                </c:pt>
                <c:pt idx="5">
                  <c:v>Massachusetts</c:v>
                </c:pt>
                <c:pt idx="6">
                  <c:v>Indiana</c:v>
                </c:pt>
                <c:pt idx="7">
                  <c:v>Washington</c:v>
                </c:pt>
                <c:pt idx="8">
                  <c:v>North Carolina</c:v>
                </c:pt>
                <c:pt idx="9">
                  <c:v>Florida</c:v>
                </c:pt>
                <c:pt idx="10">
                  <c:v>New Jersey</c:v>
                </c:pt>
                <c:pt idx="11">
                  <c:v>Minnesota</c:v>
                </c:pt>
                <c:pt idx="12">
                  <c:v>Delaware</c:v>
                </c:pt>
                <c:pt idx="13">
                  <c:v>Kentucky</c:v>
                </c:pt>
                <c:pt idx="14">
                  <c:v>Tennessee</c:v>
                </c:pt>
                <c:pt idx="15">
                  <c:v>National Public</c:v>
                </c:pt>
                <c:pt idx="16">
                  <c:v>Maryland</c:v>
                </c:pt>
                <c:pt idx="17">
                  <c:v>Georgia</c:v>
                </c:pt>
                <c:pt idx="18">
                  <c:v>Louisiana</c:v>
                </c:pt>
                <c:pt idx="19">
                  <c:v>Mississippi</c:v>
                </c:pt>
                <c:pt idx="20">
                  <c:v>District of Columbia</c:v>
                </c:pt>
                <c:pt idx="21">
                  <c:v>Oklahoma</c:v>
                </c:pt>
                <c:pt idx="22">
                  <c:v>Maine</c:v>
                </c:pt>
                <c:pt idx="23">
                  <c:v>California</c:v>
                </c:pt>
                <c:pt idx="24">
                  <c:v>Rhode Island</c:v>
                </c:pt>
                <c:pt idx="25">
                  <c:v>Iowa</c:v>
                </c:pt>
                <c:pt idx="26">
                  <c:v>South Carolina</c:v>
                </c:pt>
                <c:pt idx="27">
                  <c:v>Colorado</c:v>
                </c:pt>
                <c:pt idx="28">
                  <c:v>Alaska</c:v>
                </c:pt>
                <c:pt idx="29">
                  <c:v>Arkansas</c:v>
                </c:pt>
                <c:pt idx="30">
                  <c:v>New York</c:v>
                </c:pt>
                <c:pt idx="31">
                  <c:v>Missouri</c:v>
                </c:pt>
                <c:pt idx="32">
                  <c:v>Ohio</c:v>
                </c:pt>
                <c:pt idx="33">
                  <c:v>Pennsylvania</c:v>
                </c:pt>
                <c:pt idx="34">
                  <c:v>Nevada</c:v>
                </c:pt>
                <c:pt idx="35">
                  <c:v>Connecticut</c:v>
                </c:pt>
                <c:pt idx="36">
                  <c:v>South Dakota</c:v>
                </c:pt>
                <c:pt idx="37">
                  <c:v>Kansas</c:v>
                </c:pt>
                <c:pt idx="38">
                  <c:v>West Virginia</c:v>
                </c:pt>
                <c:pt idx="39">
                  <c:v>Nebraska</c:v>
                </c:pt>
                <c:pt idx="40">
                  <c:v>Alabama</c:v>
                </c:pt>
                <c:pt idx="41">
                  <c:v>Oregon</c:v>
                </c:pt>
                <c:pt idx="42">
                  <c:v>Illinois</c:v>
                </c:pt>
                <c:pt idx="43">
                  <c:v>Wisconsin</c:v>
                </c:pt>
                <c:pt idx="44">
                  <c:v>Michigan</c:v>
                </c:pt>
              </c:strCache>
            </c:strRef>
          </c:cat>
          <c:val>
            <c:numRef>
              <c:f>Sheet1!$C$2:$C$46</c:f>
              <c:numCache>
                <c:formatCode>0</c:formatCode>
                <c:ptCount val="45"/>
                <c:pt idx="0" formatCode="General">
                  <c:v>236</c:v>
                </c:pt>
                <c:pt idx="1">
                  <c:v>233.04149344000001</c:v>
                </c:pt>
                <c:pt idx="2">
                  <c:v>231.19659820000001</c:v>
                </c:pt>
                <c:pt idx="3">
                  <c:v>231.08314073</c:v>
                </c:pt>
                <c:pt idx="4">
                  <c:v>230.66053507999999</c:v>
                </c:pt>
                <c:pt idx="5">
                  <c:v>230.41624289999999</c:v>
                </c:pt>
                <c:pt idx="6">
                  <c:v>229.44321242999999</c:v>
                </c:pt>
                <c:pt idx="7">
                  <c:v>229.12620713000001</c:v>
                </c:pt>
                <c:pt idx="8">
                  <c:v>228.89057819999999</c:v>
                </c:pt>
                <c:pt idx="9">
                  <c:v>227.79982717999999</c:v>
                </c:pt>
                <c:pt idx="10">
                  <c:v>227.58148589999999</c:v>
                </c:pt>
                <c:pt idx="11">
                  <c:v>226.79934739999999</c:v>
                </c:pt>
                <c:pt idx="12">
                  <c:v>226.72306266000001</c:v>
                </c:pt>
                <c:pt idx="13">
                  <c:v>226.29613682999999</c:v>
                </c:pt>
                <c:pt idx="14">
                  <c:v>225.60092725000001</c:v>
                </c:pt>
                <c:pt idx="15">
                  <c:v>223.97884725</c:v>
                </c:pt>
                <c:pt idx="16">
                  <c:v>223.96103239000001</c:v>
                </c:pt>
                <c:pt idx="17">
                  <c:v>223.84174657</c:v>
                </c:pt>
                <c:pt idx="18">
                  <c:v>223.72763775000001</c:v>
                </c:pt>
                <c:pt idx="19">
                  <c:v>223.53812474</c:v>
                </c:pt>
                <c:pt idx="20">
                  <c:v>223</c:v>
                </c:pt>
                <c:pt idx="21">
                  <c:v>223.19019054</c:v>
                </c:pt>
                <c:pt idx="22">
                  <c:v>222.53844468</c:v>
                </c:pt>
                <c:pt idx="23">
                  <c:v>222.32040623</c:v>
                </c:pt>
                <c:pt idx="24">
                  <c:v>222.22003298999999</c:v>
                </c:pt>
                <c:pt idx="25">
                  <c:v>222.08643613000001</c:v>
                </c:pt>
                <c:pt idx="26">
                  <c:v>221.17417494</c:v>
                </c:pt>
                <c:pt idx="27">
                  <c:v>221.09943816000001</c:v>
                </c:pt>
                <c:pt idx="28">
                  <c:v>221.08966205999999</c:v>
                </c:pt>
                <c:pt idx="29">
                  <c:v>220.80745974000001</c:v>
                </c:pt>
                <c:pt idx="30">
                  <c:v>220.60579335</c:v>
                </c:pt>
                <c:pt idx="31">
                  <c:v>220.04936415</c:v>
                </c:pt>
                <c:pt idx="32">
                  <c:v>219.63010808000001</c:v>
                </c:pt>
                <c:pt idx="33">
                  <c:v>218.89283164</c:v>
                </c:pt>
                <c:pt idx="34">
                  <c:v>218.47260874</c:v>
                </c:pt>
                <c:pt idx="35">
                  <c:v>218.39599444999999</c:v>
                </c:pt>
                <c:pt idx="36">
                  <c:v>218.27118035999999</c:v>
                </c:pt>
                <c:pt idx="37">
                  <c:v>217.78985059999999</c:v>
                </c:pt>
                <c:pt idx="38">
                  <c:v>217.50170161</c:v>
                </c:pt>
                <c:pt idx="39">
                  <c:v>217.43142409999999</c:v>
                </c:pt>
                <c:pt idx="40">
                  <c:v>217.14631073000001</c:v>
                </c:pt>
                <c:pt idx="41">
                  <c:v>216.96800335</c:v>
                </c:pt>
                <c:pt idx="42">
                  <c:v>215.04036407999999</c:v>
                </c:pt>
                <c:pt idx="43">
                  <c:v>212.39369758999999</c:v>
                </c:pt>
                <c:pt idx="44">
                  <c:v>212.36361819999999</c:v>
                </c:pt>
              </c:numCache>
            </c:numRef>
          </c:val>
        </c:ser>
        <c:dLbls>
          <c:showLegendKey val="0"/>
          <c:showVal val="0"/>
          <c:showCatName val="0"/>
          <c:showSerName val="0"/>
          <c:showPercent val="0"/>
          <c:showBubbleSize val="0"/>
        </c:dLbls>
        <c:gapWidth val="150"/>
        <c:axId val="288359624"/>
        <c:axId val="288360016"/>
      </c:barChart>
      <c:catAx>
        <c:axId val="288359624"/>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88360016"/>
        <c:crossesAt val="160"/>
        <c:auto val="1"/>
        <c:lblAlgn val="ctr"/>
        <c:lblOffset val="100"/>
        <c:tickLblSkip val="1"/>
        <c:tickMarkSkip val="1"/>
        <c:noMultiLvlLbl val="0"/>
      </c:catAx>
      <c:valAx>
        <c:axId val="288360016"/>
        <c:scaling>
          <c:orientation val="minMax"/>
          <c:max val="290"/>
          <c:min val="19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63"/>
            </c:manualLayout>
          </c:layout>
          <c:overlay val="0"/>
          <c:spPr>
            <a:noFill/>
            <a:ln w="21660">
              <a:noFill/>
            </a:ln>
          </c:spPr>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88359624"/>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Math (2015)</a:t>
            </a:r>
            <a:endParaRPr lang="en-US" sz="1800" dirty="0">
              <a:latin typeface="+mn-lt"/>
            </a:endParaRPr>
          </a:p>
        </c:rich>
      </c:tx>
      <c:layout>
        <c:manualLayout>
          <c:xMode val="edge"/>
          <c:yMode val="edge"/>
          <c:x val="0.30064160104987536"/>
          <c:y val="0"/>
        </c:manualLayout>
      </c:layout>
      <c:overlay val="0"/>
    </c:title>
    <c:autoTitleDeleted val="0"/>
    <c:plotArea>
      <c:layout>
        <c:manualLayout>
          <c:layoutTarget val="inner"/>
          <c:xMode val="edge"/>
          <c:yMode val="edge"/>
          <c:x val="0.10155196850393701"/>
          <c:y val="0.10017230131132825"/>
          <c:w val="0.87901955380577468"/>
          <c:h val="0.63734248318393583"/>
        </c:manualLayout>
      </c:layout>
      <c:barChart>
        <c:barDir val="col"/>
        <c:grouping val="clustered"/>
        <c:varyColors val="0"/>
        <c:ser>
          <c:idx val="0"/>
          <c:order val="0"/>
          <c:tx>
            <c:strRef>
              <c:f>Sheet1!$C$1</c:f>
              <c:strCache>
                <c:ptCount val="1"/>
                <c:pt idx="0">
                  <c:v>Score</c:v>
                </c:pt>
              </c:strCache>
            </c:strRef>
          </c:tx>
          <c:spPr>
            <a:solidFill>
              <a:srgbClr val="FBB040"/>
            </a:solidFill>
            <a:ln w="10831">
              <a:solidFill>
                <a:schemeClr val="tx1"/>
              </a:solidFill>
              <a:prstDash val="solid"/>
            </a:ln>
          </c:spPr>
          <c:invertIfNegative val="0"/>
          <c:dPt>
            <c:idx val="25"/>
            <c:invertIfNegative val="0"/>
            <c:bubble3D val="0"/>
            <c:spPr>
              <a:solidFill>
                <a:srgbClr val="D9D9D9"/>
              </a:solidFill>
              <a:ln w="10831">
                <a:solidFill>
                  <a:schemeClr val="tx1"/>
                </a:solidFill>
                <a:prstDash val="solid"/>
              </a:ln>
            </c:spPr>
          </c:dPt>
          <c:dPt>
            <c:idx val="28"/>
            <c:invertIfNegative val="0"/>
            <c:bubble3D val="0"/>
          </c:dPt>
          <c:cat>
            <c:strRef>
              <c:f>Sheet1!$B$2:$B$51</c:f>
              <c:strCache>
                <c:ptCount val="50"/>
                <c:pt idx="0">
                  <c:v>DoDEA</c:v>
                </c:pt>
                <c:pt idx="1">
                  <c:v>Indiana</c:v>
                </c:pt>
                <c:pt idx="2">
                  <c:v>Florida</c:v>
                </c:pt>
                <c:pt idx="3">
                  <c:v>Texas</c:v>
                </c:pt>
                <c:pt idx="4">
                  <c:v>Louisiana</c:v>
                </c:pt>
                <c:pt idx="5">
                  <c:v>New Hampshire</c:v>
                </c:pt>
                <c:pt idx="6">
                  <c:v>Hawaii</c:v>
                </c:pt>
                <c:pt idx="7">
                  <c:v>Ohio</c:v>
                </c:pt>
                <c:pt idx="8">
                  <c:v>Tennessee</c:v>
                </c:pt>
                <c:pt idx="9">
                  <c:v>Alaska</c:v>
                </c:pt>
                <c:pt idx="10">
                  <c:v>North Carolina</c:v>
                </c:pt>
                <c:pt idx="11">
                  <c:v>Virginia</c:v>
                </c:pt>
                <c:pt idx="12">
                  <c:v>Wyoming</c:v>
                </c:pt>
                <c:pt idx="13">
                  <c:v>Kentucky</c:v>
                </c:pt>
                <c:pt idx="14">
                  <c:v>Georgia</c:v>
                </c:pt>
                <c:pt idx="15">
                  <c:v>Missouri</c:v>
                </c:pt>
                <c:pt idx="16">
                  <c:v>South Carolina</c:v>
                </c:pt>
                <c:pt idx="17">
                  <c:v>Delaware</c:v>
                </c:pt>
                <c:pt idx="18">
                  <c:v>New Jersey</c:v>
                </c:pt>
                <c:pt idx="19">
                  <c:v>Oklahoma</c:v>
                </c:pt>
                <c:pt idx="20">
                  <c:v>Minnesota</c:v>
                </c:pt>
                <c:pt idx="21">
                  <c:v>Massachusetts</c:v>
                </c:pt>
                <c:pt idx="22">
                  <c:v>District of Columbia</c:v>
                </c:pt>
                <c:pt idx="23">
                  <c:v>Montana</c:v>
                </c:pt>
                <c:pt idx="24">
                  <c:v>Arkansas</c:v>
                </c:pt>
                <c:pt idx="25">
                  <c:v>National Public</c:v>
                </c:pt>
                <c:pt idx="26">
                  <c:v>Nebraska</c:v>
                </c:pt>
                <c:pt idx="27">
                  <c:v>Maryland</c:v>
                </c:pt>
                <c:pt idx="28">
                  <c:v>Wisconsin</c:v>
                </c:pt>
                <c:pt idx="29">
                  <c:v>Arizona</c:v>
                </c:pt>
                <c:pt idx="30">
                  <c:v>Mississippi</c:v>
                </c:pt>
                <c:pt idx="31">
                  <c:v>New Mexico</c:v>
                </c:pt>
                <c:pt idx="32">
                  <c:v>Illinois</c:v>
                </c:pt>
                <c:pt idx="33">
                  <c:v>New York</c:v>
                </c:pt>
                <c:pt idx="34">
                  <c:v>Kansas</c:v>
                </c:pt>
                <c:pt idx="35">
                  <c:v>Washington</c:v>
                </c:pt>
                <c:pt idx="36">
                  <c:v>South Dakota</c:v>
                </c:pt>
                <c:pt idx="37">
                  <c:v>Colorado</c:v>
                </c:pt>
                <c:pt idx="38">
                  <c:v>Nevada</c:v>
                </c:pt>
                <c:pt idx="39">
                  <c:v>Iowa</c:v>
                </c:pt>
                <c:pt idx="40">
                  <c:v>Utah</c:v>
                </c:pt>
                <c:pt idx="41">
                  <c:v>Pennsylvania</c:v>
                </c:pt>
                <c:pt idx="42">
                  <c:v>North Dakota</c:v>
                </c:pt>
                <c:pt idx="43">
                  <c:v>Oregon</c:v>
                </c:pt>
                <c:pt idx="44">
                  <c:v>Connecticut</c:v>
                </c:pt>
                <c:pt idx="45">
                  <c:v>Michigan</c:v>
                </c:pt>
                <c:pt idx="46">
                  <c:v>Rhode Island</c:v>
                </c:pt>
                <c:pt idx="47">
                  <c:v>California</c:v>
                </c:pt>
                <c:pt idx="48">
                  <c:v>Alabama</c:v>
                </c:pt>
                <c:pt idx="49">
                  <c:v>Idaho</c:v>
                </c:pt>
              </c:strCache>
            </c:strRef>
          </c:cat>
          <c:val>
            <c:numRef>
              <c:f>Sheet1!$C$2:$C$51</c:f>
              <c:numCache>
                <c:formatCode>0</c:formatCode>
                <c:ptCount val="50"/>
                <c:pt idx="0" formatCode="General">
                  <c:v>244</c:v>
                </c:pt>
                <c:pt idx="1">
                  <c:v>240.19636309000001</c:v>
                </c:pt>
                <c:pt idx="2">
                  <c:v>239.80764755999999</c:v>
                </c:pt>
                <c:pt idx="3">
                  <c:v>239.15882715000001</c:v>
                </c:pt>
                <c:pt idx="4">
                  <c:v>237.61117480999999</c:v>
                </c:pt>
                <c:pt idx="5">
                  <c:v>236.82043963000001</c:v>
                </c:pt>
                <c:pt idx="6">
                  <c:v>236.40311</c:v>
                </c:pt>
                <c:pt idx="7">
                  <c:v>235.93448061999999</c:v>
                </c:pt>
                <c:pt idx="8">
                  <c:v>235.47942964000001</c:v>
                </c:pt>
                <c:pt idx="9">
                  <c:v>235.31808624999999</c:v>
                </c:pt>
                <c:pt idx="10">
                  <c:v>235.18495755000001</c:v>
                </c:pt>
                <c:pt idx="11">
                  <c:v>234.8170173</c:v>
                </c:pt>
                <c:pt idx="12">
                  <c:v>234.34890361999999</c:v>
                </c:pt>
                <c:pt idx="13">
                  <c:v>234.33466759999999</c:v>
                </c:pt>
                <c:pt idx="14">
                  <c:v>233.64922655999999</c:v>
                </c:pt>
                <c:pt idx="15">
                  <c:v>233.05695944999999</c:v>
                </c:pt>
                <c:pt idx="16">
                  <c:v>232.73264208000001</c:v>
                </c:pt>
                <c:pt idx="17">
                  <c:v>232.42181244</c:v>
                </c:pt>
                <c:pt idx="18">
                  <c:v>232.22786023</c:v>
                </c:pt>
                <c:pt idx="19">
                  <c:v>232.08922627000001</c:v>
                </c:pt>
                <c:pt idx="20">
                  <c:v>232.05298384</c:v>
                </c:pt>
                <c:pt idx="21">
                  <c:v>231.79072762000001</c:v>
                </c:pt>
                <c:pt idx="22">
                  <c:v>231</c:v>
                </c:pt>
                <c:pt idx="23">
                  <c:v>230.87015258</c:v>
                </c:pt>
                <c:pt idx="24">
                  <c:v>230.61438258000001</c:v>
                </c:pt>
                <c:pt idx="25">
                  <c:v>229.96785248</c:v>
                </c:pt>
                <c:pt idx="26">
                  <c:v>229.87834484999999</c:v>
                </c:pt>
                <c:pt idx="27">
                  <c:v>229.3969324</c:v>
                </c:pt>
                <c:pt idx="28">
                  <c:v>228.76912462999999</c:v>
                </c:pt>
                <c:pt idx="29">
                  <c:v>228.76223472999999</c:v>
                </c:pt>
                <c:pt idx="30">
                  <c:v>228.74182999999999</c:v>
                </c:pt>
                <c:pt idx="31">
                  <c:v>228.63461211000001</c:v>
                </c:pt>
                <c:pt idx="32">
                  <c:v>228.43743825000001</c:v>
                </c:pt>
                <c:pt idx="33">
                  <c:v>228.37800924000001</c:v>
                </c:pt>
                <c:pt idx="34">
                  <c:v>228.16727015000001</c:v>
                </c:pt>
                <c:pt idx="35">
                  <c:v>227.9212641</c:v>
                </c:pt>
                <c:pt idx="36">
                  <c:v>227.37345880000001</c:v>
                </c:pt>
                <c:pt idx="37">
                  <c:v>226.85257131</c:v>
                </c:pt>
                <c:pt idx="38">
                  <c:v>226.83057647000001</c:v>
                </c:pt>
                <c:pt idx="39">
                  <c:v>226.44869807000001</c:v>
                </c:pt>
                <c:pt idx="40">
                  <c:v>225.99512777000001</c:v>
                </c:pt>
                <c:pt idx="41">
                  <c:v>225.58744702000001</c:v>
                </c:pt>
                <c:pt idx="42">
                  <c:v>224.33466063</c:v>
                </c:pt>
                <c:pt idx="43">
                  <c:v>224.22796577</c:v>
                </c:pt>
                <c:pt idx="44">
                  <c:v>223.69202292</c:v>
                </c:pt>
                <c:pt idx="45">
                  <c:v>223.36249846000001</c:v>
                </c:pt>
                <c:pt idx="46">
                  <c:v>223.34466169999999</c:v>
                </c:pt>
                <c:pt idx="47">
                  <c:v>221.63947608000001</c:v>
                </c:pt>
                <c:pt idx="48">
                  <c:v>220.93333641000001</c:v>
                </c:pt>
                <c:pt idx="49">
                  <c:v>220.92289571000001</c:v>
                </c:pt>
              </c:numCache>
            </c:numRef>
          </c:val>
        </c:ser>
        <c:dLbls>
          <c:showLegendKey val="0"/>
          <c:showVal val="0"/>
          <c:showCatName val="0"/>
          <c:showSerName val="0"/>
          <c:showPercent val="0"/>
          <c:showBubbleSize val="0"/>
        </c:dLbls>
        <c:gapWidth val="150"/>
        <c:axId val="288360800"/>
        <c:axId val="288361192"/>
      </c:barChart>
      <c:catAx>
        <c:axId val="288360800"/>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88361192"/>
        <c:crossesAt val="160"/>
        <c:auto val="1"/>
        <c:lblAlgn val="ctr"/>
        <c:lblOffset val="100"/>
        <c:tickLblSkip val="1"/>
        <c:tickMarkSkip val="1"/>
        <c:noMultiLvlLbl val="0"/>
      </c:catAx>
      <c:valAx>
        <c:axId val="288361192"/>
        <c:scaling>
          <c:orientation val="minMax"/>
          <c:max val="290"/>
          <c:min val="19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647"/>
            </c:manualLayout>
          </c:layout>
          <c:overlay val="0"/>
          <c:spPr>
            <a:noFill/>
            <a:ln w="21660">
              <a:noFill/>
            </a:ln>
          </c:spPr>
        </c:title>
        <c:numFmt formatCode="General"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88360800"/>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Grade 4 – NAEP Reading - African-American - 2003-2015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Michigan</c:v>
                </c:pt>
              </c:strCache>
            </c:strRef>
          </c:tx>
          <c:spPr>
            <a:ln w="34925" cap="rnd">
              <a:solidFill>
                <a:schemeClr val="accent1"/>
              </a:solidFill>
              <a:miter lim="800000"/>
              <a:headEnd type="none"/>
              <a:tailEnd type="none"/>
            </a:ln>
            <a:effectLst/>
          </c:spPr>
          <c:marker>
            <c:symbol val="none"/>
          </c:marker>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Sheet1!$B$2:$B$8</c:f>
              <c:numCache>
                <c:formatCode>General</c:formatCode>
                <c:ptCount val="7"/>
                <c:pt idx="0">
                  <c:v>188.819246269307</c:v>
                </c:pt>
                <c:pt idx="1">
                  <c:v>190.13846988483701</c:v>
                </c:pt>
                <c:pt idx="2">
                  <c:v>196.79276848501701</c:v>
                </c:pt>
                <c:pt idx="3">
                  <c:v>194.24260914592401</c:v>
                </c:pt>
                <c:pt idx="4">
                  <c:v>191.704752255692</c:v>
                </c:pt>
                <c:pt idx="5">
                  <c:v>196.167928140405</c:v>
                </c:pt>
                <c:pt idx="6">
                  <c:v>192.4325034451</c:v>
                </c:pt>
              </c:numCache>
            </c:numRef>
          </c:val>
          <c:smooth val="0"/>
        </c:ser>
        <c:ser>
          <c:idx val="1"/>
          <c:order val="1"/>
          <c:tx>
            <c:strRef>
              <c:f>Sheet1!$C$1</c:f>
              <c:strCache>
                <c:ptCount val="1"/>
                <c:pt idx="0">
                  <c:v>Tennessee</c:v>
                </c:pt>
              </c:strCache>
            </c:strRef>
          </c:tx>
          <c:spPr>
            <a:ln w="34925" cap="rnd">
              <a:solidFill>
                <a:schemeClr val="accent2"/>
              </a:solidFill>
              <a:round/>
              <a:tailEnd type="none" w="sm" len="med"/>
            </a:ln>
            <a:effectLst/>
          </c:spPr>
          <c:marker>
            <c:symbol val="none"/>
          </c:marker>
          <c:cat>
            <c:numRef>
              <c:f>Sheet1!$A$2:$A$8</c:f>
              <c:numCache>
                <c:formatCode>General</c:formatCode>
                <c:ptCount val="7"/>
                <c:pt idx="0">
                  <c:v>2003</c:v>
                </c:pt>
                <c:pt idx="1">
                  <c:v>2005</c:v>
                </c:pt>
                <c:pt idx="2">
                  <c:v>2007</c:v>
                </c:pt>
                <c:pt idx="3">
                  <c:v>2009</c:v>
                </c:pt>
                <c:pt idx="4">
                  <c:v>2011</c:v>
                </c:pt>
                <c:pt idx="5">
                  <c:v>2013</c:v>
                </c:pt>
                <c:pt idx="6">
                  <c:v>2015</c:v>
                </c:pt>
              </c:numCache>
            </c:numRef>
          </c:cat>
          <c:val>
            <c:numRef>
              <c:f>Sheet1!$C$2:$C$8</c:f>
              <c:numCache>
                <c:formatCode>General</c:formatCode>
                <c:ptCount val="7"/>
                <c:pt idx="0">
                  <c:v>188.22180655783899</c:v>
                </c:pt>
                <c:pt idx="1">
                  <c:v>194.945905939791</c:v>
                </c:pt>
                <c:pt idx="2">
                  <c:v>192.42074786029099</c:v>
                </c:pt>
                <c:pt idx="3">
                  <c:v>196.92226402429199</c:v>
                </c:pt>
                <c:pt idx="4">
                  <c:v>198.13719649417499</c:v>
                </c:pt>
                <c:pt idx="5">
                  <c:v>200.68605743673299</c:v>
                </c:pt>
                <c:pt idx="6">
                  <c:v>199.30529266904901</c:v>
                </c:pt>
              </c:numCache>
            </c:numRef>
          </c:val>
          <c:smooth val="0"/>
        </c:ser>
        <c:dLbls>
          <c:showLegendKey val="0"/>
          <c:showVal val="0"/>
          <c:showCatName val="0"/>
          <c:showSerName val="0"/>
          <c:showPercent val="0"/>
          <c:showBubbleSize val="0"/>
        </c:dLbls>
        <c:smooth val="0"/>
        <c:axId val="288865824"/>
        <c:axId val="288866216"/>
      </c:lineChart>
      <c:catAx>
        <c:axId val="28886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866216"/>
        <c:crosses val="autoZero"/>
        <c:auto val="1"/>
        <c:lblAlgn val="ctr"/>
        <c:lblOffset val="100"/>
        <c:noMultiLvlLbl val="0"/>
      </c:catAx>
      <c:valAx>
        <c:axId val="288866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Average Scale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865824"/>
        <c:crosses val="autoZero"/>
        <c:crossBetween val="between"/>
        <c:majorUnit val="2"/>
      </c:valAx>
      <c:spPr>
        <a:noFill/>
        <a:ln cap="rnd">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3457053805774277"/>
          <c:y val="0.19871907405017344"/>
          <c:w val="0.85154057305336861"/>
          <c:h val="0.66280010796108635"/>
        </c:manualLayout>
      </c:layout>
      <c:barChart>
        <c:barDir val="col"/>
        <c:grouping val="clustered"/>
        <c:varyColors val="0"/>
        <c:ser>
          <c:idx val="0"/>
          <c:order val="0"/>
          <c:tx>
            <c:strRef>
              <c:f>Sheet1!$B$1</c:f>
              <c:strCache>
                <c:ptCount val="1"/>
                <c:pt idx="0">
                  <c:v>Earnings Elasticity</c:v>
                </c:pt>
              </c:strCache>
            </c:strRef>
          </c:tx>
          <c:invertIfNegative val="0"/>
          <c:dLbls>
            <c:numFmt formatCode="General"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1950</c:v>
                </c:pt>
                <c:pt idx="1">
                  <c:v>1960</c:v>
                </c:pt>
                <c:pt idx="2">
                  <c:v>1970</c:v>
                </c:pt>
                <c:pt idx="3">
                  <c:v>1980</c:v>
                </c:pt>
                <c:pt idx="4">
                  <c:v>1990</c:v>
                </c:pt>
                <c:pt idx="5">
                  <c:v>2000</c:v>
                </c:pt>
              </c:numCache>
            </c:numRef>
          </c:cat>
          <c:val>
            <c:numRef>
              <c:f>Sheet1!$B$2:$B$7</c:f>
              <c:numCache>
                <c:formatCode>General</c:formatCode>
                <c:ptCount val="6"/>
                <c:pt idx="0">
                  <c:v>0.4</c:v>
                </c:pt>
                <c:pt idx="1">
                  <c:v>0.35000000000000031</c:v>
                </c:pt>
                <c:pt idx="2">
                  <c:v>0.34000000000000036</c:v>
                </c:pt>
                <c:pt idx="3">
                  <c:v>0.33000000000000673</c:v>
                </c:pt>
                <c:pt idx="4">
                  <c:v>0.46</c:v>
                </c:pt>
                <c:pt idx="5">
                  <c:v>0.58000000000000052</c:v>
                </c:pt>
              </c:numCache>
            </c:numRef>
          </c:val>
        </c:ser>
        <c:dLbls>
          <c:showLegendKey val="0"/>
          <c:showVal val="0"/>
          <c:showCatName val="0"/>
          <c:showSerName val="0"/>
          <c:showPercent val="0"/>
          <c:showBubbleSize val="0"/>
        </c:dLbls>
        <c:gapWidth val="100"/>
        <c:axId val="230540464"/>
        <c:axId val="230540856"/>
      </c:barChart>
      <c:catAx>
        <c:axId val="230540464"/>
        <c:scaling>
          <c:orientation val="minMax"/>
        </c:scaling>
        <c:delete val="0"/>
        <c:axPos val="b"/>
        <c:numFmt formatCode="General" sourceLinked="1"/>
        <c:majorTickMark val="out"/>
        <c:minorTickMark val="none"/>
        <c:tickLblPos val="nextTo"/>
        <c:crossAx val="230540856"/>
        <c:crosses val="autoZero"/>
        <c:auto val="1"/>
        <c:lblAlgn val="ctr"/>
        <c:lblOffset val="100"/>
        <c:noMultiLvlLbl val="0"/>
      </c:catAx>
      <c:valAx>
        <c:axId val="230540856"/>
        <c:scaling>
          <c:orientation val="minMax"/>
          <c:max val="0.60000000000000064"/>
          <c:min val="0"/>
        </c:scaling>
        <c:delete val="0"/>
        <c:axPos val="l"/>
        <c:title>
          <c:tx>
            <c:rich>
              <a:bodyPr rot="-5400000" vert="horz"/>
              <a:lstStyle/>
              <a:p>
                <a:pPr>
                  <a:defRPr/>
                </a:pPr>
                <a:r>
                  <a:rPr lang="en-US"/>
                  <a:t>Earnings Elasticity</a:t>
                </a:r>
              </a:p>
            </c:rich>
          </c:tx>
          <c:overlay val="0"/>
        </c:title>
        <c:numFmt formatCode="General" sourceLinked="0"/>
        <c:majorTickMark val="out"/>
        <c:minorTickMark val="none"/>
        <c:tickLblPos val="nextTo"/>
        <c:crossAx val="23054046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57053805774277"/>
          <c:y val="0.19871907405017264"/>
          <c:w val="0.85154057305336861"/>
          <c:h val="0.66280010796108346"/>
        </c:manualLayout>
      </c:layout>
      <c:barChart>
        <c:barDir val="col"/>
        <c:grouping val="clustered"/>
        <c:varyColors val="0"/>
        <c:ser>
          <c:idx val="0"/>
          <c:order val="0"/>
          <c:tx>
            <c:strRef>
              <c:f>Sheet1!$B$1</c:f>
              <c:strCache>
                <c:ptCount val="1"/>
                <c:pt idx="0">
                  <c:v>Earnings Elasticity</c:v>
                </c:pt>
              </c:strCache>
            </c:strRef>
          </c:tx>
          <c:spPr>
            <a:solidFill>
              <a:srgbClr val="0070C0"/>
            </a:solidFill>
          </c:spPr>
          <c:invertIfNegative val="0"/>
          <c:dPt>
            <c:idx val="2"/>
            <c:invertIfNegative val="0"/>
            <c:bubble3D val="0"/>
            <c:spPr>
              <a:solidFill>
                <a:srgbClr val="FF0000"/>
              </a:solidFill>
            </c:spPr>
          </c:dPt>
          <c:dLbls>
            <c:numFmt formatCode="General"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United Kingdom</c:v>
                </c:pt>
                <c:pt idx="1">
                  <c:v>Italy</c:v>
                </c:pt>
                <c:pt idx="2">
                  <c:v>United States</c:v>
                </c:pt>
                <c:pt idx="3">
                  <c:v>France</c:v>
                </c:pt>
                <c:pt idx="4">
                  <c:v>Spain</c:v>
                </c:pt>
                <c:pt idx="5">
                  <c:v>Germany</c:v>
                </c:pt>
                <c:pt idx="6">
                  <c:v>Sweden</c:v>
                </c:pt>
                <c:pt idx="7">
                  <c:v>Australia</c:v>
                </c:pt>
                <c:pt idx="8">
                  <c:v>Canada</c:v>
                </c:pt>
                <c:pt idx="9">
                  <c:v>Finland</c:v>
                </c:pt>
                <c:pt idx="10">
                  <c:v>Norway</c:v>
                </c:pt>
                <c:pt idx="11">
                  <c:v>Denmark</c:v>
                </c:pt>
              </c:strCache>
            </c:strRef>
          </c:cat>
          <c:val>
            <c:numRef>
              <c:f>Sheet1!$B$2:$B$13</c:f>
              <c:numCache>
                <c:formatCode>General</c:formatCode>
                <c:ptCount val="12"/>
                <c:pt idx="0">
                  <c:v>0.5</c:v>
                </c:pt>
                <c:pt idx="1">
                  <c:v>0.48000000000000032</c:v>
                </c:pt>
                <c:pt idx="2">
                  <c:v>0.47000000000000008</c:v>
                </c:pt>
                <c:pt idx="3">
                  <c:v>0.41000000000000031</c:v>
                </c:pt>
                <c:pt idx="4">
                  <c:v>0.4</c:v>
                </c:pt>
                <c:pt idx="5">
                  <c:v>0.32000000000000067</c:v>
                </c:pt>
                <c:pt idx="6">
                  <c:v>0.27</c:v>
                </c:pt>
                <c:pt idx="7">
                  <c:v>0.26</c:v>
                </c:pt>
                <c:pt idx="8">
                  <c:v>0.19</c:v>
                </c:pt>
                <c:pt idx="9">
                  <c:v>0.18000000000000024</c:v>
                </c:pt>
                <c:pt idx="10">
                  <c:v>0.17</c:v>
                </c:pt>
                <c:pt idx="11">
                  <c:v>0.15000000000000024</c:v>
                </c:pt>
              </c:numCache>
            </c:numRef>
          </c:val>
        </c:ser>
        <c:dLbls>
          <c:showLegendKey val="0"/>
          <c:showVal val="0"/>
          <c:showCatName val="0"/>
          <c:showSerName val="0"/>
          <c:showPercent val="0"/>
          <c:showBubbleSize val="0"/>
        </c:dLbls>
        <c:gapWidth val="100"/>
        <c:axId val="230541640"/>
        <c:axId val="230542032"/>
      </c:barChart>
      <c:catAx>
        <c:axId val="230541640"/>
        <c:scaling>
          <c:orientation val="minMax"/>
        </c:scaling>
        <c:delete val="0"/>
        <c:axPos val="b"/>
        <c:numFmt formatCode="General" sourceLinked="0"/>
        <c:majorTickMark val="out"/>
        <c:minorTickMark val="none"/>
        <c:tickLblPos val="nextTo"/>
        <c:txPr>
          <a:bodyPr/>
          <a:lstStyle/>
          <a:p>
            <a:pPr>
              <a:defRPr sz="1100"/>
            </a:pPr>
            <a:endParaRPr lang="en-US"/>
          </a:p>
        </c:txPr>
        <c:crossAx val="230542032"/>
        <c:crosses val="autoZero"/>
        <c:auto val="1"/>
        <c:lblAlgn val="ctr"/>
        <c:lblOffset val="100"/>
        <c:noMultiLvlLbl val="0"/>
      </c:catAx>
      <c:valAx>
        <c:axId val="230542032"/>
        <c:scaling>
          <c:orientation val="minMax"/>
          <c:max val="0.60000000000000064"/>
          <c:min val="0"/>
        </c:scaling>
        <c:delete val="0"/>
        <c:axPos val="l"/>
        <c:title>
          <c:tx>
            <c:rich>
              <a:bodyPr rot="-5400000" vert="horz"/>
              <a:lstStyle/>
              <a:p>
                <a:pPr>
                  <a:defRPr/>
                </a:pPr>
                <a:r>
                  <a:rPr lang="en-US" dirty="0" smtClean="0"/>
                  <a:t>Earnings Elasticity</a:t>
                </a:r>
                <a:endParaRPr lang="en-US" baseline="0" dirty="0" smtClean="0"/>
              </a:p>
            </c:rich>
          </c:tx>
          <c:overlay val="0"/>
        </c:title>
        <c:numFmt formatCode="General" sourceLinked="0"/>
        <c:majorTickMark val="out"/>
        <c:minorTickMark val="none"/>
        <c:tickLblPos val="nextTo"/>
        <c:crossAx val="230541640"/>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9</a:t>
            </a:r>
            <a:r>
              <a:rPr lang="en-US" baseline="0" dirty="0" smtClean="0"/>
              <a:t> Year Olds – NAEP Reading</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44446">
              <a:solidFill>
                <a:srgbClr val="BF311A"/>
              </a:solidFill>
            </a:ln>
          </c:spPr>
          <c:marker>
            <c:symbol val="square"/>
            <c:size val="6"/>
            <c:spPr>
              <a:solidFill>
                <a:srgbClr val="BF311A"/>
              </a:solidFill>
              <a:ln>
                <a:solidFill>
                  <a:srgbClr val="BF311A"/>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Sheet1!$B$2:$N$2</c:f>
              <c:numCache>
                <c:formatCode>General</c:formatCode>
                <c:ptCount val="13"/>
                <c:pt idx="0">
                  <c:v>170</c:v>
                </c:pt>
                <c:pt idx="1">
                  <c:v>181</c:v>
                </c:pt>
                <c:pt idx="2">
                  <c:v>189</c:v>
                </c:pt>
                <c:pt idx="3">
                  <c:v>186</c:v>
                </c:pt>
                <c:pt idx="4">
                  <c:v>189</c:v>
                </c:pt>
                <c:pt idx="5">
                  <c:v>182</c:v>
                </c:pt>
                <c:pt idx="6">
                  <c:v>185</c:v>
                </c:pt>
                <c:pt idx="7">
                  <c:v>185</c:v>
                </c:pt>
                <c:pt idx="8">
                  <c:v>191</c:v>
                </c:pt>
                <c:pt idx="9">
                  <c:v>186</c:v>
                </c:pt>
                <c:pt idx="10">
                  <c:v>197</c:v>
                </c:pt>
                <c:pt idx="11">
                  <c:v>204</c:v>
                </c:pt>
                <c:pt idx="12">
                  <c:v>206</c:v>
                </c:pt>
              </c:numCache>
            </c:numRef>
          </c:val>
          <c:smooth val="0"/>
        </c:ser>
        <c:ser>
          <c:idx val="1"/>
          <c:order val="1"/>
          <c:tx>
            <c:strRef>
              <c:f>Sheet1!$A$3</c:f>
              <c:strCache>
                <c:ptCount val="1"/>
                <c:pt idx="0">
                  <c:v>Latino</c:v>
                </c:pt>
              </c:strCache>
            </c:strRef>
          </c:tx>
          <c:spPr>
            <a:ln w="44446">
              <a:solidFill>
                <a:srgbClr val="FBB040"/>
              </a:solidFill>
            </a:ln>
          </c:spPr>
          <c:marker>
            <c:symbol val="triangle"/>
            <c:size val="6"/>
            <c:spPr>
              <a:solidFill>
                <a:srgbClr val="FBB040"/>
              </a:solidFill>
              <a:ln>
                <a:solidFill>
                  <a:srgbClr val="FBB040"/>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Sheet1!$B$3:$N$3</c:f>
              <c:numCache>
                <c:formatCode>General</c:formatCode>
                <c:ptCount val="13"/>
                <c:pt idx="1">
                  <c:v>183</c:v>
                </c:pt>
                <c:pt idx="2">
                  <c:v>190</c:v>
                </c:pt>
                <c:pt idx="3">
                  <c:v>187</c:v>
                </c:pt>
                <c:pt idx="4">
                  <c:v>194</c:v>
                </c:pt>
                <c:pt idx="5">
                  <c:v>189</c:v>
                </c:pt>
                <c:pt idx="6">
                  <c:v>192</c:v>
                </c:pt>
                <c:pt idx="7">
                  <c:v>186</c:v>
                </c:pt>
                <c:pt idx="8">
                  <c:v>195</c:v>
                </c:pt>
                <c:pt idx="9">
                  <c:v>193</c:v>
                </c:pt>
                <c:pt idx="10">
                  <c:v>199</c:v>
                </c:pt>
                <c:pt idx="11">
                  <c:v>207</c:v>
                </c:pt>
                <c:pt idx="12">
                  <c:v>208</c:v>
                </c:pt>
              </c:numCache>
            </c:numRef>
          </c:val>
          <c:smooth val="0"/>
        </c:ser>
        <c:ser>
          <c:idx val="2"/>
          <c:order val="2"/>
          <c:tx>
            <c:strRef>
              <c:f>Sheet1!$A$4</c:f>
              <c:strCache>
                <c:ptCount val="1"/>
                <c:pt idx="0">
                  <c:v>White</c:v>
                </c:pt>
              </c:strCache>
            </c:strRef>
          </c:tx>
          <c:spPr>
            <a:ln w="44446">
              <a:solidFill>
                <a:srgbClr val="67BAC1"/>
              </a:solidFill>
            </a:ln>
          </c:spPr>
          <c:marker>
            <c:symbol val="x"/>
            <c:size val="8"/>
            <c:spPr>
              <a:ln w="25398">
                <a:solidFill>
                  <a:srgbClr val="67BAC1"/>
                </a:solidFill>
              </a:ln>
            </c:spPr>
          </c:marker>
          <c:dLbls>
            <c:delete val="1"/>
          </c:dLbls>
          <c:cat>
            <c:strRef>
              <c:f>Sheet1!$B$1:$N$1</c:f>
              <c:strCache>
                <c:ptCount val="13"/>
                <c:pt idx="0">
                  <c:v>1971*</c:v>
                </c:pt>
                <c:pt idx="1">
                  <c:v>1975*</c:v>
                </c:pt>
                <c:pt idx="2">
                  <c:v>1980*</c:v>
                </c:pt>
                <c:pt idx="3">
                  <c:v>1984*</c:v>
                </c:pt>
                <c:pt idx="4">
                  <c:v>1988*</c:v>
                </c:pt>
                <c:pt idx="5">
                  <c:v>1990*</c:v>
                </c:pt>
                <c:pt idx="6">
                  <c:v>1992*</c:v>
                </c:pt>
                <c:pt idx="7">
                  <c:v>1994*</c:v>
                </c:pt>
                <c:pt idx="8">
                  <c:v>1996*</c:v>
                </c:pt>
                <c:pt idx="9">
                  <c:v>1999*</c:v>
                </c:pt>
                <c:pt idx="10">
                  <c:v>2004</c:v>
                </c:pt>
                <c:pt idx="11">
                  <c:v>2008</c:v>
                </c:pt>
                <c:pt idx="12">
                  <c:v>2012</c:v>
                </c:pt>
              </c:strCache>
            </c:strRef>
          </c:cat>
          <c:val>
            <c:numRef>
              <c:f>Sheet1!$B$4:$N$4</c:f>
              <c:numCache>
                <c:formatCode>General</c:formatCode>
                <c:ptCount val="13"/>
                <c:pt idx="0">
                  <c:v>214</c:v>
                </c:pt>
                <c:pt idx="1">
                  <c:v>217</c:v>
                </c:pt>
                <c:pt idx="2">
                  <c:v>221</c:v>
                </c:pt>
                <c:pt idx="3">
                  <c:v>218</c:v>
                </c:pt>
                <c:pt idx="4">
                  <c:v>218</c:v>
                </c:pt>
                <c:pt idx="5">
                  <c:v>217</c:v>
                </c:pt>
                <c:pt idx="6">
                  <c:v>218</c:v>
                </c:pt>
                <c:pt idx="7">
                  <c:v>218</c:v>
                </c:pt>
                <c:pt idx="8">
                  <c:v>220</c:v>
                </c:pt>
                <c:pt idx="9">
                  <c:v>221</c:v>
                </c:pt>
                <c:pt idx="10">
                  <c:v>224</c:v>
                </c:pt>
                <c:pt idx="11">
                  <c:v>228</c:v>
                </c:pt>
                <c:pt idx="12">
                  <c:v>229</c:v>
                </c:pt>
              </c:numCache>
            </c:numRef>
          </c:val>
          <c:smooth val="0"/>
        </c:ser>
        <c:dLbls>
          <c:showLegendKey val="0"/>
          <c:showVal val="1"/>
          <c:showCatName val="0"/>
          <c:showSerName val="0"/>
          <c:showPercent val="0"/>
          <c:showBubbleSize val="0"/>
        </c:dLbls>
        <c:marker val="1"/>
        <c:smooth val="0"/>
        <c:axId val="285922064"/>
        <c:axId val="285922456"/>
      </c:lineChart>
      <c:catAx>
        <c:axId val="285922064"/>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85922456"/>
        <c:crosses val="autoZero"/>
        <c:auto val="1"/>
        <c:lblAlgn val="ctr"/>
        <c:lblOffset val="100"/>
        <c:noMultiLvlLbl val="0"/>
      </c:catAx>
      <c:valAx>
        <c:axId val="285922456"/>
        <c:scaling>
          <c:orientation val="minMax"/>
          <c:max val="250"/>
          <c:min val="15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85922064"/>
        <c:crosses val="autoZero"/>
        <c:crossBetween val="between"/>
      </c:valAx>
    </c:plotArea>
    <c:legend>
      <c:legendPos val="tr"/>
      <c:layout>
        <c:manualLayout>
          <c:xMode val="edge"/>
          <c:yMode val="edge"/>
          <c:x val="0.53801377952755858"/>
          <c:y val="0.7872670971465221"/>
          <c:w val="0.44617506561679793"/>
          <c:h val="7.3512454483531803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13-Year Olds – NAEP Math</a:t>
            </a:r>
            <a:endParaRPr lang="en-US" dirty="0"/>
          </a:p>
        </c:rich>
      </c:tx>
      <c:overlay val="0"/>
    </c:title>
    <c:autoTitleDeleted val="0"/>
    <c:plotArea>
      <c:layout/>
      <c:lineChart>
        <c:grouping val="standard"/>
        <c:varyColors val="0"/>
        <c:ser>
          <c:idx val="0"/>
          <c:order val="0"/>
          <c:tx>
            <c:strRef>
              <c:f>Sheet1!$A$2</c:f>
              <c:strCache>
                <c:ptCount val="1"/>
                <c:pt idx="0">
                  <c:v>African American</c:v>
                </c:pt>
              </c:strCache>
            </c:strRef>
          </c:tx>
          <c:spPr>
            <a:ln w="57150">
              <a:solidFill>
                <a:srgbClr val="BF311A"/>
              </a:solidFill>
            </a:ln>
          </c:spPr>
          <c:marker>
            <c:symbol val="square"/>
            <c:size val="6"/>
            <c:spPr>
              <a:solidFill>
                <a:srgbClr val="BF311A"/>
              </a:solidFill>
              <a:ln w="57150">
                <a:solidFill>
                  <a:srgbClr val="BF311A"/>
                </a:solidFill>
              </a:ln>
            </c:spPr>
          </c:marker>
          <c:dLbls>
            <c:delete val="1"/>
          </c:dLbls>
          <c:cat>
            <c:strRef>
              <c:f>Sheet1!$B$1:$L$1</c:f>
              <c:strCache>
                <c:ptCount val="11"/>
                <c:pt idx="0">
                  <c:v>1973*</c:v>
                </c:pt>
                <c:pt idx="1">
                  <c:v>1978*</c:v>
                </c:pt>
                <c:pt idx="2">
                  <c:v>1982*</c:v>
                </c:pt>
                <c:pt idx="3">
                  <c:v>1986*</c:v>
                </c:pt>
                <c:pt idx="4">
                  <c:v>1990*</c:v>
                </c:pt>
                <c:pt idx="5">
                  <c:v>1992*</c:v>
                </c:pt>
                <c:pt idx="6">
                  <c:v>1994*</c:v>
                </c:pt>
                <c:pt idx="7">
                  <c:v>1996*</c:v>
                </c:pt>
                <c:pt idx="8">
                  <c:v>1999*</c:v>
                </c:pt>
                <c:pt idx="9">
                  <c:v>2004</c:v>
                </c:pt>
                <c:pt idx="10">
                  <c:v>2008</c:v>
                </c:pt>
              </c:strCache>
            </c:strRef>
          </c:cat>
          <c:val>
            <c:numRef>
              <c:f>Sheet1!$B$2:$L$2</c:f>
              <c:numCache>
                <c:formatCode>General</c:formatCode>
                <c:ptCount val="11"/>
                <c:pt idx="0">
                  <c:v>228</c:v>
                </c:pt>
                <c:pt idx="1">
                  <c:v>230</c:v>
                </c:pt>
                <c:pt idx="2">
                  <c:v>240</c:v>
                </c:pt>
                <c:pt idx="3">
                  <c:v>249</c:v>
                </c:pt>
                <c:pt idx="4">
                  <c:v>249</c:v>
                </c:pt>
                <c:pt idx="5">
                  <c:v>250</c:v>
                </c:pt>
                <c:pt idx="6">
                  <c:v>252</c:v>
                </c:pt>
                <c:pt idx="7">
                  <c:v>252</c:v>
                </c:pt>
                <c:pt idx="8">
                  <c:v>251</c:v>
                </c:pt>
                <c:pt idx="9">
                  <c:v>257</c:v>
                </c:pt>
                <c:pt idx="10">
                  <c:v>262</c:v>
                </c:pt>
              </c:numCache>
            </c:numRef>
          </c:val>
          <c:smooth val="0"/>
        </c:ser>
        <c:ser>
          <c:idx val="1"/>
          <c:order val="1"/>
          <c:tx>
            <c:strRef>
              <c:f>Sheet1!$A$3</c:f>
              <c:strCache>
                <c:ptCount val="1"/>
                <c:pt idx="0">
                  <c:v>Latino</c:v>
                </c:pt>
              </c:strCache>
            </c:strRef>
          </c:tx>
          <c:spPr>
            <a:ln w="57150">
              <a:solidFill>
                <a:srgbClr val="FBB040"/>
              </a:solidFill>
            </a:ln>
          </c:spPr>
          <c:marker>
            <c:symbol val="triangle"/>
            <c:size val="6"/>
            <c:spPr>
              <a:solidFill>
                <a:srgbClr val="FBB040"/>
              </a:solidFill>
              <a:ln w="57150">
                <a:solidFill>
                  <a:srgbClr val="FBB040"/>
                </a:solidFill>
              </a:ln>
            </c:spPr>
          </c:marker>
          <c:dLbls>
            <c:delete val="1"/>
          </c:dLbls>
          <c:cat>
            <c:strRef>
              <c:f>Sheet1!$B$1:$L$1</c:f>
              <c:strCache>
                <c:ptCount val="11"/>
                <c:pt idx="0">
                  <c:v>1973*</c:v>
                </c:pt>
                <c:pt idx="1">
                  <c:v>1978*</c:v>
                </c:pt>
                <c:pt idx="2">
                  <c:v>1982*</c:v>
                </c:pt>
                <c:pt idx="3">
                  <c:v>1986*</c:v>
                </c:pt>
                <c:pt idx="4">
                  <c:v>1990*</c:v>
                </c:pt>
                <c:pt idx="5">
                  <c:v>1992*</c:v>
                </c:pt>
                <c:pt idx="6">
                  <c:v>1994*</c:v>
                </c:pt>
                <c:pt idx="7">
                  <c:v>1996*</c:v>
                </c:pt>
                <c:pt idx="8">
                  <c:v>1999*</c:v>
                </c:pt>
                <c:pt idx="9">
                  <c:v>2004</c:v>
                </c:pt>
                <c:pt idx="10">
                  <c:v>2008</c:v>
                </c:pt>
              </c:strCache>
            </c:strRef>
          </c:cat>
          <c:val>
            <c:numRef>
              <c:f>Sheet1!$B$3:$L$3</c:f>
              <c:numCache>
                <c:formatCode>General</c:formatCode>
                <c:ptCount val="11"/>
                <c:pt idx="0">
                  <c:v>239</c:v>
                </c:pt>
                <c:pt idx="1">
                  <c:v>238</c:v>
                </c:pt>
                <c:pt idx="2">
                  <c:v>252</c:v>
                </c:pt>
                <c:pt idx="3">
                  <c:v>254</c:v>
                </c:pt>
                <c:pt idx="4">
                  <c:v>255</c:v>
                </c:pt>
                <c:pt idx="5">
                  <c:v>259</c:v>
                </c:pt>
                <c:pt idx="6">
                  <c:v>256</c:v>
                </c:pt>
                <c:pt idx="7">
                  <c:v>256</c:v>
                </c:pt>
                <c:pt idx="8">
                  <c:v>259</c:v>
                </c:pt>
                <c:pt idx="9">
                  <c:v>264</c:v>
                </c:pt>
                <c:pt idx="10">
                  <c:v>268</c:v>
                </c:pt>
              </c:numCache>
            </c:numRef>
          </c:val>
          <c:smooth val="0"/>
        </c:ser>
        <c:ser>
          <c:idx val="2"/>
          <c:order val="2"/>
          <c:tx>
            <c:strRef>
              <c:f>Sheet1!$A$4</c:f>
              <c:strCache>
                <c:ptCount val="1"/>
                <c:pt idx="0">
                  <c:v>White</c:v>
                </c:pt>
              </c:strCache>
            </c:strRef>
          </c:tx>
          <c:spPr>
            <a:ln w="57150">
              <a:solidFill>
                <a:srgbClr val="67BAC1"/>
              </a:solidFill>
            </a:ln>
          </c:spPr>
          <c:marker>
            <c:symbol val="x"/>
            <c:size val="8"/>
            <c:spPr>
              <a:ln w="57150">
                <a:solidFill>
                  <a:srgbClr val="67BAC1"/>
                </a:solidFill>
              </a:ln>
            </c:spPr>
          </c:marker>
          <c:dLbls>
            <c:delete val="1"/>
          </c:dLbls>
          <c:cat>
            <c:strRef>
              <c:f>Sheet1!$B$1:$L$1</c:f>
              <c:strCache>
                <c:ptCount val="11"/>
                <c:pt idx="0">
                  <c:v>1973*</c:v>
                </c:pt>
                <c:pt idx="1">
                  <c:v>1978*</c:v>
                </c:pt>
                <c:pt idx="2">
                  <c:v>1982*</c:v>
                </c:pt>
                <c:pt idx="3">
                  <c:v>1986*</c:v>
                </c:pt>
                <c:pt idx="4">
                  <c:v>1990*</c:v>
                </c:pt>
                <c:pt idx="5">
                  <c:v>1992*</c:v>
                </c:pt>
                <c:pt idx="6">
                  <c:v>1994*</c:v>
                </c:pt>
                <c:pt idx="7">
                  <c:v>1996*</c:v>
                </c:pt>
                <c:pt idx="8">
                  <c:v>1999*</c:v>
                </c:pt>
                <c:pt idx="9">
                  <c:v>2004</c:v>
                </c:pt>
                <c:pt idx="10">
                  <c:v>2008</c:v>
                </c:pt>
              </c:strCache>
            </c:strRef>
          </c:cat>
          <c:val>
            <c:numRef>
              <c:f>Sheet1!$B$4:$L$4</c:f>
              <c:numCache>
                <c:formatCode>General</c:formatCode>
                <c:ptCount val="11"/>
                <c:pt idx="0">
                  <c:v>274</c:v>
                </c:pt>
                <c:pt idx="1">
                  <c:v>272</c:v>
                </c:pt>
                <c:pt idx="2">
                  <c:v>274</c:v>
                </c:pt>
                <c:pt idx="3">
                  <c:v>274</c:v>
                </c:pt>
                <c:pt idx="4">
                  <c:v>276</c:v>
                </c:pt>
                <c:pt idx="5">
                  <c:v>279</c:v>
                </c:pt>
                <c:pt idx="6">
                  <c:v>281</c:v>
                </c:pt>
                <c:pt idx="7">
                  <c:v>281</c:v>
                </c:pt>
                <c:pt idx="8">
                  <c:v>283</c:v>
                </c:pt>
                <c:pt idx="9">
                  <c:v>287</c:v>
                </c:pt>
                <c:pt idx="10">
                  <c:v>290</c:v>
                </c:pt>
              </c:numCache>
            </c:numRef>
          </c:val>
          <c:smooth val="0"/>
        </c:ser>
        <c:dLbls>
          <c:showLegendKey val="0"/>
          <c:showVal val="1"/>
          <c:showCatName val="0"/>
          <c:showSerName val="0"/>
          <c:showPercent val="0"/>
          <c:showBubbleSize val="0"/>
        </c:dLbls>
        <c:marker val="1"/>
        <c:smooth val="0"/>
        <c:axId val="285923240"/>
        <c:axId val="285923632"/>
      </c:lineChart>
      <c:catAx>
        <c:axId val="285923240"/>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85923632"/>
        <c:crosses val="autoZero"/>
        <c:auto val="1"/>
        <c:lblAlgn val="ctr"/>
        <c:lblOffset val="100"/>
        <c:noMultiLvlLbl val="0"/>
      </c:catAx>
      <c:valAx>
        <c:axId val="285923632"/>
        <c:scaling>
          <c:orientation val="minMax"/>
          <c:max val="300"/>
          <c:min val="20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a:t>
                </a:r>
                <a:r>
                  <a:rPr lang="en-US" baseline="0" dirty="0" smtClean="0"/>
                  <a:t>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85923240"/>
        <c:crosses val="autoZero"/>
        <c:crossBetween val="between"/>
      </c:valAx>
    </c:plotArea>
    <c:legend>
      <c:legendPos val="tr"/>
      <c:layout>
        <c:manualLayout>
          <c:xMode val="edge"/>
          <c:yMode val="edge"/>
          <c:x val="0.50801377952755356"/>
          <c:y val="0.77014258961658488"/>
          <c:w val="0.46307900262467488"/>
          <c:h val="7.7529747089901194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Grade</a:t>
            </a:r>
            <a:r>
              <a:rPr lang="en-US" sz="1800" baseline="0" dirty="0" smtClean="0"/>
              <a:t> 12 – NAEP Math</a:t>
            </a:r>
            <a:endParaRPr lang="en-US" sz="1800" dirty="0"/>
          </a:p>
        </c:rich>
      </c:tx>
      <c:overlay val="0"/>
    </c:title>
    <c:autoTitleDeleted val="0"/>
    <c:plotArea>
      <c:layout>
        <c:manualLayout>
          <c:layoutTarget val="inner"/>
          <c:xMode val="edge"/>
          <c:yMode val="edge"/>
          <c:x val="9.9667401696518526E-2"/>
          <c:y val="0.11752294552603139"/>
          <c:w val="0.87655417872334451"/>
          <c:h val="0.69936193493322341"/>
        </c:manualLayout>
      </c:layout>
      <c:lineChart>
        <c:grouping val="standard"/>
        <c:varyColors val="0"/>
        <c:ser>
          <c:idx val="0"/>
          <c:order val="0"/>
          <c:tx>
            <c:strRef>
              <c:f>Sheet1!$A$2</c:f>
              <c:strCache>
                <c:ptCount val="1"/>
                <c:pt idx="0">
                  <c:v>African American</c:v>
                </c:pt>
              </c:strCache>
            </c:strRef>
          </c:tx>
          <c:spPr>
            <a:ln w="57150">
              <a:solidFill>
                <a:srgbClr val="BF311A"/>
              </a:solidFill>
            </a:ln>
          </c:spPr>
          <c:marker>
            <c:symbol val="square"/>
            <c:size val="6"/>
            <c:spPr>
              <a:solidFill>
                <a:srgbClr val="BF311A"/>
              </a:solidFill>
              <a:ln w="57150">
                <a:solidFill>
                  <a:srgbClr val="BF311A"/>
                </a:solidFill>
              </a:ln>
            </c:spPr>
          </c:marker>
          <c:dLbls>
            <c:dLbl>
              <c:idx val="1"/>
              <c:delete val="1"/>
              <c:extLst>
                <c:ext xmlns:c15="http://schemas.microsoft.com/office/drawing/2012/chart" uri="{CE6537A1-D6FC-4f65-9D91-7224C49458BB}"/>
              </c:extLst>
            </c:dLbl>
            <c:dLbl>
              <c:idx val="3"/>
              <c:layout>
                <c:manualLayout>
                  <c:x val="-3.948277728170585E-2"/>
                  <c:y val="-5.776059242594695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2005</c:v>
                </c:pt>
                <c:pt idx="1">
                  <c:v>2009</c:v>
                </c:pt>
                <c:pt idx="2">
                  <c:v>2013</c:v>
                </c:pt>
              </c:numCache>
            </c:numRef>
          </c:cat>
          <c:val>
            <c:numRef>
              <c:f>Sheet1!$B$2:$D$2</c:f>
              <c:numCache>
                <c:formatCode>General</c:formatCode>
                <c:ptCount val="3"/>
                <c:pt idx="0">
                  <c:v>126</c:v>
                </c:pt>
                <c:pt idx="1">
                  <c:v>131</c:v>
                </c:pt>
                <c:pt idx="2">
                  <c:v>132</c:v>
                </c:pt>
              </c:numCache>
            </c:numRef>
          </c:val>
          <c:smooth val="0"/>
        </c:ser>
        <c:ser>
          <c:idx val="1"/>
          <c:order val="1"/>
          <c:tx>
            <c:strRef>
              <c:f>Sheet1!$A$3</c:f>
              <c:strCache>
                <c:ptCount val="1"/>
                <c:pt idx="0">
                  <c:v>Latino</c:v>
                </c:pt>
              </c:strCache>
            </c:strRef>
          </c:tx>
          <c:spPr>
            <a:ln w="57150">
              <a:solidFill>
                <a:srgbClr val="FBB040"/>
              </a:solidFill>
            </a:ln>
          </c:spPr>
          <c:marker>
            <c:symbol val="x"/>
            <c:size val="9"/>
            <c:spPr>
              <a:noFill/>
              <a:ln w="57150">
                <a:solidFill>
                  <a:srgbClr val="FBB040"/>
                </a:solidFill>
              </a:ln>
            </c:spPr>
          </c:marker>
          <c:dLbls>
            <c:dLbl>
              <c:idx val="0"/>
              <c:layout>
                <c:manualLayout>
                  <c:x val="-6.2049817099641982E-2"/>
                  <c:y val="1.75230096510253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9.7372940233410466E-3"/>
                  <c:y val="2.02376344033158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8.5549422301594066E-3"/>
                  <c:y val="2.399887514060742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2005</c:v>
                </c:pt>
                <c:pt idx="1">
                  <c:v>2009</c:v>
                </c:pt>
                <c:pt idx="2">
                  <c:v>2013</c:v>
                </c:pt>
              </c:numCache>
            </c:numRef>
          </c:cat>
          <c:val>
            <c:numRef>
              <c:f>Sheet1!$B$3:$D$3</c:f>
              <c:numCache>
                <c:formatCode>General</c:formatCode>
                <c:ptCount val="3"/>
                <c:pt idx="0">
                  <c:v>132</c:v>
                </c:pt>
                <c:pt idx="1">
                  <c:v>137</c:v>
                </c:pt>
                <c:pt idx="2">
                  <c:v>141</c:v>
                </c:pt>
              </c:numCache>
            </c:numRef>
          </c:val>
          <c:smooth val="0"/>
        </c:ser>
        <c:ser>
          <c:idx val="2"/>
          <c:order val="2"/>
          <c:tx>
            <c:strRef>
              <c:f>Sheet1!$A$4</c:f>
              <c:strCache>
                <c:ptCount val="1"/>
                <c:pt idx="0">
                  <c:v>White</c:v>
                </c:pt>
              </c:strCache>
            </c:strRef>
          </c:tx>
          <c:spPr>
            <a:ln w="57150">
              <a:solidFill>
                <a:srgbClr val="71CBD2"/>
              </a:solidFill>
            </a:ln>
          </c:spPr>
          <c:marker>
            <c:spPr>
              <a:solidFill>
                <a:srgbClr val="71CBD2"/>
              </a:solidFill>
              <a:ln w="57150">
                <a:solidFill>
                  <a:srgbClr val="71CBD2"/>
                </a:solidFill>
              </a:ln>
            </c:spPr>
          </c:marker>
          <c:dLbls>
            <c:dLbl>
              <c:idx val="0"/>
              <c:layout>
                <c:manualLayout>
                  <c:x val="-5.8653434964337468E-2"/>
                  <c:y val="1.0858499009161965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2005</c:v>
                </c:pt>
                <c:pt idx="1">
                  <c:v>2009</c:v>
                </c:pt>
                <c:pt idx="2">
                  <c:v>2013</c:v>
                </c:pt>
              </c:numCache>
            </c:numRef>
          </c:cat>
          <c:val>
            <c:numRef>
              <c:f>Sheet1!$B$4:$D$4</c:f>
              <c:numCache>
                <c:formatCode>General</c:formatCode>
                <c:ptCount val="3"/>
                <c:pt idx="0">
                  <c:v>156</c:v>
                </c:pt>
                <c:pt idx="1">
                  <c:v>160</c:v>
                </c:pt>
                <c:pt idx="2">
                  <c:v>162</c:v>
                </c:pt>
              </c:numCache>
            </c:numRef>
          </c:val>
          <c:smooth val="0"/>
        </c:ser>
        <c:ser>
          <c:idx val="3"/>
          <c:order val="3"/>
          <c:tx>
            <c:strRef>
              <c:f>Sheet1!#REF!</c:f>
              <c:strCache>
                <c:ptCount val="1"/>
                <c:pt idx="0">
                  <c:v>#REF!</c:v>
                </c:pt>
              </c:strCache>
            </c:strRef>
          </c:tx>
          <c:spPr>
            <a:ln>
              <a:solidFill>
                <a:srgbClr val="92D050"/>
              </a:solidFill>
            </a:ln>
          </c:spPr>
          <c:marker>
            <c:spPr>
              <a:solidFill>
                <a:srgbClr val="92D050"/>
              </a:solidFill>
              <a:ln>
                <a:solidFill>
                  <a:srgbClr val="92D050"/>
                </a:solidFill>
              </a:ln>
            </c:spPr>
          </c:marker>
          <c:dLbls>
            <c:dLbl>
              <c:idx val="0"/>
              <c:layout>
                <c:manualLayout>
                  <c:x val="-5.8653434964337468E-2"/>
                  <c:y val="-1.6287748513742949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2005</c:v>
                </c:pt>
                <c:pt idx="1">
                  <c:v>2009</c:v>
                </c:pt>
                <c:pt idx="2">
                  <c:v>2013</c:v>
                </c:pt>
              </c:numCache>
            </c:numRef>
          </c:cat>
          <c:val>
            <c:numRef>
              <c:f>Sheet1!#REF!</c:f>
              <c:numCache>
                <c:formatCode>General</c:formatCode>
                <c:ptCount val="1"/>
                <c:pt idx="0">
                  <c:v>1</c:v>
                </c:pt>
              </c:numCache>
            </c:numRef>
          </c:val>
          <c:smooth val="0"/>
        </c:ser>
        <c:ser>
          <c:idx val="4"/>
          <c:order val="4"/>
          <c:tx>
            <c:strRef>
              <c:f>Sheet1!#REF!</c:f>
              <c:strCache>
                <c:ptCount val="1"/>
                <c:pt idx="0">
                  <c:v>#REF!</c:v>
                </c:pt>
              </c:strCache>
            </c:strRef>
          </c:tx>
          <c:spPr>
            <a:ln>
              <a:solidFill>
                <a:srgbClr val="989184"/>
              </a:solidFill>
            </a:ln>
          </c:spPr>
          <c:marker>
            <c:spPr>
              <a:solidFill>
                <a:srgbClr val="989184"/>
              </a:solidFill>
              <a:ln>
                <a:solidFill>
                  <a:srgbClr val="989184"/>
                </a:solidFill>
              </a:ln>
            </c:spPr>
          </c:marker>
          <c:dLbls>
            <c:dLbl>
              <c:idx val="0"/>
              <c:layout>
                <c:manualLayout>
                  <c:x val="-6.0238662936346596E-2"/>
                  <c:y val="-1.9002373266033424E-2"/>
                </c:manualLayout>
              </c:layout>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1.5852279720091181E-2"/>
                  <c:y val="-3.529012177977641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2005</c:v>
                </c:pt>
                <c:pt idx="1">
                  <c:v>2009</c:v>
                </c:pt>
                <c:pt idx="2">
                  <c:v>2013</c:v>
                </c:pt>
              </c:numCache>
            </c:numRef>
          </c:cat>
          <c:val>
            <c:numRef>
              <c:f>Sheet1!#REF!</c:f>
              <c:numCache>
                <c:formatCode>General</c:formatCode>
                <c:ptCount val="1"/>
                <c:pt idx="0">
                  <c:v>1</c:v>
                </c:pt>
              </c:numCache>
            </c:numRef>
          </c:val>
          <c:smooth val="0"/>
        </c:ser>
        <c:dLbls>
          <c:showLegendKey val="0"/>
          <c:showVal val="1"/>
          <c:showCatName val="0"/>
          <c:showSerName val="0"/>
          <c:showPercent val="0"/>
          <c:showBubbleSize val="0"/>
        </c:dLbls>
        <c:marker val="1"/>
        <c:smooth val="0"/>
        <c:axId val="285924416"/>
        <c:axId val="285924808"/>
      </c:lineChart>
      <c:catAx>
        <c:axId val="285924416"/>
        <c:scaling>
          <c:orientation val="minMax"/>
        </c:scaling>
        <c:delete val="0"/>
        <c:axPos val="b"/>
        <c:numFmt formatCode="General" sourceLinked="1"/>
        <c:majorTickMark val="none"/>
        <c:minorTickMark val="none"/>
        <c:tickLblPos val="nextTo"/>
        <c:spPr>
          <a:ln w="31731">
            <a:solidFill>
              <a:sysClr val="windowText" lastClr="000000">
                <a:lumMod val="65000"/>
                <a:lumOff val="35000"/>
              </a:sysClr>
            </a:solidFill>
          </a:ln>
        </c:spPr>
        <c:txPr>
          <a:bodyPr/>
          <a:lstStyle/>
          <a:p>
            <a:pPr>
              <a:defRPr sz="1399" baseline="0">
                <a:latin typeface="+mn-lt"/>
              </a:defRPr>
            </a:pPr>
            <a:endParaRPr lang="en-US"/>
          </a:p>
        </c:txPr>
        <c:crossAx val="285924808"/>
        <c:crosses val="autoZero"/>
        <c:auto val="1"/>
        <c:lblAlgn val="ctr"/>
        <c:lblOffset val="100"/>
        <c:noMultiLvlLbl val="0"/>
      </c:catAx>
      <c:valAx>
        <c:axId val="285924808"/>
        <c:scaling>
          <c:orientation val="minMax"/>
          <c:max val="200"/>
          <c:min val="100"/>
        </c:scaling>
        <c:delete val="0"/>
        <c:axPos val="l"/>
        <c:majorGridlines>
          <c:spPr>
            <a:ln>
              <a:solidFill>
                <a:sysClr val="windowText" lastClr="000000">
                  <a:lumMod val="65000"/>
                  <a:lumOff val="35000"/>
                </a:sysClr>
              </a:solidFill>
            </a:ln>
          </c:spPr>
        </c:majorGridlines>
        <c:title>
          <c:tx>
            <c:rich>
              <a:bodyPr/>
              <a:lstStyle/>
              <a:p>
                <a:pPr>
                  <a:defRPr sz="1395" b="0" i="0" u="none" strike="noStrike" baseline="0">
                    <a:solidFill>
                      <a:srgbClr val="000000"/>
                    </a:solidFill>
                    <a:latin typeface="Calibri"/>
                    <a:ea typeface="Calibri"/>
                    <a:cs typeface="Calibri"/>
                  </a:defRPr>
                </a:pPr>
                <a:r>
                  <a:rPr lang="en-US" dirty="0" smtClean="0"/>
                  <a:t>Average Scale Score</a:t>
                </a:r>
                <a:endParaRPr lang="en-US" dirty="0"/>
              </a:p>
            </c:rich>
          </c:tx>
          <c:overlay val="0"/>
        </c:title>
        <c:numFmt formatCode="General" sourceLinked="1"/>
        <c:majorTickMark val="none"/>
        <c:minorTickMark val="none"/>
        <c:tickLblPos val="nextTo"/>
        <c:spPr>
          <a:ln>
            <a:noFill/>
          </a:ln>
        </c:spPr>
        <c:txPr>
          <a:bodyPr/>
          <a:lstStyle/>
          <a:p>
            <a:pPr>
              <a:defRPr sz="1199">
                <a:latin typeface="+mn-lt"/>
              </a:defRPr>
            </a:pPr>
            <a:endParaRPr lang="en-US"/>
          </a:p>
        </c:txPr>
        <c:crossAx val="285924416"/>
        <c:crosses val="autoZero"/>
        <c:crossBetween val="between"/>
      </c:valAx>
    </c:plotArea>
    <c:legend>
      <c:legendPos val="b"/>
      <c:legendEntry>
        <c:idx val="3"/>
        <c:delete val="1"/>
      </c:legendEntry>
      <c:legendEntry>
        <c:idx val="4"/>
        <c:delete val="1"/>
      </c:legendEntry>
      <c:layout>
        <c:manualLayout>
          <c:xMode val="edge"/>
          <c:yMode val="edge"/>
          <c:x val="2.3340047876381182E-2"/>
          <c:y val="0.93207901994778963"/>
          <c:w val="0.96946002142429366"/>
          <c:h val="6.4369524126281011E-2"/>
        </c:manualLayout>
      </c:layout>
      <c:overlay val="1"/>
      <c:spPr>
        <a:solidFill>
          <a:schemeClr val="bg1"/>
        </a:solidFill>
        <a:ln>
          <a:solidFill>
            <a:sysClr val="windowText" lastClr="000000">
              <a:lumMod val="65000"/>
              <a:lumOff val="35000"/>
            </a:sysClr>
          </a:solidFill>
        </a:ln>
      </c:spPr>
      <c:txPr>
        <a:bodyPr/>
        <a:lstStyle/>
        <a:p>
          <a:pPr>
            <a:defRPr sz="1400">
              <a:latin typeface="+mn-lt"/>
            </a:defRPr>
          </a:pPr>
          <a:endParaRPr lang="en-US"/>
        </a:p>
      </c:txPr>
    </c:legend>
    <c:plotVisOnly val="1"/>
    <c:dispBlanksAs val="gap"/>
    <c:showDLblsOverMax val="0"/>
  </c:chart>
  <c:txPr>
    <a:bodyPr/>
    <a:lstStyle/>
    <a:p>
      <a:pPr>
        <a:defRPr sz="1799"/>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baseline="0" dirty="0" smtClean="0">
                <a:solidFill>
                  <a:schemeClr val="tx1"/>
                </a:solidFill>
                <a:effectLst/>
              </a:rPr>
              <a:t>Average Scale Score Change, NAEP Grade 4 - Reading - All Students (2003-15)</a:t>
            </a:r>
            <a:endParaRPr lang="en-US" sz="14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456165445710186E-2"/>
          <c:y val="9.8121693121693124E-2"/>
          <c:w val="0.96964414479213878"/>
          <c:h val="0.83560409115527223"/>
        </c:manualLayout>
      </c:layout>
      <c:barChart>
        <c:barDir val="bar"/>
        <c:grouping val="clustered"/>
        <c:varyColors val="0"/>
        <c:ser>
          <c:idx val="0"/>
          <c:order val="0"/>
          <c:tx>
            <c:strRef>
              <c:f>Sheet1!$B$1</c:f>
              <c:strCache>
                <c:ptCount val="1"/>
                <c:pt idx="0">
                  <c:v>Average Scale Score Change</c:v>
                </c:pt>
              </c:strCache>
            </c:strRef>
          </c:tx>
          <c:spPr>
            <a:solidFill>
              <a:schemeClr val="accent1"/>
            </a:solidFill>
            <a:ln>
              <a:noFill/>
            </a:ln>
            <a:effectLst/>
          </c:spPr>
          <c:invertIfNegative val="0"/>
          <c:dPt>
            <c:idx val="3"/>
            <c:invertIfNegative val="0"/>
            <c:bubble3D val="0"/>
            <c:spPr>
              <a:solidFill>
                <a:schemeClr val="accent1"/>
              </a:solidFill>
              <a:ln>
                <a:noFill/>
              </a:ln>
              <a:effectLst/>
            </c:spPr>
          </c:dPt>
          <c:dPt>
            <c:idx val="21"/>
            <c:invertIfNegative val="0"/>
            <c:bubble3D val="0"/>
            <c:spPr>
              <a:solidFill>
                <a:schemeClr val="tx1"/>
              </a:solidFill>
              <a:ln>
                <a:noFill/>
              </a:ln>
              <a:effectLst/>
            </c:spPr>
          </c:dPt>
          <c:dPt>
            <c:idx val="32"/>
            <c:invertIfNegative val="0"/>
            <c:bubble3D val="0"/>
            <c:spPr>
              <a:solidFill>
                <a:schemeClr val="accent1"/>
              </a:solidFill>
              <a:ln>
                <a:noFill/>
              </a:ln>
              <a:effectLst/>
            </c:spPr>
          </c:dPt>
          <c:dPt>
            <c:idx val="49"/>
            <c:invertIfNegative val="0"/>
            <c:bubble3D val="0"/>
            <c:spPr>
              <a:solidFill>
                <a:srgbClr val="FF0000"/>
              </a:solidFill>
              <a:ln>
                <a:noFill/>
              </a:ln>
              <a:effectLst/>
            </c:spPr>
          </c:dPt>
          <c:cat>
            <c:strRef>
              <c:f>Sheet1!$A$2:$A$52</c:f>
              <c:strCache>
                <c:ptCount val="51"/>
                <c:pt idx="0">
                  <c:v>Louisiana</c:v>
                </c:pt>
                <c:pt idx="1">
                  <c:v>Alabama</c:v>
                </c:pt>
                <c:pt idx="2">
                  <c:v>Florida</c:v>
                </c:pt>
                <c:pt idx="3">
                  <c:v>Kentucky</c:v>
                </c:pt>
                <c:pt idx="4">
                  <c:v>Rhode Island</c:v>
                </c:pt>
                <c:pt idx="5">
                  <c:v>Mississippi</c:v>
                </c:pt>
                <c:pt idx="6">
                  <c:v>Georgia</c:v>
                </c:pt>
                <c:pt idx="7">
                  <c:v>Oklahoma</c:v>
                </c:pt>
                <c:pt idx="8">
                  <c:v>Pennsylvania</c:v>
                </c:pt>
                <c:pt idx="9">
                  <c:v>Massachusetts</c:v>
                </c:pt>
                <c:pt idx="10">
                  <c:v>Nevada</c:v>
                </c:pt>
                <c:pt idx="11">
                  <c:v>California</c:v>
                </c:pt>
                <c:pt idx="12">
                  <c:v>Utah</c:v>
                </c:pt>
                <c:pt idx="13">
                  <c:v>Indiana</c:v>
                </c:pt>
                <c:pt idx="14">
                  <c:v>Hawaii</c:v>
                </c:pt>
                <c:pt idx="15">
                  <c:v>Tennessee</c:v>
                </c:pt>
                <c:pt idx="16">
                  <c:v>Arizona</c:v>
                </c:pt>
                <c:pt idx="17">
                  <c:v>Wyoming</c:v>
                </c:pt>
                <c:pt idx="18">
                  <c:v>Nebraska</c:v>
                </c:pt>
                <c:pt idx="19">
                  <c:v>Illinois</c:v>
                </c:pt>
                <c:pt idx="20">
                  <c:v>Virginia</c:v>
                </c:pt>
                <c:pt idx="21">
                  <c:v>National Public</c:v>
                </c:pt>
                <c:pt idx="22">
                  <c:v>Washington</c:v>
                </c:pt>
                <c:pt idx="23">
                  <c:v>North Carolina</c:v>
                </c:pt>
                <c:pt idx="24">
                  <c:v>Arkansas</c:v>
                </c:pt>
                <c:pt idx="25">
                  <c:v>New Jersey</c:v>
                </c:pt>
                <c:pt idx="26">
                  <c:v>Maryland</c:v>
                </c:pt>
                <c:pt idx="27">
                  <c:v>New Hampshire</c:v>
                </c:pt>
                <c:pt idx="28">
                  <c:v>New Mexico</c:v>
                </c:pt>
                <c:pt idx="29">
                  <c:v>Vermont</c:v>
                </c:pt>
                <c:pt idx="30">
                  <c:v>Idaho</c:v>
                </c:pt>
                <c:pt idx="31">
                  <c:v>South Carolina</c:v>
                </c:pt>
                <c:pt idx="32">
                  <c:v>Texas</c:v>
                </c:pt>
                <c:pt idx="33">
                  <c:v>Ohio</c:v>
                </c:pt>
                <c:pt idx="34">
                  <c:v>North Dakota</c:v>
                </c:pt>
                <c:pt idx="35">
                  <c:v>Oregon</c:v>
                </c:pt>
                <c:pt idx="36">
                  <c:v>Wisconsin</c:v>
                </c:pt>
                <c:pt idx="37">
                  <c:v>Montana</c:v>
                </c:pt>
                <c:pt idx="38">
                  <c:v>Alaska</c:v>
                </c:pt>
                <c:pt idx="39">
                  <c:v>Kansas</c:v>
                </c:pt>
                <c:pt idx="40">
                  <c:v>Minnesota</c:v>
                </c:pt>
                <c:pt idx="41">
                  <c:v>Connecticut</c:v>
                </c:pt>
                <c:pt idx="42">
                  <c:v>Missouri</c:v>
                </c:pt>
                <c:pt idx="43">
                  <c:v>New York</c:v>
                </c:pt>
                <c:pt idx="44">
                  <c:v>Colorado</c:v>
                </c:pt>
                <c:pt idx="45">
                  <c:v>Iowa</c:v>
                </c:pt>
                <c:pt idx="46">
                  <c:v>Maine</c:v>
                </c:pt>
                <c:pt idx="47">
                  <c:v>Delaware</c:v>
                </c:pt>
                <c:pt idx="48">
                  <c:v>South Dakota</c:v>
                </c:pt>
                <c:pt idx="49">
                  <c:v>Michigan</c:v>
                </c:pt>
                <c:pt idx="50">
                  <c:v>West Virginia</c:v>
                </c:pt>
              </c:strCache>
            </c:strRef>
          </c:cat>
          <c:val>
            <c:numRef>
              <c:f>Sheet1!$B$2:$B$52</c:f>
              <c:numCache>
                <c:formatCode>0</c:formatCode>
                <c:ptCount val="51"/>
                <c:pt idx="0">
                  <c:v>11.469849765151992</c:v>
                </c:pt>
                <c:pt idx="1">
                  <c:v>9.9652421632929986</c:v>
                </c:pt>
                <c:pt idx="2">
                  <c:v>9.1744807616580033</c:v>
                </c:pt>
                <c:pt idx="3">
                  <c:v>9.0107509644550134</c:v>
                </c:pt>
                <c:pt idx="4">
                  <c:v>8.9915215253219856</c:v>
                </c:pt>
                <c:pt idx="5">
                  <c:v>8.6462800898700038</c:v>
                </c:pt>
                <c:pt idx="6">
                  <c:v>8.4162779474769991</c:v>
                </c:pt>
                <c:pt idx="7">
                  <c:v>8.2511530879199881</c:v>
                </c:pt>
                <c:pt idx="8">
                  <c:v>7.9723465738910022</c:v>
                </c:pt>
                <c:pt idx="9">
                  <c:v>7.6711640870859981</c:v>
                </c:pt>
                <c:pt idx="10">
                  <c:v>7.4659018647519986</c:v>
                </c:pt>
                <c:pt idx="11">
                  <c:v>7.0455114592070061</c:v>
                </c:pt>
                <c:pt idx="12">
                  <c:v>6.8727364311289989</c:v>
                </c:pt>
                <c:pt idx="13">
                  <c:v>6.8724002133210149</c:v>
                </c:pt>
                <c:pt idx="14">
                  <c:v>6.8647455392579957</c:v>
                </c:pt>
                <c:pt idx="15">
                  <c:v>6.6657232695800133</c:v>
                </c:pt>
                <c:pt idx="16">
                  <c:v>6.438535075179999</c:v>
                </c:pt>
                <c:pt idx="17">
                  <c:v>6.0856364304449926</c:v>
                </c:pt>
                <c:pt idx="18">
                  <c:v>6.0228087733939901</c:v>
                </c:pt>
                <c:pt idx="19">
                  <c:v>5.7179796870999837</c:v>
                </c:pt>
                <c:pt idx="20">
                  <c:v>5.6308957602450107</c:v>
                </c:pt>
                <c:pt idx="21">
                  <c:v>4.9001199841979997</c:v>
                </c:pt>
                <c:pt idx="22">
                  <c:v>4.7961940158430139</c:v>
                </c:pt>
                <c:pt idx="23">
                  <c:v>4.5900112449890003</c:v>
                </c:pt>
                <c:pt idx="24">
                  <c:v>4.4621916700629924</c:v>
                </c:pt>
                <c:pt idx="25">
                  <c:v>4.4143464042300025</c:v>
                </c:pt>
                <c:pt idx="26">
                  <c:v>4.2704298073849998</c:v>
                </c:pt>
                <c:pt idx="27">
                  <c:v>4.1603392132510066</c:v>
                </c:pt>
                <c:pt idx="28">
                  <c:v>4.0551338218090223</c:v>
                </c:pt>
                <c:pt idx="29">
                  <c:v>3.9768700308879943</c:v>
                </c:pt>
                <c:pt idx="30">
                  <c:v>3.4301806136199957</c:v>
                </c:pt>
                <c:pt idx="31">
                  <c:v>3.1619521295440052</c:v>
                </c:pt>
                <c:pt idx="32">
                  <c:v>3.134907363258975</c:v>
                </c:pt>
                <c:pt idx="33">
                  <c:v>3.0646206233099917</c:v>
                </c:pt>
                <c:pt idx="34">
                  <c:v>3.0497386541219953</c:v>
                </c:pt>
                <c:pt idx="35">
                  <c:v>2.6081847597729961</c:v>
                </c:pt>
                <c:pt idx="36">
                  <c:v>2.5229280041619973</c:v>
                </c:pt>
                <c:pt idx="37">
                  <c:v>2.0108518922729957</c:v>
                </c:pt>
                <c:pt idx="38">
                  <c:v>1.2454465708469797</c:v>
                </c:pt>
                <c:pt idx="39">
                  <c:v>0.94665073739599848</c:v>
                </c:pt>
                <c:pt idx="40">
                  <c:v>0.74395770189201471</c:v>
                </c:pt>
                <c:pt idx="41">
                  <c:v>0.60692834461801226</c:v>
                </c:pt>
                <c:pt idx="42">
                  <c:v>0.4652867447850042</c:v>
                </c:pt>
                <c:pt idx="43">
                  <c:v>0.45809603322399539</c:v>
                </c:pt>
                <c:pt idx="44">
                  <c:v>0.3622429989719933</c:v>
                </c:pt>
                <c:pt idx="45">
                  <c:v>0.35826896100701333</c:v>
                </c:pt>
                <c:pt idx="46">
                  <c:v>-0.13088582546899374</c:v>
                </c:pt>
                <c:pt idx="47">
                  <c:v>-0.23011452621798867</c:v>
                </c:pt>
                <c:pt idx="48">
                  <c:v>-1.8036539972119954</c:v>
                </c:pt>
                <c:pt idx="49">
                  <c:v>-2.4824264890960137</c:v>
                </c:pt>
                <c:pt idx="50">
                  <c:v>-2.9262366213029907</c:v>
                </c:pt>
              </c:numCache>
            </c:numRef>
          </c:val>
        </c:ser>
        <c:dLbls>
          <c:showLegendKey val="0"/>
          <c:showVal val="0"/>
          <c:showCatName val="0"/>
          <c:showSerName val="0"/>
          <c:showPercent val="0"/>
          <c:showBubbleSize val="0"/>
        </c:dLbls>
        <c:gapWidth val="182"/>
        <c:axId val="285925592"/>
        <c:axId val="286225840"/>
      </c:barChart>
      <c:catAx>
        <c:axId val="285925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286225840"/>
        <c:crosses val="autoZero"/>
        <c:auto val="1"/>
        <c:lblAlgn val="ctr"/>
        <c:lblOffset val="100"/>
        <c:tickLblSkip val="1"/>
        <c:noMultiLvlLbl val="0"/>
      </c:catAx>
      <c:valAx>
        <c:axId val="2862258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5925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1200" b="0" baseline="0" dirty="0">
                <a:solidFill>
                  <a:schemeClr val="tx1"/>
                </a:solidFill>
              </a:rPr>
              <a:t>Average Scale Score Change, </a:t>
            </a:r>
            <a:r>
              <a:rPr lang="en-US" sz="1200" b="0" baseline="0" dirty="0" smtClean="0">
                <a:solidFill>
                  <a:schemeClr val="tx1"/>
                </a:solidFill>
              </a:rPr>
              <a:t>Grade 8 - NAEP Math- All Students (2003-2015)</a:t>
            </a:r>
            <a:endParaRPr lang="en-US" sz="1200" b="0" dirty="0">
              <a:solidFill>
                <a:schemeClr val="tx1"/>
              </a:solidFill>
            </a:endParaRPr>
          </a:p>
        </c:rich>
      </c:tx>
      <c:layout>
        <c:manualLayout>
          <c:xMode val="edge"/>
          <c:yMode val="edge"/>
          <c:x val="0.23116712841450374"/>
          <c:y val="3.4248975457015239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Score</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dPt>
          <c:dPt>
            <c:idx val="1"/>
            <c:invertIfNegative val="0"/>
            <c:bubble3D val="0"/>
            <c:spPr>
              <a:solidFill>
                <a:schemeClr val="bg1">
                  <a:lumMod val="75000"/>
                </a:schemeClr>
              </a:solidFill>
              <a:ln>
                <a:noFill/>
              </a:ln>
              <a:effectLst/>
            </c:spPr>
          </c:dPt>
          <c:dPt>
            <c:idx val="2"/>
            <c:invertIfNegative val="0"/>
            <c:bubble3D val="0"/>
            <c:spPr>
              <a:solidFill>
                <a:srgbClr val="F79646">
                  <a:lumMod val="60000"/>
                  <a:lumOff val="40000"/>
                </a:srgbClr>
              </a:solidFill>
              <a:ln>
                <a:noFill/>
              </a:ln>
              <a:effectLst/>
            </c:spPr>
          </c:dPt>
          <c:dPt>
            <c:idx val="3"/>
            <c:invertIfNegative val="0"/>
            <c:bubble3D val="0"/>
            <c:spPr>
              <a:solidFill>
                <a:srgbClr val="67BAC1"/>
              </a:solidFill>
              <a:ln>
                <a:noFill/>
              </a:ln>
              <a:effectLst/>
            </c:spPr>
          </c:dPt>
          <c:cat>
            <c:strRef>
              <c:f>Sheet1!$A$2:$A$5</c:f>
              <c:strCache>
                <c:ptCount val="4"/>
                <c:pt idx="0">
                  <c:v>Massachusetts</c:v>
                </c:pt>
                <c:pt idx="1">
                  <c:v>Tennessee</c:v>
                </c:pt>
                <c:pt idx="2">
                  <c:v>Nation</c:v>
                </c:pt>
                <c:pt idx="3">
                  <c:v>Michigan</c:v>
                </c:pt>
              </c:strCache>
            </c:strRef>
          </c:cat>
          <c:val>
            <c:numRef>
              <c:f>Sheet1!$B$2:$B$5</c:f>
              <c:numCache>
                <c:formatCode>0</c:formatCode>
                <c:ptCount val="4"/>
                <c:pt idx="0">
                  <c:v>10.387877129830001</c:v>
                </c:pt>
                <c:pt idx="1">
                  <c:v>10.027652047635002</c:v>
                </c:pt>
                <c:pt idx="2">
                  <c:v>5.1643132694549649</c:v>
                </c:pt>
                <c:pt idx="3">
                  <c:v>1.7267904023279925</c:v>
                </c:pt>
              </c:numCache>
            </c:numRef>
          </c:val>
        </c:ser>
        <c:dLbls>
          <c:showLegendKey val="0"/>
          <c:showVal val="0"/>
          <c:showCatName val="0"/>
          <c:showSerName val="0"/>
          <c:showPercent val="0"/>
          <c:showBubbleSize val="0"/>
        </c:dLbls>
        <c:gapWidth val="182"/>
        <c:axId val="286227016"/>
        <c:axId val="286227408"/>
      </c:barChart>
      <c:catAx>
        <c:axId val="286227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86227408"/>
        <c:crosses val="autoZero"/>
        <c:auto val="1"/>
        <c:lblAlgn val="ctr"/>
        <c:lblOffset val="100"/>
        <c:tickLblSkip val="1"/>
        <c:noMultiLvlLbl val="0"/>
      </c:catAx>
      <c:valAx>
        <c:axId val="2862274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86227016"/>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mn-lt"/>
              </a:defRPr>
            </a:pPr>
            <a:r>
              <a:rPr lang="en-US" sz="1800" dirty="0" smtClean="0">
                <a:latin typeface="+mn-lt"/>
              </a:rPr>
              <a:t>Grade 4 – NAEP Reading (2015)</a:t>
            </a:r>
            <a:endParaRPr lang="en-US" sz="1800" dirty="0">
              <a:latin typeface="+mn-lt"/>
            </a:endParaRPr>
          </a:p>
        </c:rich>
      </c:tx>
      <c:layout>
        <c:manualLayout>
          <c:xMode val="edge"/>
          <c:yMode val="edge"/>
          <c:x val="0.30064160104987464"/>
          <c:y val="0"/>
        </c:manualLayout>
      </c:layout>
      <c:overlay val="0"/>
    </c:title>
    <c:autoTitleDeleted val="0"/>
    <c:plotArea>
      <c:layout>
        <c:manualLayout>
          <c:layoutTarget val="inner"/>
          <c:xMode val="edge"/>
          <c:yMode val="edge"/>
          <c:x val="0.10155196850393701"/>
          <c:y val="0.10017230131132825"/>
          <c:w val="0.87901955380577468"/>
          <c:h val="0.62021797565398462"/>
        </c:manualLayout>
      </c:layout>
      <c:barChart>
        <c:barDir val="col"/>
        <c:grouping val="clustered"/>
        <c:varyColors val="0"/>
        <c:ser>
          <c:idx val="0"/>
          <c:order val="0"/>
          <c:tx>
            <c:strRef>
              <c:f>Sheet1!$B$1</c:f>
              <c:strCache>
                <c:ptCount val="1"/>
                <c:pt idx="0">
                  <c:v>score</c:v>
                </c:pt>
              </c:strCache>
            </c:strRef>
          </c:tx>
          <c:spPr>
            <a:solidFill>
              <a:srgbClr val="BF311A"/>
            </a:solidFill>
            <a:ln w="10831">
              <a:solidFill>
                <a:schemeClr val="tx1"/>
              </a:solidFill>
              <a:prstDash val="solid"/>
            </a:ln>
          </c:spPr>
          <c:invertIfNegative val="0"/>
          <c:dPt>
            <c:idx val="20"/>
            <c:invertIfNegative val="0"/>
            <c:bubble3D val="0"/>
            <c:spPr>
              <a:solidFill>
                <a:srgbClr val="D9D9D9"/>
              </a:solidFill>
              <a:ln w="10831">
                <a:solidFill>
                  <a:schemeClr val="tx1"/>
                </a:solidFill>
                <a:prstDash val="solid"/>
              </a:ln>
            </c:spPr>
          </c:dPt>
          <c:dPt>
            <c:idx val="22"/>
            <c:invertIfNegative val="0"/>
            <c:bubble3D val="0"/>
          </c:dPt>
          <c:dPt>
            <c:idx val="43"/>
            <c:invertIfNegative val="0"/>
            <c:bubble3D val="0"/>
            <c:spPr>
              <a:solidFill>
                <a:srgbClr val="8064A2"/>
              </a:solidFill>
              <a:ln w="10831">
                <a:solidFill>
                  <a:schemeClr val="tx1"/>
                </a:solidFill>
                <a:prstDash val="solid"/>
              </a:ln>
            </c:spPr>
          </c:dPt>
          <c:dLbls>
            <c:dLbl>
              <c:idx val="43"/>
              <c:layout>
                <c:manualLayout>
                  <c:x val="-1.2232415902140673E-2"/>
                  <c:y val="-7.1352114708131645E-2"/>
                </c:manualLayout>
              </c:layout>
              <c:spPr>
                <a:solidFill>
                  <a:prstClr val="white"/>
                </a:solidFill>
                <a:ln w="9525" cap="flat" cmpd="sng" algn="ctr">
                  <a:solidFill>
                    <a:prstClr val="black">
                      <a:lumMod val="65000"/>
                      <a:lumOff val="35000"/>
                    </a:prstClr>
                  </a:solidFill>
                  <a:prstDash val="solid"/>
                  <a:round/>
                  <a:headEnd type="none" w="med" len="med"/>
                  <a:tailEnd type="none" w="med" len="med"/>
                </a:ln>
                <a:effectLst/>
              </c:spPr>
              <c:txPr>
                <a:bodyPr wrap="square" lIns="38100" tIns="19050" rIns="38100" bIns="19050" anchor="ctr">
                  <a:spAutoFit/>
                </a:bodyPr>
                <a:lstStyle/>
                <a:p>
                  <a:pPr>
                    <a:defRPr sz="1050"/>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5390"/>
                        <a:gd name="adj2" fmla="val 222724"/>
                      </a:avLst>
                    </a:prstGeom>
                  </c15:spPr>
                </c:ext>
              </c:extLst>
            </c:dLbl>
            <c:spPr>
              <a:solidFill>
                <a:prstClr val="white"/>
              </a:solidFill>
              <a:ln>
                <a:solidFill>
                  <a:prstClr val="black">
                    <a:lumMod val="65000"/>
                    <a:lumOff val="35000"/>
                  </a:prstClr>
                </a:solid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Sheet1!$A$2:$A$45</c:f>
              <c:strCache>
                <c:ptCount val="44"/>
                <c:pt idx="0">
                  <c:v>DoDEA</c:v>
                </c:pt>
                <c:pt idx="1">
                  <c:v>Massachusetts</c:v>
                </c:pt>
                <c:pt idx="2">
                  <c:v>Arizona</c:v>
                </c:pt>
                <c:pt idx="3">
                  <c:v>Washington</c:v>
                </c:pt>
                <c:pt idx="4">
                  <c:v>Rhode Island</c:v>
                </c:pt>
                <c:pt idx="5">
                  <c:v>Colorado</c:v>
                </c:pt>
                <c:pt idx="6">
                  <c:v>North Carolina</c:v>
                </c:pt>
                <c:pt idx="7">
                  <c:v>New Jersey</c:v>
                </c:pt>
                <c:pt idx="8">
                  <c:v>Florida</c:v>
                </c:pt>
                <c:pt idx="9">
                  <c:v>Kentucky</c:v>
                </c:pt>
                <c:pt idx="10">
                  <c:v>Georgia</c:v>
                </c:pt>
                <c:pt idx="11">
                  <c:v>Indiana</c:v>
                </c:pt>
                <c:pt idx="12">
                  <c:v>West Virginia</c:v>
                </c:pt>
                <c:pt idx="13">
                  <c:v>Delaware</c:v>
                </c:pt>
                <c:pt idx="14">
                  <c:v>Alaska</c:v>
                </c:pt>
                <c:pt idx="15">
                  <c:v>Nebraska</c:v>
                </c:pt>
                <c:pt idx="16">
                  <c:v>North Dakota</c:v>
                </c:pt>
                <c:pt idx="17">
                  <c:v>Virginia</c:v>
                </c:pt>
                <c:pt idx="18">
                  <c:v>Maryland</c:v>
                </c:pt>
                <c:pt idx="19">
                  <c:v>New York</c:v>
                </c:pt>
                <c:pt idx="20">
                  <c:v>National Public</c:v>
                </c:pt>
                <c:pt idx="21">
                  <c:v>Oklahoma</c:v>
                </c:pt>
                <c:pt idx="22">
                  <c:v>Connecticut</c:v>
                </c:pt>
                <c:pt idx="23">
                  <c:v>Texas</c:v>
                </c:pt>
                <c:pt idx="24">
                  <c:v>Pennsylvania</c:v>
                </c:pt>
                <c:pt idx="25">
                  <c:v>Ohio</c:v>
                </c:pt>
                <c:pt idx="26">
                  <c:v>Alabama</c:v>
                </c:pt>
                <c:pt idx="27">
                  <c:v>District of Columbia</c:v>
                </c:pt>
                <c:pt idx="28">
                  <c:v>Louisiana</c:v>
                </c:pt>
                <c:pt idx="29">
                  <c:v>Missouri</c:v>
                </c:pt>
                <c:pt idx="30">
                  <c:v>Arkansas</c:v>
                </c:pt>
                <c:pt idx="31">
                  <c:v>Mississippi</c:v>
                </c:pt>
                <c:pt idx="32">
                  <c:v>Illinois</c:v>
                </c:pt>
                <c:pt idx="33">
                  <c:v>South Dakota</c:v>
                </c:pt>
                <c:pt idx="34">
                  <c:v>Nevada</c:v>
                </c:pt>
                <c:pt idx="35">
                  <c:v>South Carolina</c:v>
                </c:pt>
                <c:pt idx="36">
                  <c:v>Tennessee</c:v>
                </c:pt>
                <c:pt idx="37">
                  <c:v>Kansas</c:v>
                </c:pt>
                <c:pt idx="38">
                  <c:v>California</c:v>
                </c:pt>
                <c:pt idx="39">
                  <c:v>Maine</c:v>
                </c:pt>
                <c:pt idx="40">
                  <c:v>Iowa</c:v>
                </c:pt>
                <c:pt idx="41">
                  <c:v>Minnesota</c:v>
                </c:pt>
                <c:pt idx="42">
                  <c:v>Wisconsin</c:v>
                </c:pt>
                <c:pt idx="43">
                  <c:v>Michigan</c:v>
                </c:pt>
              </c:strCache>
            </c:strRef>
          </c:cat>
          <c:val>
            <c:numRef>
              <c:f>Sheet1!$B$2:$B$45</c:f>
              <c:numCache>
                <c:formatCode>0</c:formatCode>
                <c:ptCount val="44"/>
                <c:pt idx="0">
                  <c:v>228</c:v>
                </c:pt>
                <c:pt idx="1">
                  <c:v>217.14466543</c:v>
                </c:pt>
                <c:pt idx="2">
                  <c:v>216.91925529</c:v>
                </c:pt>
                <c:pt idx="3">
                  <c:v>214.74945008</c:v>
                </c:pt>
                <c:pt idx="4">
                  <c:v>214.52865405</c:v>
                </c:pt>
                <c:pt idx="5">
                  <c:v>214.33942961</c:v>
                </c:pt>
                <c:pt idx="6">
                  <c:v>213.99715774000001</c:v>
                </c:pt>
                <c:pt idx="7">
                  <c:v>213.16540692000001</c:v>
                </c:pt>
                <c:pt idx="8">
                  <c:v>212.85777210000001</c:v>
                </c:pt>
                <c:pt idx="9">
                  <c:v>212.15450781000001</c:v>
                </c:pt>
                <c:pt idx="10">
                  <c:v>212.08307655999999</c:v>
                </c:pt>
                <c:pt idx="11">
                  <c:v>211.82303519000001</c:v>
                </c:pt>
                <c:pt idx="12">
                  <c:v>210.37819640999999</c:v>
                </c:pt>
                <c:pt idx="13">
                  <c:v>210.02903434999999</c:v>
                </c:pt>
                <c:pt idx="14">
                  <c:v>209.28125881</c:v>
                </c:pt>
                <c:pt idx="15">
                  <c:v>208.37981353999999</c:v>
                </c:pt>
                <c:pt idx="16">
                  <c:v>208.35185533999999</c:v>
                </c:pt>
                <c:pt idx="17">
                  <c:v>208.19584307</c:v>
                </c:pt>
                <c:pt idx="18">
                  <c:v>207.58058184000001</c:v>
                </c:pt>
                <c:pt idx="19">
                  <c:v>207.53597834000001</c:v>
                </c:pt>
                <c:pt idx="20">
                  <c:v>205.93108393</c:v>
                </c:pt>
                <c:pt idx="21">
                  <c:v>205.04279736000001</c:v>
                </c:pt>
                <c:pt idx="22">
                  <c:v>205.00623751000001</c:v>
                </c:pt>
                <c:pt idx="23">
                  <c:v>204.76564228000001</c:v>
                </c:pt>
                <c:pt idx="24">
                  <c:v>204.74691845000001</c:v>
                </c:pt>
                <c:pt idx="25">
                  <c:v>204.74384827</c:v>
                </c:pt>
                <c:pt idx="26">
                  <c:v>203.55511849000001</c:v>
                </c:pt>
                <c:pt idx="27">
                  <c:v>204</c:v>
                </c:pt>
                <c:pt idx="28">
                  <c:v>203.50402986</c:v>
                </c:pt>
                <c:pt idx="29">
                  <c:v>202.01296794999999</c:v>
                </c:pt>
                <c:pt idx="30">
                  <c:v>201.99952887000001</c:v>
                </c:pt>
                <c:pt idx="31">
                  <c:v>201.84268498</c:v>
                </c:pt>
                <c:pt idx="32">
                  <c:v>201.73119299000001</c:v>
                </c:pt>
                <c:pt idx="33">
                  <c:v>201.51148228</c:v>
                </c:pt>
                <c:pt idx="34">
                  <c:v>199.87275776999999</c:v>
                </c:pt>
                <c:pt idx="35">
                  <c:v>199.57523918999999</c:v>
                </c:pt>
                <c:pt idx="36">
                  <c:v>199.30529272000001</c:v>
                </c:pt>
                <c:pt idx="37">
                  <c:v>198.38546423</c:v>
                </c:pt>
                <c:pt idx="38">
                  <c:v>198.21448021</c:v>
                </c:pt>
                <c:pt idx="39">
                  <c:v>195.96301395</c:v>
                </c:pt>
                <c:pt idx="40">
                  <c:v>195.3504719</c:v>
                </c:pt>
                <c:pt idx="41">
                  <c:v>195.07399285</c:v>
                </c:pt>
                <c:pt idx="42">
                  <c:v>193.31718911999999</c:v>
                </c:pt>
                <c:pt idx="43">
                  <c:v>192.43250352999999</c:v>
                </c:pt>
              </c:numCache>
            </c:numRef>
          </c:val>
        </c:ser>
        <c:dLbls>
          <c:showLegendKey val="0"/>
          <c:showVal val="0"/>
          <c:showCatName val="0"/>
          <c:showSerName val="0"/>
          <c:showPercent val="0"/>
          <c:showBubbleSize val="0"/>
        </c:dLbls>
        <c:gapWidth val="150"/>
        <c:axId val="286228192"/>
        <c:axId val="286228584"/>
      </c:barChart>
      <c:catAx>
        <c:axId val="286228192"/>
        <c:scaling>
          <c:orientation val="minMax"/>
        </c:scaling>
        <c:delete val="0"/>
        <c:axPos val="b"/>
        <c:numFmt formatCode="General" sourceLinked="1"/>
        <c:majorTickMark val="none"/>
        <c:minorTickMark val="none"/>
        <c:tickLblPos val="nextTo"/>
        <c:spPr>
          <a:ln w="31750">
            <a:solidFill>
              <a:schemeClr val="tx1">
                <a:lumMod val="65000"/>
                <a:lumOff val="35000"/>
              </a:schemeClr>
            </a:solidFill>
            <a:prstDash val="solid"/>
          </a:ln>
        </c:spPr>
        <c:txPr>
          <a:bodyPr rot="-3600000" vert="horz"/>
          <a:lstStyle/>
          <a:p>
            <a:pPr>
              <a:defRPr sz="1100" b="0" i="0" u="none" strike="noStrike" baseline="0">
                <a:solidFill>
                  <a:schemeClr val="tx1"/>
                </a:solidFill>
                <a:latin typeface="+mn-lt"/>
                <a:ea typeface="Arial"/>
                <a:cs typeface="Arial"/>
              </a:defRPr>
            </a:pPr>
            <a:endParaRPr lang="en-US"/>
          </a:p>
        </c:txPr>
        <c:crossAx val="286228584"/>
        <c:crossesAt val="160"/>
        <c:auto val="1"/>
        <c:lblAlgn val="ctr"/>
        <c:lblOffset val="100"/>
        <c:tickLblSkip val="1"/>
        <c:tickMarkSkip val="1"/>
        <c:noMultiLvlLbl val="0"/>
      </c:catAx>
      <c:valAx>
        <c:axId val="286228584"/>
        <c:scaling>
          <c:orientation val="minMax"/>
          <c:max val="260"/>
          <c:min val="160"/>
        </c:scaling>
        <c:delete val="0"/>
        <c:axPos val="l"/>
        <c:majorGridlines>
          <c:spPr>
            <a:ln>
              <a:solidFill>
                <a:schemeClr val="tx1">
                  <a:lumMod val="65000"/>
                  <a:lumOff val="35000"/>
                </a:schemeClr>
              </a:solidFill>
            </a:ln>
          </c:spPr>
        </c:majorGridlines>
        <c:title>
          <c:tx>
            <c:rich>
              <a:bodyPr/>
              <a:lstStyle/>
              <a:p>
                <a:pPr>
                  <a:defRPr sz="1400" b="0" i="0" u="none" strike="noStrike" baseline="0">
                    <a:solidFill>
                      <a:srgbClr val="000000"/>
                    </a:solidFill>
                    <a:latin typeface="+mn-lt"/>
                    <a:ea typeface="Arial"/>
                    <a:cs typeface="Arial"/>
                  </a:defRPr>
                </a:pPr>
                <a:r>
                  <a:rPr lang="en-US" dirty="0" smtClean="0"/>
                  <a:t>Average Scale Score</a:t>
                </a:r>
                <a:endParaRPr lang="en-US" dirty="0"/>
              </a:p>
            </c:rich>
          </c:tx>
          <c:layout>
            <c:manualLayout>
              <c:xMode val="edge"/>
              <c:yMode val="edge"/>
              <c:x val="0"/>
              <c:y val="0.1849462365591458"/>
            </c:manualLayout>
          </c:layout>
          <c:overlay val="0"/>
          <c:spPr>
            <a:noFill/>
            <a:ln w="21660">
              <a:noFill/>
            </a:ln>
          </c:spPr>
        </c:title>
        <c:numFmt formatCode="0" sourceLinked="1"/>
        <c:majorTickMark val="out"/>
        <c:minorTickMark val="none"/>
        <c:tickLblPos val="nextTo"/>
        <c:spPr>
          <a:ln w="27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286228192"/>
        <c:crosses val="autoZero"/>
        <c:crossBetween val="between"/>
        <c:majorUnit val="10"/>
        <c:minorUnit val="5"/>
      </c:valAx>
      <c:spPr>
        <a:noFill/>
        <a:ln w="23516">
          <a:noFill/>
        </a:ln>
      </c:spPr>
    </c:plotArea>
    <c:plotVisOnly val="1"/>
    <c:dispBlanksAs val="gap"/>
    <c:showDLblsOverMax val="0"/>
  </c:chart>
  <c:spPr>
    <a:noFill/>
    <a:ln>
      <a:noFill/>
    </a:ln>
  </c:spPr>
  <c:txPr>
    <a:bodyPr/>
    <a:lstStyle/>
    <a:p>
      <a:pPr>
        <a:defRPr sz="1535" b="1" i="0" u="none" strike="noStrike" baseline="0">
          <a:solidFill>
            <a:schemeClr val="tx1"/>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C08F5-AF3B-4CCE-8F23-582FBAD396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7BD0B8E-EC66-42A5-A9EF-6B82C12D9B73}">
      <dgm:prSet custT="1"/>
      <dgm:spPr>
        <a:solidFill>
          <a:schemeClr val="accent3">
            <a:lumMod val="75000"/>
            <a:alpha val="50000"/>
          </a:schemeClr>
        </a:solidFill>
      </dgm:spPr>
      <dgm:t>
        <a:bodyPr/>
        <a:lstStyle/>
        <a:p>
          <a:pPr rtl="0"/>
          <a:r>
            <a:rPr lang="en-US" sz="1200" b="1" dirty="0" smtClean="0">
              <a:latin typeface="+mn-lt"/>
              <a:ea typeface="Apex New Bold" panose="02010600040501010103" pitchFamily="50" charset="0"/>
            </a:rPr>
            <a:t>Strong Reading Skills for All Michigan Third Graders</a:t>
          </a:r>
          <a:endParaRPr lang="en-US" sz="1200" dirty="0">
            <a:latin typeface="+mn-lt"/>
            <a:ea typeface="Apex New Bold" panose="02010600040501010103" pitchFamily="50" charset="0"/>
          </a:endParaRPr>
        </a:p>
      </dgm:t>
    </dgm:pt>
    <dgm:pt modelId="{34ACD0ED-8156-4555-B031-0F4C7401139A}" type="parTrans" cxnId="{7CBB8E65-6326-43FE-A892-FD91D3573791}">
      <dgm:prSet/>
      <dgm:spPr/>
      <dgm:t>
        <a:bodyPr/>
        <a:lstStyle/>
        <a:p>
          <a:endParaRPr lang="en-US"/>
        </a:p>
      </dgm:t>
    </dgm:pt>
    <dgm:pt modelId="{A8BC0463-87FD-4D92-A316-E9D351962AAA}" type="sibTrans" cxnId="{7CBB8E65-6326-43FE-A892-FD91D3573791}">
      <dgm:prSet/>
      <dgm:spPr/>
      <dgm:t>
        <a:bodyPr/>
        <a:lstStyle/>
        <a:p>
          <a:endParaRPr lang="en-US"/>
        </a:p>
      </dgm:t>
    </dgm:pt>
    <dgm:pt modelId="{067310FB-FD82-45C4-8D1C-379D965A2D54}">
      <dgm:prSet custT="1"/>
      <dgm:spPr/>
      <dgm:t>
        <a:bodyPr/>
        <a:lstStyle/>
        <a:p>
          <a:pPr rtl="0"/>
          <a:r>
            <a:rPr lang="en-US" sz="1200" b="1" dirty="0" smtClean="0"/>
            <a:t>Committed and Sustained State Leadership</a:t>
          </a:r>
          <a:endParaRPr lang="en-US" sz="1200" b="1" dirty="0"/>
        </a:p>
      </dgm:t>
    </dgm:pt>
    <dgm:pt modelId="{B5B2874A-615C-4484-B5A3-F2D8D3C0E0EB}" type="parTrans" cxnId="{45A99E0B-2A55-4422-A0C2-B967585309C4}">
      <dgm:prSet/>
      <dgm:spPr/>
      <dgm:t>
        <a:bodyPr/>
        <a:lstStyle/>
        <a:p>
          <a:endParaRPr lang="en-US"/>
        </a:p>
      </dgm:t>
    </dgm:pt>
    <dgm:pt modelId="{1B68EC9E-0E0B-442C-B977-0A83C3808F39}" type="sibTrans" cxnId="{45A99E0B-2A55-4422-A0C2-B967585309C4}">
      <dgm:prSet/>
      <dgm:spPr/>
      <dgm:t>
        <a:bodyPr/>
        <a:lstStyle/>
        <a:p>
          <a:endParaRPr lang="en-US"/>
        </a:p>
      </dgm:t>
    </dgm:pt>
    <dgm:pt modelId="{E078B04B-843A-4941-923E-DE6D2733D715}">
      <dgm:prSet/>
      <dgm:spPr>
        <a:solidFill>
          <a:srgbClr val="7030A0">
            <a:alpha val="50000"/>
          </a:srgbClr>
        </a:solidFill>
      </dgm:spPr>
      <dgm:t>
        <a:bodyPr/>
        <a:lstStyle/>
        <a:p>
          <a:pPr rtl="0"/>
          <a:r>
            <a:rPr lang="en-US" b="1" dirty="0" smtClean="0"/>
            <a:t>College- and Career-Ready Instruction for All Students</a:t>
          </a:r>
          <a:endParaRPr lang="en-US" b="1" dirty="0"/>
        </a:p>
      </dgm:t>
    </dgm:pt>
    <dgm:pt modelId="{AC439163-0F88-4A7E-9BB7-4FA5C0EC79AE}" type="parTrans" cxnId="{7DB0ACD3-A69B-42D2-B58B-C3F5D966F702}">
      <dgm:prSet/>
      <dgm:spPr/>
      <dgm:t>
        <a:bodyPr/>
        <a:lstStyle/>
        <a:p>
          <a:endParaRPr lang="en-US"/>
        </a:p>
      </dgm:t>
    </dgm:pt>
    <dgm:pt modelId="{576DB301-93B1-4E22-BA86-3C9546862D86}" type="sibTrans" cxnId="{7DB0ACD3-A69B-42D2-B58B-C3F5D966F702}">
      <dgm:prSet/>
      <dgm:spPr/>
      <dgm:t>
        <a:bodyPr/>
        <a:lstStyle/>
        <a:p>
          <a:endParaRPr lang="en-US"/>
        </a:p>
      </dgm:t>
    </dgm:pt>
    <dgm:pt modelId="{13A5CF3D-D673-43D8-9C15-929122BA872C}">
      <dgm:prSet/>
      <dgm:spPr>
        <a:solidFill>
          <a:srgbClr val="68A131">
            <a:alpha val="50000"/>
          </a:srgbClr>
        </a:solidFill>
      </dgm:spPr>
      <dgm:t>
        <a:bodyPr/>
        <a:lstStyle/>
        <a:p>
          <a:pPr rtl="0"/>
          <a:r>
            <a:rPr lang="en-US" b="1" dirty="0" smtClean="0"/>
            <a:t>Strong Leaders and Excellent Teachers</a:t>
          </a:r>
          <a:endParaRPr lang="en-US" b="1" dirty="0"/>
        </a:p>
      </dgm:t>
    </dgm:pt>
    <dgm:pt modelId="{C6EAD18D-A4CA-4ABC-BCA8-5DD608BC8696}" type="parTrans" cxnId="{82E56050-2FB0-47EF-93D6-7484A4D8256A}">
      <dgm:prSet/>
      <dgm:spPr/>
      <dgm:t>
        <a:bodyPr/>
        <a:lstStyle/>
        <a:p>
          <a:endParaRPr lang="en-US"/>
        </a:p>
      </dgm:t>
    </dgm:pt>
    <dgm:pt modelId="{1AABB724-95AB-4C84-8790-507C2F68DDC7}" type="sibTrans" cxnId="{82E56050-2FB0-47EF-93D6-7484A4D8256A}">
      <dgm:prSet/>
      <dgm:spPr/>
      <dgm:t>
        <a:bodyPr/>
        <a:lstStyle/>
        <a:p>
          <a:endParaRPr lang="en-US"/>
        </a:p>
      </dgm:t>
    </dgm:pt>
    <dgm:pt modelId="{D170EB50-0855-4953-8834-9C03DCC1C3C5}">
      <dgm:prSet/>
      <dgm:spPr>
        <a:solidFill>
          <a:srgbClr val="3FC2CD">
            <a:alpha val="50000"/>
          </a:srgbClr>
        </a:solidFill>
      </dgm:spPr>
      <dgm:t>
        <a:bodyPr/>
        <a:lstStyle/>
        <a:p>
          <a:pPr rtl="0"/>
          <a:r>
            <a:rPr lang="en-US" b="1" dirty="0" smtClean="0"/>
            <a:t>Fair School Funding</a:t>
          </a:r>
          <a:endParaRPr lang="en-US" b="1" dirty="0"/>
        </a:p>
      </dgm:t>
    </dgm:pt>
    <dgm:pt modelId="{2432DFB1-5FD2-4383-999C-8A494C2ACF76}" type="parTrans" cxnId="{9371A83D-6855-46DA-AC58-27FD32D231A4}">
      <dgm:prSet/>
      <dgm:spPr/>
      <dgm:t>
        <a:bodyPr/>
        <a:lstStyle/>
        <a:p>
          <a:endParaRPr lang="en-US"/>
        </a:p>
      </dgm:t>
    </dgm:pt>
    <dgm:pt modelId="{81CBC45C-38A0-4076-8B2B-27BBD061F642}" type="sibTrans" cxnId="{9371A83D-6855-46DA-AC58-27FD32D231A4}">
      <dgm:prSet/>
      <dgm:spPr/>
      <dgm:t>
        <a:bodyPr/>
        <a:lstStyle/>
        <a:p>
          <a:endParaRPr lang="en-US"/>
        </a:p>
      </dgm:t>
    </dgm:pt>
    <dgm:pt modelId="{A9272218-5762-4B6A-8D53-2F84CA127AFA}">
      <dgm:prSet custT="1"/>
      <dgm:spPr>
        <a:solidFill>
          <a:schemeClr val="accent2">
            <a:lumMod val="60000"/>
            <a:lumOff val="40000"/>
            <a:alpha val="50000"/>
          </a:schemeClr>
        </a:solidFill>
      </dgm:spPr>
      <dgm:t>
        <a:bodyPr/>
        <a:lstStyle/>
        <a:p>
          <a:pPr rtl="0"/>
          <a:r>
            <a:rPr lang="en-US" sz="1400" b="1" i="0" u="none" dirty="0" smtClean="0">
              <a:latin typeface="+mn-lt"/>
              <a:ea typeface="Apex New Bold" panose="02010600040501010103" pitchFamily="50" charset="0"/>
            </a:rPr>
            <a:t>TOP TEN EDUCATION STATE BY 2030</a:t>
          </a:r>
        </a:p>
      </dgm:t>
    </dgm:pt>
    <dgm:pt modelId="{C5C0E763-6EC9-4FB1-9515-0AE99FCEE04C}" type="parTrans" cxnId="{877C684F-2BC7-4858-B7A8-1BD90B0BD578}">
      <dgm:prSet/>
      <dgm:spPr/>
      <dgm:t>
        <a:bodyPr/>
        <a:lstStyle/>
        <a:p>
          <a:endParaRPr lang="en-US"/>
        </a:p>
      </dgm:t>
    </dgm:pt>
    <dgm:pt modelId="{1AB7C905-6817-4F8A-B054-FC38ED436E38}" type="sibTrans" cxnId="{877C684F-2BC7-4858-B7A8-1BD90B0BD578}">
      <dgm:prSet/>
      <dgm:spPr/>
      <dgm:t>
        <a:bodyPr/>
        <a:lstStyle/>
        <a:p>
          <a:endParaRPr lang="en-US"/>
        </a:p>
      </dgm:t>
    </dgm:pt>
    <dgm:pt modelId="{5BC12485-90E9-4D8F-87BC-258ADF920C6D}">
      <dgm:prSet/>
      <dgm:spPr/>
      <dgm:t>
        <a:bodyPr/>
        <a:lstStyle/>
        <a:p>
          <a:endParaRPr lang="en-US"/>
        </a:p>
      </dgm:t>
    </dgm:pt>
    <dgm:pt modelId="{7A32D967-F18E-4B51-B21B-2F1998DF52EF}" type="parTrans" cxnId="{D784A2E1-B959-41AB-BB84-99BEA1081C5C}">
      <dgm:prSet/>
      <dgm:spPr/>
      <dgm:t>
        <a:bodyPr/>
        <a:lstStyle/>
        <a:p>
          <a:endParaRPr lang="en-US"/>
        </a:p>
      </dgm:t>
    </dgm:pt>
    <dgm:pt modelId="{55465C46-7800-4F31-A629-35695FA0C9DC}" type="sibTrans" cxnId="{D784A2E1-B959-41AB-BB84-99BEA1081C5C}">
      <dgm:prSet/>
      <dgm:spPr/>
      <dgm:t>
        <a:bodyPr/>
        <a:lstStyle/>
        <a:p>
          <a:endParaRPr lang="en-US"/>
        </a:p>
      </dgm:t>
    </dgm:pt>
    <dgm:pt modelId="{31A65EA7-3D22-447D-BC2F-B484AB43CF77}">
      <dgm:prSet custRadScaleRad="103983" custRadScaleInc="-26068"/>
      <dgm:spPr>
        <a:solidFill>
          <a:srgbClr val="7030A0">
            <a:alpha val="50000"/>
          </a:srgbClr>
        </a:solidFill>
      </dgm:spPr>
      <dgm:t>
        <a:bodyPr/>
        <a:lstStyle/>
        <a:p>
          <a:endParaRPr lang="en-US"/>
        </a:p>
      </dgm:t>
    </dgm:pt>
    <dgm:pt modelId="{4E8B593A-3458-49F6-BAE1-78D33B96D135}" type="parTrans" cxnId="{CC8DC1FD-6EF1-4A45-9A0D-C22AC4A69514}">
      <dgm:prSet/>
      <dgm:spPr/>
      <dgm:t>
        <a:bodyPr/>
        <a:lstStyle/>
        <a:p>
          <a:endParaRPr lang="en-US"/>
        </a:p>
      </dgm:t>
    </dgm:pt>
    <dgm:pt modelId="{10FF77CB-BF70-43EC-B540-25E7F0F00B07}" type="sibTrans" cxnId="{CC8DC1FD-6EF1-4A45-9A0D-C22AC4A69514}">
      <dgm:prSet/>
      <dgm:spPr/>
      <dgm:t>
        <a:bodyPr/>
        <a:lstStyle/>
        <a:p>
          <a:endParaRPr lang="en-US"/>
        </a:p>
      </dgm:t>
    </dgm:pt>
    <dgm:pt modelId="{330FFA3F-5EA2-42E6-9F6A-7A57B91A0A99}">
      <dgm:prSet/>
      <dgm:spPr>
        <a:solidFill>
          <a:srgbClr val="FFFF00">
            <a:alpha val="50000"/>
          </a:srgbClr>
        </a:solidFill>
      </dgm:spPr>
      <dgm:t>
        <a:bodyPr/>
        <a:lstStyle/>
        <a:p>
          <a:pPr rtl="0"/>
          <a:r>
            <a:rPr lang="en-US" b="1" dirty="0" smtClean="0"/>
            <a:t>Honest and Reliable Data</a:t>
          </a:r>
          <a:endParaRPr lang="en-US" dirty="0">
            <a:latin typeface="+mn-lt"/>
            <a:ea typeface="Apex New Bold" panose="02010600040501010103" pitchFamily="50" charset="0"/>
          </a:endParaRPr>
        </a:p>
      </dgm:t>
    </dgm:pt>
    <dgm:pt modelId="{9C066883-D6D4-4194-8EC3-7D1B07270198}" type="parTrans" cxnId="{6ED6A6C3-3E03-4138-87E4-76C16541C80A}">
      <dgm:prSet/>
      <dgm:spPr/>
      <dgm:t>
        <a:bodyPr/>
        <a:lstStyle/>
        <a:p>
          <a:endParaRPr lang="en-US"/>
        </a:p>
      </dgm:t>
    </dgm:pt>
    <dgm:pt modelId="{769971A4-FD71-4537-9ED8-D587C4C1DC13}" type="sibTrans" cxnId="{6ED6A6C3-3E03-4138-87E4-76C16541C80A}">
      <dgm:prSet/>
      <dgm:spPr/>
      <dgm:t>
        <a:bodyPr/>
        <a:lstStyle/>
        <a:p>
          <a:endParaRPr lang="en-US"/>
        </a:p>
      </dgm:t>
    </dgm:pt>
    <dgm:pt modelId="{3E7CF191-0063-48B2-9763-5E7DD51DB622}">
      <dgm:prSet/>
      <dgm:spPr>
        <a:solidFill>
          <a:srgbClr val="B797CF">
            <a:alpha val="70000"/>
          </a:srgbClr>
        </a:solidFill>
      </dgm:spPr>
      <dgm:t>
        <a:bodyPr/>
        <a:lstStyle/>
        <a:p>
          <a:pPr rtl="0"/>
          <a:r>
            <a:rPr lang="en-US" b="1" dirty="0" smtClean="0"/>
            <a:t>Improved Access and Opportunity for All Students</a:t>
          </a:r>
          <a:endParaRPr lang="en-US" b="1" dirty="0"/>
        </a:p>
      </dgm:t>
    </dgm:pt>
    <dgm:pt modelId="{11F994CD-5136-4ABE-B370-C9189FF3107D}" type="parTrans" cxnId="{6261AA16-B6C2-4699-ADE2-4BC26F81CCC9}">
      <dgm:prSet/>
      <dgm:spPr/>
      <dgm:t>
        <a:bodyPr/>
        <a:lstStyle/>
        <a:p>
          <a:endParaRPr lang="en-US"/>
        </a:p>
      </dgm:t>
    </dgm:pt>
    <dgm:pt modelId="{F8B65B56-E183-4E83-A442-B136AA06F86D}" type="sibTrans" cxnId="{6261AA16-B6C2-4699-ADE2-4BC26F81CCC9}">
      <dgm:prSet/>
      <dgm:spPr/>
      <dgm:t>
        <a:bodyPr/>
        <a:lstStyle/>
        <a:p>
          <a:endParaRPr lang="en-US"/>
        </a:p>
      </dgm:t>
    </dgm:pt>
    <dgm:pt modelId="{B29074AF-7A9C-4713-A2FB-DC755697C8DA}" type="pres">
      <dgm:prSet presAssocID="{CEFC08F5-AF3B-4CCE-8F23-582FBAD3969F}" presName="composite" presStyleCnt="0">
        <dgm:presLayoutVars>
          <dgm:chMax val="1"/>
          <dgm:dir/>
          <dgm:resizeHandles val="exact"/>
        </dgm:presLayoutVars>
      </dgm:prSet>
      <dgm:spPr/>
      <dgm:t>
        <a:bodyPr/>
        <a:lstStyle/>
        <a:p>
          <a:endParaRPr lang="en-US"/>
        </a:p>
      </dgm:t>
    </dgm:pt>
    <dgm:pt modelId="{054F0C77-D758-414D-95DA-F452E0AD393C}" type="pres">
      <dgm:prSet presAssocID="{CEFC08F5-AF3B-4CCE-8F23-582FBAD3969F}" presName="radial" presStyleCnt="0">
        <dgm:presLayoutVars>
          <dgm:animLvl val="ctr"/>
        </dgm:presLayoutVars>
      </dgm:prSet>
      <dgm:spPr/>
    </dgm:pt>
    <dgm:pt modelId="{22020C9A-5EA7-4024-AA71-EF58F1166C3C}" type="pres">
      <dgm:prSet presAssocID="{A9272218-5762-4B6A-8D53-2F84CA127AFA}" presName="centerShape" presStyleLbl="vennNode1" presStyleIdx="0" presStyleCnt="8"/>
      <dgm:spPr/>
      <dgm:t>
        <a:bodyPr/>
        <a:lstStyle/>
        <a:p>
          <a:endParaRPr lang="en-US"/>
        </a:p>
      </dgm:t>
    </dgm:pt>
    <dgm:pt modelId="{AEEA8096-BA08-4B87-92D2-44D1B05DE110}" type="pres">
      <dgm:prSet presAssocID="{17BD0B8E-EC66-42A5-A9EF-6B82C12D9B73}" presName="node" presStyleLbl="vennNode1" presStyleIdx="1" presStyleCnt="8">
        <dgm:presLayoutVars>
          <dgm:bulletEnabled val="1"/>
        </dgm:presLayoutVars>
      </dgm:prSet>
      <dgm:spPr/>
      <dgm:t>
        <a:bodyPr/>
        <a:lstStyle/>
        <a:p>
          <a:endParaRPr lang="en-US"/>
        </a:p>
      </dgm:t>
    </dgm:pt>
    <dgm:pt modelId="{BBECBEC8-AEEF-4854-89FC-D9A2B4CCCEFE}" type="pres">
      <dgm:prSet presAssocID="{067310FB-FD82-45C4-8D1C-379D965A2D54}" presName="node" presStyleLbl="vennNode1" presStyleIdx="2" presStyleCnt="8">
        <dgm:presLayoutVars>
          <dgm:bulletEnabled val="1"/>
        </dgm:presLayoutVars>
      </dgm:prSet>
      <dgm:spPr/>
      <dgm:t>
        <a:bodyPr/>
        <a:lstStyle/>
        <a:p>
          <a:endParaRPr lang="en-US"/>
        </a:p>
      </dgm:t>
    </dgm:pt>
    <dgm:pt modelId="{A9CF334D-11C3-4193-9DFA-F783BD095EA1}" type="pres">
      <dgm:prSet presAssocID="{E078B04B-843A-4941-923E-DE6D2733D715}" presName="node" presStyleLbl="vennNode1" presStyleIdx="3" presStyleCnt="8" custRadScaleRad="95067" custRadScaleInc="-606">
        <dgm:presLayoutVars>
          <dgm:bulletEnabled val="1"/>
        </dgm:presLayoutVars>
      </dgm:prSet>
      <dgm:spPr/>
      <dgm:t>
        <a:bodyPr/>
        <a:lstStyle/>
        <a:p>
          <a:endParaRPr lang="en-US"/>
        </a:p>
      </dgm:t>
    </dgm:pt>
    <dgm:pt modelId="{24805530-3AB6-4CCE-9066-F6561AE87261}" type="pres">
      <dgm:prSet presAssocID="{330FFA3F-5EA2-42E6-9F6A-7A57B91A0A99}" presName="node" presStyleLbl="vennNode1" presStyleIdx="4" presStyleCnt="8">
        <dgm:presLayoutVars>
          <dgm:bulletEnabled val="1"/>
        </dgm:presLayoutVars>
      </dgm:prSet>
      <dgm:spPr/>
      <dgm:t>
        <a:bodyPr/>
        <a:lstStyle/>
        <a:p>
          <a:endParaRPr lang="en-US"/>
        </a:p>
      </dgm:t>
    </dgm:pt>
    <dgm:pt modelId="{D0B9DAC4-AC54-4B33-B752-A7B8EADF6281}" type="pres">
      <dgm:prSet presAssocID="{13A5CF3D-D673-43D8-9C15-929122BA872C}" presName="node" presStyleLbl="vennNode1" presStyleIdx="5" presStyleCnt="8" custRadScaleRad="100166" custRadScaleInc="7548">
        <dgm:presLayoutVars>
          <dgm:bulletEnabled val="1"/>
        </dgm:presLayoutVars>
      </dgm:prSet>
      <dgm:spPr/>
      <dgm:t>
        <a:bodyPr/>
        <a:lstStyle/>
        <a:p>
          <a:endParaRPr lang="en-US"/>
        </a:p>
      </dgm:t>
    </dgm:pt>
    <dgm:pt modelId="{E354FB3D-E091-493A-94E9-6ECE8266E192}" type="pres">
      <dgm:prSet presAssocID="{D170EB50-0855-4953-8834-9C03DCC1C3C5}" presName="node" presStyleLbl="vennNode1" presStyleIdx="6" presStyleCnt="8">
        <dgm:presLayoutVars>
          <dgm:bulletEnabled val="1"/>
        </dgm:presLayoutVars>
      </dgm:prSet>
      <dgm:spPr/>
      <dgm:t>
        <a:bodyPr/>
        <a:lstStyle/>
        <a:p>
          <a:endParaRPr lang="en-US"/>
        </a:p>
      </dgm:t>
    </dgm:pt>
    <dgm:pt modelId="{818CB157-D2F0-45EF-A20C-3380806274A4}" type="pres">
      <dgm:prSet presAssocID="{3E7CF191-0063-48B2-9763-5E7DD51DB622}" presName="node" presStyleLbl="vennNode1" presStyleIdx="7" presStyleCnt="8">
        <dgm:presLayoutVars>
          <dgm:bulletEnabled val="1"/>
        </dgm:presLayoutVars>
      </dgm:prSet>
      <dgm:spPr/>
      <dgm:t>
        <a:bodyPr/>
        <a:lstStyle/>
        <a:p>
          <a:endParaRPr lang="en-US"/>
        </a:p>
      </dgm:t>
    </dgm:pt>
  </dgm:ptLst>
  <dgm:cxnLst>
    <dgm:cxn modelId="{7DB0ACD3-A69B-42D2-B58B-C3F5D966F702}" srcId="{A9272218-5762-4B6A-8D53-2F84CA127AFA}" destId="{E078B04B-843A-4941-923E-DE6D2733D715}" srcOrd="2" destOrd="0" parTransId="{AC439163-0F88-4A7E-9BB7-4FA5C0EC79AE}" sibTransId="{576DB301-93B1-4E22-BA86-3C9546862D86}"/>
    <dgm:cxn modelId="{6FC0C832-46B5-4026-833A-BA94A25132BF}" type="presOf" srcId="{13A5CF3D-D673-43D8-9C15-929122BA872C}" destId="{D0B9DAC4-AC54-4B33-B752-A7B8EADF6281}" srcOrd="0" destOrd="0" presId="urn:microsoft.com/office/officeart/2005/8/layout/radial3"/>
    <dgm:cxn modelId="{7CBB8E65-6326-43FE-A892-FD91D3573791}" srcId="{A9272218-5762-4B6A-8D53-2F84CA127AFA}" destId="{17BD0B8E-EC66-42A5-A9EF-6B82C12D9B73}" srcOrd="0" destOrd="0" parTransId="{34ACD0ED-8156-4555-B031-0F4C7401139A}" sibTransId="{A8BC0463-87FD-4D92-A316-E9D351962AAA}"/>
    <dgm:cxn modelId="{CC8DC1FD-6EF1-4A45-9A0D-C22AC4A69514}" srcId="{CEFC08F5-AF3B-4CCE-8F23-582FBAD3969F}" destId="{31A65EA7-3D22-447D-BC2F-B484AB43CF77}" srcOrd="2" destOrd="0" parTransId="{4E8B593A-3458-49F6-BAE1-78D33B96D135}" sibTransId="{10FF77CB-BF70-43EC-B540-25E7F0F00B07}"/>
    <dgm:cxn modelId="{A10246B5-179A-4896-8C01-E0E14B170A5B}" type="presOf" srcId="{3E7CF191-0063-48B2-9763-5E7DD51DB622}" destId="{818CB157-D2F0-45EF-A20C-3380806274A4}" srcOrd="0" destOrd="0" presId="urn:microsoft.com/office/officeart/2005/8/layout/radial3"/>
    <dgm:cxn modelId="{418585DD-07EF-4DD7-871C-AF1BC94DEFAD}" type="presOf" srcId="{17BD0B8E-EC66-42A5-A9EF-6B82C12D9B73}" destId="{AEEA8096-BA08-4B87-92D2-44D1B05DE110}" srcOrd="0" destOrd="0" presId="urn:microsoft.com/office/officeart/2005/8/layout/radial3"/>
    <dgm:cxn modelId="{6ED6A6C3-3E03-4138-87E4-76C16541C80A}" srcId="{A9272218-5762-4B6A-8D53-2F84CA127AFA}" destId="{330FFA3F-5EA2-42E6-9F6A-7A57B91A0A99}" srcOrd="3" destOrd="0" parTransId="{9C066883-D6D4-4194-8EC3-7D1B07270198}" sibTransId="{769971A4-FD71-4537-9ED8-D587C4C1DC13}"/>
    <dgm:cxn modelId="{6261AA16-B6C2-4699-ADE2-4BC26F81CCC9}" srcId="{A9272218-5762-4B6A-8D53-2F84CA127AFA}" destId="{3E7CF191-0063-48B2-9763-5E7DD51DB622}" srcOrd="6" destOrd="0" parTransId="{11F994CD-5136-4ABE-B370-C9189FF3107D}" sibTransId="{F8B65B56-E183-4E83-A442-B136AA06F86D}"/>
    <dgm:cxn modelId="{6AE13DAE-94C5-4E87-8331-F489A8888C23}" type="presOf" srcId="{067310FB-FD82-45C4-8D1C-379D965A2D54}" destId="{BBECBEC8-AEEF-4854-89FC-D9A2B4CCCEFE}" srcOrd="0" destOrd="0" presId="urn:microsoft.com/office/officeart/2005/8/layout/radial3"/>
    <dgm:cxn modelId="{877C684F-2BC7-4858-B7A8-1BD90B0BD578}" srcId="{CEFC08F5-AF3B-4CCE-8F23-582FBAD3969F}" destId="{A9272218-5762-4B6A-8D53-2F84CA127AFA}" srcOrd="0" destOrd="0" parTransId="{C5C0E763-6EC9-4FB1-9515-0AE99FCEE04C}" sibTransId="{1AB7C905-6817-4F8A-B054-FC38ED436E38}"/>
    <dgm:cxn modelId="{82E56050-2FB0-47EF-93D6-7484A4D8256A}" srcId="{A9272218-5762-4B6A-8D53-2F84CA127AFA}" destId="{13A5CF3D-D673-43D8-9C15-929122BA872C}" srcOrd="4" destOrd="0" parTransId="{C6EAD18D-A4CA-4ABC-BCA8-5DD608BC8696}" sibTransId="{1AABB724-95AB-4C84-8790-507C2F68DDC7}"/>
    <dgm:cxn modelId="{44B3A6E4-62AE-4843-A4DB-3E21206A5484}" type="presOf" srcId="{330FFA3F-5EA2-42E6-9F6A-7A57B91A0A99}" destId="{24805530-3AB6-4CCE-9066-F6561AE87261}" srcOrd="0" destOrd="0" presId="urn:microsoft.com/office/officeart/2005/8/layout/radial3"/>
    <dgm:cxn modelId="{114B45D7-A5A4-4973-BF65-DDC03CC2B8AD}" type="presOf" srcId="{E078B04B-843A-4941-923E-DE6D2733D715}" destId="{A9CF334D-11C3-4193-9DFA-F783BD095EA1}" srcOrd="0" destOrd="0" presId="urn:microsoft.com/office/officeart/2005/8/layout/radial3"/>
    <dgm:cxn modelId="{0B48EC2E-58FB-48CB-88A5-088150B5AE27}" type="presOf" srcId="{CEFC08F5-AF3B-4CCE-8F23-582FBAD3969F}" destId="{B29074AF-7A9C-4713-A2FB-DC755697C8DA}" srcOrd="0" destOrd="0" presId="urn:microsoft.com/office/officeart/2005/8/layout/radial3"/>
    <dgm:cxn modelId="{9371A83D-6855-46DA-AC58-27FD32D231A4}" srcId="{A9272218-5762-4B6A-8D53-2F84CA127AFA}" destId="{D170EB50-0855-4953-8834-9C03DCC1C3C5}" srcOrd="5" destOrd="0" parTransId="{2432DFB1-5FD2-4383-999C-8A494C2ACF76}" sibTransId="{81CBC45C-38A0-4076-8B2B-27BBD061F642}"/>
    <dgm:cxn modelId="{45A99E0B-2A55-4422-A0C2-B967585309C4}" srcId="{A9272218-5762-4B6A-8D53-2F84CA127AFA}" destId="{067310FB-FD82-45C4-8D1C-379D965A2D54}" srcOrd="1" destOrd="0" parTransId="{B5B2874A-615C-4484-B5A3-F2D8D3C0E0EB}" sibTransId="{1B68EC9E-0E0B-442C-B977-0A83C3808F39}"/>
    <dgm:cxn modelId="{E93EAD94-1321-4C5C-AEBD-6084C74E69E4}" type="presOf" srcId="{A9272218-5762-4B6A-8D53-2F84CA127AFA}" destId="{22020C9A-5EA7-4024-AA71-EF58F1166C3C}" srcOrd="0" destOrd="0" presId="urn:microsoft.com/office/officeart/2005/8/layout/radial3"/>
    <dgm:cxn modelId="{B0DE0812-E71A-422C-A77A-8C629DD079F7}" type="presOf" srcId="{D170EB50-0855-4953-8834-9C03DCC1C3C5}" destId="{E354FB3D-E091-493A-94E9-6ECE8266E192}" srcOrd="0" destOrd="0" presId="urn:microsoft.com/office/officeart/2005/8/layout/radial3"/>
    <dgm:cxn modelId="{D784A2E1-B959-41AB-BB84-99BEA1081C5C}" srcId="{CEFC08F5-AF3B-4CCE-8F23-582FBAD3969F}" destId="{5BC12485-90E9-4D8F-87BC-258ADF920C6D}" srcOrd="1" destOrd="0" parTransId="{7A32D967-F18E-4B51-B21B-2F1998DF52EF}" sibTransId="{55465C46-7800-4F31-A629-35695FA0C9DC}"/>
    <dgm:cxn modelId="{781DDC16-805E-4F1D-902B-12295D57AC52}" type="presParOf" srcId="{B29074AF-7A9C-4713-A2FB-DC755697C8DA}" destId="{054F0C77-D758-414D-95DA-F452E0AD393C}" srcOrd="0" destOrd="0" presId="urn:microsoft.com/office/officeart/2005/8/layout/radial3"/>
    <dgm:cxn modelId="{72F94EE8-3E1A-44F2-9CE9-D0E33A10559F}" type="presParOf" srcId="{054F0C77-D758-414D-95DA-F452E0AD393C}" destId="{22020C9A-5EA7-4024-AA71-EF58F1166C3C}" srcOrd="0" destOrd="0" presId="urn:microsoft.com/office/officeart/2005/8/layout/radial3"/>
    <dgm:cxn modelId="{662EC525-F626-4DA2-BDCE-685FA7D67039}" type="presParOf" srcId="{054F0C77-D758-414D-95DA-F452E0AD393C}" destId="{AEEA8096-BA08-4B87-92D2-44D1B05DE110}" srcOrd="1" destOrd="0" presId="urn:microsoft.com/office/officeart/2005/8/layout/radial3"/>
    <dgm:cxn modelId="{2D41CBA0-A1A9-4A8C-8F93-B02146898887}" type="presParOf" srcId="{054F0C77-D758-414D-95DA-F452E0AD393C}" destId="{BBECBEC8-AEEF-4854-89FC-D9A2B4CCCEFE}" srcOrd="2" destOrd="0" presId="urn:microsoft.com/office/officeart/2005/8/layout/radial3"/>
    <dgm:cxn modelId="{FB7F4F00-D750-4744-949D-FFC1C0322CFF}" type="presParOf" srcId="{054F0C77-D758-414D-95DA-F452E0AD393C}" destId="{A9CF334D-11C3-4193-9DFA-F783BD095EA1}" srcOrd="3" destOrd="0" presId="urn:microsoft.com/office/officeart/2005/8/layout/radial3"/>
    <dgm:cxn modelId="{ADA01E6D-6DD8-4021-BA7F-9628526A1239}" type="presParOf" srcId="{054F0C77-D758-414D-95DA-F452E0AD393C}" destId="{24805530-3AB6-4CCE-9066-F6561AE87261}" srcOrd="4" destOrd="0" presId="urn:microsoft.com/office/officeart/2005/8/layout/radial3"/>
    <dgm:cxn modelId="{F5B3D90E-94C1-4030-813C-824889C45737}" type="presParOf" srcId="{054F0C77-D758-414D-95DA-F452E0AD393C}" destId="{D0B9DAC4-AC54-4B33-B752-A7B8EADF6281}" srcOrd="5" destOrd="0" presId="urn:microsoft.com/office/officeart/2005/8/layout/radial3"/>
    <dgm:cxn modelId="{A6096901-0E47-43B8-ACF4-711383D7571C}" type="presParOf" srcId="{054F0C77-D758-414D-95DA-F452E0AD393C}" destId="{E354FB3D-E091-493A-94E9-6ECE8266E192}" srcOrd="6" destOrd="0" presId="urn:microsoft.com/office/officeart/2005/8/layout/radial3"/>
    <dgm:cxn modelId="{D86DB27A-06D7-44C8-BC32-4B4324277778}" type="presParOf" srcId="{054F0C77-D758-414D-95DA-F452E0AD393C}" destId="{818CB157-D2F0-45EF-A20C-3380806274A4}"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0.13333</cdr:x>
      <cdr:y>0.08197</cdr:y>
    </cdr:from>
    <cdr:to>
      <cdr:x>0.91667</cdr:x>
      <cdr:y>0.19672</cdr:y>
    </cdr:to>
    <cdr:sp macro="" textlink="">
      <cdr:nvSpPr>
        <cdr:cNvPr id="3" name="TextBox 2"/>
        <cdr:cNvSpPr txBox="1"/>
      </cdr:nvSpPr>
      <cdr:spPr>
        <a:xfrm xmlns:a="http://schemas.openxmlformats.org/drawingml/2006/main">
          <a:off x="1219170" y="381013"/>
          <a:ext cx="7162860"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The falling elasticity meant increased economic mobility until 1980. </a:t>
          </a:r>
          <a:br>
            <a:rPr lang="en-US" sz="1400" dirty="0" smtClean="0"/>
          </a:br>
          <a:r>
            <a:rPr lang="en-US" sz="1400" dirty="0" smtClean="0"/>
            <a:t>Since then, the elasticity has risen, and mobility has slowed.</a:t>
          </a:r>
        </a:p>
      </cdr:txBody>
    </cdr:sp>
  </cdr:relSizeAnchor>
</c:userShapes>
</file>

<file path=ppt/drawings/drawing2.xml><?xml version="1.0" encoding="utf-8"?>
<c:userShapes xmlns:c="http://schemas.openxmlformats.org/drawingml/2006/chart">
  <cdr:relSizeAnchor xmlns:cdr="http://schemas.openxmlformats.org/drawingml/2006/chartDrawing">
    <cdr:from>
      <cdr:x>0.34379</cdr:x>
      <cdr:y>0.08552</cdr:y>
    </cdr:from>
    <cdr:to>
      <cdr:x>0.81844</cdr:x>
      <cdr:y>0.22251</cdr:y>
    </cdr:to>
    <cdr:sp macro="" textlink="">
      <cdr:nvSpPr>
        <cdr:cNvPr id="2" name="TextBox 1"/>
        <cdr:cNvSpPr txBox="1"/>
      </cdr:nvSpPr>
      <cdr:spPr>
        <a:xfrm xmlns:a="http://schemas.openxmlformats.org/drawingml/2006/main">
          <a:off x="2814710" y="380525"/>
          <a:ext cx="388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0.09836</cdr:y>
    </cdr:from>
    <cdr:to>
      <cdr:x>1</cdr:x>
      <cdr:y>0.21128</cdr:y>
    </cdr:to>
    <cdr:sp macro="" textlink="">
      <cdr:nvSpPr>
        <cdr:cNvPr id="3" name="TextBox 2"/>
        <cdr:cNvSpPr txBox="1"/>
      </cdr:nvSpPr>
      <cdr:spPr>
        <a:xfrm xmlns:a="http://schemas.openxmlformats.org/drawingml/2006/main">
          <a:off x="0" y="457200"/>
          <a:ext cx="9144000" cy="524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smtClean="0">
              <a:latin typeface="+mn-lt"/>
              <a:ea typeface="+mn-ea"/>
              <a:cs typeface="+mn-cs"/>
            </a:rPr>
            <a:t>Cross-country examples of the link between father and son wages </a:t>
          </a:r>
          <a:endParaRPr lang="en-US" sz="1400" b="0" dirty="0"/>
        </a:p>
      </cdr:txBody>
    </cdr:sp>
  </cdr:relSizeAnchor>
</c:userShapes>
</file>

<file path=ppt/drawings/drawing3.xml><?xml version="1.0" encoding="utf-8"?>
<c:userShapes xmlns:c="http://schemas.openxmlformats.org/drawingml/2006/chart">
  <cdr:relSizeAnchor xmlns:cdr="http://schemas.openxmlformats.org/drawingml/2006/chartDrawing">
    <cdr:from>
      <cdr:x>0.70755</cdr:x>
      <cdr:y>0.21174</cdr:y>
    </cdr:from>
    <cdr:to>
      <cdr:x>1</cdr:x>
      <cdr:y>0.73295</cdr:y>
    </cdr:to>
    <cdr:sp macro="" textlink="">
      <cdr:nvSpPr>
        <cdr:cNvPr id="2" name="Oval 1"/>
        <cdr:cNvSpPr/>
      </cdr:nvSpPr>
      <cdr:spPr>
        <a:xfrm xmlns:a="http://schemas.openxmlformats.org/drawingml/2006/main">
          <a:off x="5715000" y="990600"/>
          <a:ext cx="2362200" cy="24384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defRPr/>
          </a:pP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0.41515</cdr:x>
      <cdr:y>0.36482</cdr:y>
    </cdr:from>
    <cdr:to>
      <cdr:x>0.99922</cdr:x>
      <cdr:y>0.44643</cdr:y>
    </cdr:to>
    <cdr:sp macro="" textlink="">
      <cdr:nvSpPr>
        <cdr:cNvPr id="10" name="TextBox 8"/>
        <cdr:cNvSpPr txBox="1"/>
      </cdr:nvSpPr>
      <cdr:spPr>
        <a:xfrm xmlns:a="http://schemas.openxmlformats.org/drawingml/2006/main" rot="182377">
          <a:off x="3416525" y="1651181"/>
          <a:ext cx="4806663" cy="3693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solidFill>
                <a:srgbClr val="FF0000"/>
              </a:solidFill>
            </a:rPr>
            <a:t>Michigan Charter Districts Performing Below Detroit Public Schools Average </a:t>
          </a:r>
          <a:endParaRPr lang="en-US" sz="900" b="1" dirty="0">
            <a:solidFill>
              <a:srgbClr val="FF0000"/>
            </a:solidFill>
          </a:endParaRPr>
        </a:p>
      </cdr:txBody>
    </cdr:sp>
  </cdr:relSizeAnchor>
  <cdr:relSizeAnchor xmlns:cdr="http://schemas.openxmlformats.org/drawingml/2006/chartDrawing">
    <cdr:from>
      <cdr:x>0.42593</cdr:x>
      <cdr:y>0.38723</cdr:y>
    </cdr:from>
    <cdr:to>
      <cdr:x>0.96351</cdr:x>
      <cdr:y>0.45811</cdr:y>
    </cdr:to>
    <cdr:cxnSp macro="">
      <cdr:nvCxnSpPr>
        <cdr:cNvPr id="9" name="Straight Arrow Connector 8"/>
        <cdr:cNvCxnSpPr/>
      </cdr:nvCxnSpPr>
      <cdr:spPr>
        <a:xfrm xmlns:a="http://schemas.openxmlformats.org/drawingml/2006/main">
          <a:off x="3505200" y="1752600"/>
          <a:ext cx="4424068" cy="320800"/>
        </a:xfrm>
        <a:prstGeom xmlns:a="http://schemas.openxmlformats.org/drawingml/2006/main" prst="straightConnector1">
          <a:avLst/>
        </a:prstGeom>
        <a:ln xmlns:a="http://schemas.openxmlformats.org/drawingml/2006/main" w="25400">
          <a:solidFill>
            <a:srgbClr val="FF0000"/>
          </a:solidFill>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0.48148</cdr:x>
      <cdr:y>0.33672</cdr:y>
    </cdr:from>
    <cdr:to>
      <cdr:x>0.8838</cdr:x>
      <cdr:y>0.38499</cdr:y>
    </cdr:to>
    <cdr:sp macro="" textlink="">
      <cdr:nvSpPr>
        <cdr:cNvPr id="5" name="TextBox 8"/>
        <cdr:cNvSpPr txBox="1"/>
      </cdr:nvSpPr>
      <cdr:spPr>
        <a:xfrm xmlns:a="http://schemas.openxmlformats.org/drawingml/2006/main">
          <a:off x="3962400" y="1524000"/>
          <a:ext cx="3310932" cy="218468"/>
        </a:xfrm>
        <a:prstGeom xmlns:a="http://schemas.openxmlformats.org/drawingml/2006/main" prst="rect">
          <a:avLst/>
        </a:prstGeom>
        <a:noFill xmlns:a="http://schemas.openxmlformats.org/drawingml/2006/mai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BA165D94-BF26-48B8-8E5E-CD49FD18A2D5}" type="datetimeFigureOut">
              <a:rPr lang="en-US" smtClean="0"/>
              <a:t>8/4/2016</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07087D8-ABCE-4925-85A2-AF9276DF161C}" type="slidenum">
              <a:rPr lang="en-US" smtClean="0"/>
              <a:t>‹#›</a:t>
            </a:fld>
            <a:endParaRPr lang="en-US"/>
          </a:p>
        </p:txBody>
      </p:sp>
    </p:spTree>
    <p:extLst>
      <p:ext uri="{BB962C8B-B14F-4D97-AF65-F5344CB8AC3E}">
        <p14:creationId xmlns:p14="http://schemas.microsoft.com/office/powerpoint/2010/main" val="3026185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F835C42-C1F5-4839-9B2F-048B65D63892}" type="datetimeFigureOut">
              <a:rPr lang="en-US" smtClean="0"/>
              <a:pPr/>
              <a:t>8/4/2016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1EA1CA-EE82-4C90-B377-A385590F99A2}" type="slidenum">
              <a:rPr lang="en-US" smtClean="0"/>
              <a:pPr/>
              <a:t>‹#›</a:t>
            </a:fld>
            <a:endParaRPr lang="en-US"/>
          </a:p>
        </p:txBody>
      </p:sp>
    </p:spTree>
    <p:extLst>
      <p:ext uri="{BB962C8B-B14F-4D97-AF65-F5344CB8AC3E}">
        <p14:creationId xmlns:p14="http://schemas.microsoft.com/office/powerpoint/2010/main" val="215794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52896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34</a:t>
            </a:fld>
            <a:endParaRPr lang="en-US"/>
          </a:p>
        </p:txBody>
      </p:sp>
    </p:spTree>
    <p:extLst>
      <p:ext uri="{BB962C8B-B14F-4D97-AF65-F5344CB8AC3E}">
        <p14:creationId xmlns:p14="http://schemas.microsoft.com/office/powerpoint/2010/main" val="194040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35</a:t>
            </a:fld>
            <a:endParaRPr lang="en-US"/>
          </a:p>
        </p:txBody>
      </p:sp>
    </p:spTree>
    <p:extLst>
      <p:ext uri="{BB962C8B-B14F-4D97-AF65-F5344CB8AC3E}">
        <p14:creationId xmlns:p14="http://schemas.microsoft.com/office/powerpoint/2010/main" val="385621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36</a:t>
            </a:fld>
            <a:endParaRPr lang="en-US"/>
          </a:p>
        </p:txBody>
      </p:sp>
    </p:spTree>
    <p:extLst>
      <p:ext uri="{BB962C8B-B14F-4D97-AF65-F5344CB8AC3E}">
        <p14:creationId xmlns:p14="http://schemas.microsoft.com/office/powerpoint/2010/main" val="193599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37</a:t>
            </a:fld>
            <a:endParaRPr lang="en-US"/>
          </a:p>
        </p:txBody>
      </p:sp>
    </p:spTree>
    <p:extLst>
      <p:ext uri="{BB962C8B-B14F-4D97-AF65-F5344CB8AC3E}">
        <p14:creationId xmlns:p14="http://schemas.microsoft.com/office/powerpoint/2010/main" val="260590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38</a:t>
            </a:fld>
            <a:endParaRPr lang="en-US"/>
          </a:p>
        </p:txBody>
      </p:sp>
    </p:spTree>
    <p:extLst>
      <p:ext uri="{BB962C8B-B14F-4D97-AF65-F5344CB8AC3E}">
        <p14:creationId xmlns:p14="http://schemas.microsoft.com/office/powerpoint/2010/main" val="174904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39</a:t>
            </a:fld>
            <a:endParaRPr lang="en-US"/>
          </a:p>
        </p:txBody>
      </p:sp>
    </p:spTree>
    <p:extLst>
      <p:ext uri="{BB962C8B-B14F-4D97-AF65-F5344CB8AC3E}">
        <p14:creationId xmlns:p14="http://schemas.microsoft.com/office/powerpoint/2010/main" val="133421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23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1C0E-5F0D-47B9-A440-F3A0128D9CFB}" type="slidenum">
              <a:rPr lang="en-US" smtClean="0"/>
              <a:pPr/>
              <a:t>46</a:t>
            </a:fld>
            <a:endParaRPr lang="en-US" dirty="0"/>
          </a:p>
        </p:txBody>
      </p:sp>
    </p:spTree>
    <p:extLst>
      <p:ext uri="{BB962C8B-B14F-4D97-AF65-F5344CB8AC3E}">
        <p14:creationId xmlns:p14="http://schemas.microsoft.com/office/powerpoint/2010/main" val="289587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6803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78969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914350">
              <a:defRPr/>
            </a:pPr>
            <a:r>
              <a:rPr lang="en-US" dirty="0" smtClean="0"/>
              <a:t>From the </a:t>
            </a:r>
            <a:r>
              <a:rPr lang="en-US" baseline="0" dirty="0" smtClean="0"/>
              <a:t>Aaronson and </a:t>
            </a:r>
            <a:r>
              <a:rPr lang="en-US" baseline="0" dirty="0" err="1" smtClean="0"/>
              <a:t>Mazumder</a:t>
            </a:r>
            <a:r>
              <a:rPr lang="en-US" baseline="0" dirty="0" smtClean="0"/>
              <a:t> report: “</a:t>
            </a:r>
            <a:r>
              <a:rPr lang="en-US" dirty="0" smtClean="0">
                <a:ea typeface="+mn-ea"/>
              </a:rPr>
              <a:t>In particular, mobility increased from 1940 to 1980, but fell sharply during the 1980s and failed to revert, perhaps even continued to decline, in the 1990s.”</a:t>
            </a:r>
            <a:endParaRPr lang="en-US" baseline="0" dirty="0" smtClean="0"/>
          </a:p>
          <a:p>
            <a:pPr marL="228587" indent="-228587"/>
            <a:endParaRPr lang="en-US" baseline="0" dirty="0" smtClean="0"/>
          </a:p>
          <a:p>
            <a:pPr marL="228587" indent="-228587"/>
            <a:r>
              <a:rPr lang="en-US" dirty="0" smtClean="0"/>
              <a:t>From </a:t>
            </a:r>
            <a:r>
              <a:rPr lang="en-US" baseline="0" dirty="0" smtClean="0"/>
              <a:t>the Aaronson and </a:t>
            </a:r>
            <a:r>
              <a:rPr lang="en-US" baseline="0" dirty="0" err="1" smtClean="0"/>
              <a:t>Mazumder</a:t>
            </a:r>
            <a:r>
              <a:rPr lang="en-US" baseline="0" dirty="0" smtClean="0"/>
              <a:t> report, the figure for 2000 (0.58) is not statistically significant. The figure for 1990 (0.46)  almost mirrors the number cited for the US in the cross-country analysis on the next slide.</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07629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81AF8-8D4B-4F55-8796-129E99213421}" type="slidenum">
              <a:rPr lang="en-US" smtClean="0"/>
              <a:t>51</a:t>
            </a:fld>
            <a:endParaRPr lang="en-US"/>
          </a:p>
        </p:txBody>
      </p:sp>
    </p:spTree>
    <p:extLst>
      <p:ext uri="{BB962C8B-B14F-4D97-AF65-F5344CB8AC3E}">
        <p14:creationId xmlns:p14="http://schemas.microsoft.com/office/powerpoint/2010/main" val="1760402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52</a:t>
            </a:fld>
            <a:endParaRPr lang="en-US"/>
          </a:p>
        </p:txBody>
      </p:sp>
    </p:spTree>
    <p:extLst>
      <p:ext uri="{BB962C8B-B14F-4D97-AF65-F5344CB8AC3E}">
        <p14:creationId xmlns:p14="http://schemas.microsoft.com/office/powerpoint/2010/main" val="2946064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53</a:t>
            </a:fld>
            <a:endParaRPr lang="en-US"/>
          </a:p>
        </p:txBody>
      </p:sp>
    </p:spTree>
    <p:extLst>
      <p:ext uri="{BB962C8B-B14F-4D97-AF65-F5344CB8AC3E}">
        <p14:creationId xmlns:p14="http://schemas.microsoft.com/office/powerpoint/2010/main" val="85988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Tennessee</a:t>
            </a:r>
            <a:r>
              <a:rPr lang="en-US" baseline="0" dirty="0" smtClean="0"/>
              <a:t> has similar rates of poverty for children (24%) as Michigan (23%), yet they continue to outpace us, particularly in 4</a:t>
            </a:r>
            <a:r>
              <a:rPr lang="en-US" baseline="30000" dirty="0" smtClean="0"/>
              <a:t>th</a:t>
            </a:r>
            <a:r>
              <a:rPr lang="en-US" baseline="0" dirty="0" smtClean="0"/>
              <a:t> grade reading. We also spend more per pupil than Tennessee (Michigan $10,948 per pupil vs. TN $8,208 per pupil)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54</a:t>
            </a:fld>
            <a:endParaRPr lang="en-US"/>
          </a:p>
        </p:txBody>
      </p:sp>
    </p:spTree>
    <p:extLst>
      <p:ext uri="{BB962C8B-B14F-4D97-AF65-F5344CB8AC3E}">
        <p14:creationId xmlns:p14="http://schemas.microsoft.com/office/powerpoint/2010/main" val="1813146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55</a:t>
            </a:fld>
            <a:endParaRPr lang="en-US"/>
          </a:p>
        </p:txBody>
      </p:sp>
    </p:spTree>
    <p:extLst>
      <p:ext uri="{BB962C8B-B14F-4D97-AF65-F5344CB8AC3E}">
        <p14:creationId xmlns:p14="http://schemas.microsoft.com/office/powerpoint/2010/main" val="261873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61</a:t>
            </a:fld>
            <a:endParaRPr lang="en-US"/>
          </a:p>
        </p:txBody>
      </p:sp>
    </p:spTree>
    <p:extLst>
      <p:ext uri="{BB962C8B-B14F-4D97-AF65-F5344CB8AC3E}">
        <p14:creationId xmlns:p14="http://schemas.microsoft.com/office/powerpoint/2010/main" val="412829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68</a:t>
            </a:fld>
            <a:endParaRPr lang="en-US"/>
          </a:p>
        </p:txBody>
      </p:sp>
    </p:spTree>
    <p:extLst>
      <p:ext uri="{BB962C8B-B14F-4D97-AF65-F5344CB8AC3E}">
        <p14:creationId xmlns:p14="http://schemas.microsoft.com/office/powerpoint/2010/main" val="4092522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D478AE-BBE9-4F4B-9DF4-DABE2E00E43E}" type="slidenum">
              <a:rPr lang="en-US" smtClean="0"/>
              <a:pPr/>
              <a:t>70</a:t>
            </a:fld>
            <a:endParaRPr lang="en-US"/>
          </a:p>
        </p:txBody>
      </p:sp>
    </p:spTree>
    <p:extLst>
      <p:ext uri="{BB962C8B-B14F-4D97-AF65-F5344CB8AC3E}">
        <p14:creationId xmlns:p14="http://schemas.microsoft.com/office/powerpoint/2010/main" val="1842181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73</a:t>
            </a:fld>
            <a:endParaRPr lang="en-US"/>
          </a:p>
        </p:txBody>
      </p:sp>
    </p:spTree>
    <p:extLst>
      <p:ext uri="{BB962C8B-B14F-4D97-AF65-F5344CB8AC3E}">
        <p14:creationId xmlns:p14="http://schemas.microsoft.com/office/powerpoint/2010/main" val="2031767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76</a:t>
            </a:fld>
            <a:endParaRPr lang="en-US"/>
          </a:p>
        </p:txBody>
      </p:sp>
    </p:spTree>
    <p:extLst>
      <p:ext uri="{BB962C8B-B14F-4D97-AF65-F5344CB8AC3E}">
        <p14:creationId xmlns:p14="http://schemas.microsoft.com/office/powerpoint/2010/main" val="288674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1/8/14 JY</a:t>
            </a:r>
          </a:p>
          <a:p>
            <a:pPr marL="232943" indent="-232943"/>
            <a:endParaRPr lang="en-US" dirty="0" smtClean="0"/>
          </a:p>
          <a:p>
            <a:pPr marL="232943" indent="-232943"/>
            <a:r>
              <a:rPr lang="en-US" dirty="0" smtClean="0"/>
              <a:t>Updated 11/14/13 MW</a:t>
            </a:r>
            <a:endParaRPr lang="en-US" dirty="0"/>
          </a:p>
        </p:txBody>
      </p:sp>
      <p:sp>
        <p:nvSpPr>
          <p:cNvPr id="4" name="Slide Number Placeholder 3"/>
          <p:cNvSpPr>
            <a:spLocks noGrp="1"/>
          </p:cNvSpPr>
          <p:nvPr>
            <p:ph type="sldNum" sz="quarter" idx="10"/>
          </p:nvPr>
        </p:nvSpPr>
        <p:spPr/>
        <p:txBody>
          <a:bodyPr/>
          <a:lstStyle/>
          <a:p>
            <a:fld id="{872D0467-3829-42F7-B80E-EAFCBFBE60E3}" type="slidenum">
              <a:rPr lang="en-US" smtClean="0"/>
              <a:pPr/>
              <a:t>19</a:t>
            </a:fld>
            <a:endParaRPr lang="en-US"/>
          </a:p>
        </p:txBody>
      </p:sp>
    </p:spTree>
    <p:extLst>
      <p:ext uri="{BB962C8B-B14F-4D97-AF65-F5344CB8AC3E}">
        <p14:creationId xmlns:p14="http://schemas.microsoft.com/office/powerpoint/2010/main" val="3111488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78</a:t>
            </a:fld>
            <a:endParaRPr lang="en-US"/>
          </a:p>
        </p:txBody>
      </p:sp>
    </p:spTree>
    <p:extLst>
      <p:ext uri="{BB962C8B-B14F-4D97-AF65-F5344CB8AC3E}">
        <p14:creationId xmlns:p14="http://schemas.microsoft.com/office/powerpoint/2010/main" val="1340877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84</a:t>
            </a:fld>
            <a:endParaRPr lang="en-US"/>
          </a:p>
        </p:txBody>
      </p:sp>
    </p:spTree>
    <p:extLst>
      <p:ext uri="{BB962C8B-B14F-4D97-AF65-F5344CB8AC3E}">
        <p14:creationId xmlns:p14="http://schemas.microsoft.com/office/powerpoint/2010/main" val="3887109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92</a:t>
            </a:fld>
            <a:endParaRPr lang="en-US"/>
          </a:p>
        </p:txBody>
      </p:sp>
    </p:spTree>
    <p:extLst>
      <p:ext uri="{BB962C8B-B14F-4D97-AF65-F5344CB8AC3E}">
        <p14:creationId xmlns:p14="http://schemas.microsoft.com/office/powerpoint/2010/main" val="3052841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outline the</a:t>
            </a:r>
            <a:r>
              <a:rPr lang="en-US" baseline="0" dirty="0" smtClean="0"/>
              <a:t> next steps where Michigan needs to take </a:t>
            </a:r>
            <a:endParaRPr lang="en-US" dirty="0"/>
          </a:p>
        </p:txBody>
      </p:sp>
      <p:sp>
        <p:nvSpPr>
          <p:cNvPr id="4" name="Slide Number Placeholder 3"/>
          <p:cNvSpPr>
            <a:spLocks noGrp="1"/>
          </p:cNvSpPr>
          <p:nvPr>
            <p:ph type="sldNum" sz="quarter" idx="10"/>
          </p:nvPr>
        </p:nvSpPr>
        <p:spPr/>
        <p:txBody>
          <a:bodyPr/>
          <a:lstStyle/>
          <a:p>
            <a:fld id="{244E1C0E-5F0D-47B9-A440-F3A0128D9CFB}" type="slidenum">
              <a:rPr lang="en-US" smtClean="0"/>
              <a:pPr/>
              <a:t>93</a:t>
            </a:fld>
            <a:endParaRPr lang="en-US" dirty="0"/>
          </a:p>
        </p:txBody>
      </p:sp>
    </p:spTree>
    <p:extLst>
      <p:ext uri="{BB962C8B-B14F-4D97-AF65-F5344CB8AC3E}">
        <p14:creationId xmlns:p14="http://schemas.microsoft.com/office/powerpoint/2010/main" val="103931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22</a:t>
            </a:fld>
            <a:endParaRPr lang="en-US" dirty="0"/>
          </a:p>
        </p:txBody>
      </p:sp>
    </p:spTree>
    <p:extLst>
      <p:ext uri="{BB962C8B-B14F-4D97-AF65-F5344CB8AC3E}">
        <p14:creationId xmlns:p14="http://schemas.microsoft.com/office/powerpoint/2010/main" val="397280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1EA1CA-EE82-4C90-B377-A385590F99A2}" type="slidenum">
              <a:rPr lang="en-US" smtClean="0"/>
              <a:pPr/>
              <a:t>23</a:t>
            </a:fld>
            <a:endParaRPr lang="en-US" dirty="0"/>
          </a:p>
        </p:txBody>
      </p:sp>
    </p:spTree>
    <p:extLst>
      <p:ext uri="{BB962C8B-B14F-4D97-AF65-F5344CB8AC3E}">
        <p14:creationId xmlns:p14="http://schemas.microsoft.com/office/powerpoint/2010/main" val="115779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30</a:t>
            </a:fld>
            <a:endParaRPr lang="en-US"/>
          </a:p>
        </p:txBody>
      </p:sp>
    </p:spTree>
    <p:extLst>
      <p:ext uri="{BB962C8B-B14F-4D97-AF65-F5344CB8AC3E}">
        <p14:creationId xmlns:p14="http://schemas.microsoft.com/office/powerpoint/2010/main" val="223921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7F120A-39F8-435F-8ED2-C3166C126EE3}" type="slidenum">
              <a:rPr lang="en-US" smtClean="0"/>
              <a:pPr>
                <a:defRPr/>
              </a:pPr>
              <a:t>31</a:t>
            </a:fld>
            <a:endParaRPr lang="en-US"/>
          </a:p>
        </p:txBody>
      </p:sp>
    </p:spTree>
    <p:extLst>
      <p:ext uri="{BB962C8B-B14F-4D97-AF65-F5344CB8AC3E}">
        <p14:creationId xmlns:p14="http://schemas.microsoft.com/office/powerpoint/2010/main" val="61161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32</a:t>
            </a:fld>
            <a:endParaRPr lang="en-US"/>
          </a:p>
        </p:txBody>
      </p:sp>
    </p:spTree>
    <p:extLst>
      <p:ext uri="{BB962C8B-B14F-4D97-AF65-F5344CB8AC3E}">
        <p14:creationId xmlns:p14="http://schemas.microsoft.com/office/powerpoint/2010/main" val="96822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C3784-6AC2-4E86-93EF-755C837A6BFF}" type="slidenum">
              <a:rPr lang="en-US" smtClean="0"/>
              <a:pPr/>
              <a:t>33</a:t>
            </a:fld>
            <a:endParaRPr lang="en-US"/>
          </a:p>
        </p:txBody>
      </p:sp>
    </p:spTree>
    <p:extLst>
      <p:ext uri="{BB962C8B-B14F-4D97-AF65-F5344CB8AC3E}">
        <p14:creationId xmlns:p14="http://schemas.microsoft.com/office/powerpoint/2010/main" val="97481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acintosh%20HD:Users:tsuname:Documents:ACTIVE%20JOBS:ED%20TRUST:08-098%20IDENTITY:LOGOS%2008:ET_logo_08_RGB_256.gif"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5984420" y="6538387"/>
            <a:ext cx="3159579"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4D3C91-A1F4-4DCF-BC68-B2AC6ADFB2A3}" type="datetimeFigureOut">
              <a:rPr lang="en-US"/>
              <a:pPr>
                <a:defRPr/>
              </a:pPr>
              <a:t>8/4/2016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82601-674D-4063-8512-2FA064FFFA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647DB-4251-43FA-BF6E-0D6A68F9E80B}" type="datetimeFigureOut">
              <a:rPr lang="en-US" smtClean="0"/>
              <a:pPr/>
              <a:t>8/4/2016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dirty="0">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dirty="0">
              <a:solidFill>
                <a:schemeClr val="bg1"/>
              </a:solidFill>
              <a:latin typeface="+mn-lt"/>
            </a:endParaRPr>
          </a:p>
        </p:txBody>
      </p:sp>
      <p:sp>
        <p:nvSpPr>
          <p:cNvPr id="5"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dirty="0">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dirty="0">
              <a:solidFill>
                <a:schemeClr val="bg1"/>
              </a:solidFill>
              <a:latin typeface="+mn-lt"/>
            </a:endParaRP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dirty="0">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dirty="0">
              <a:solidFill>
                <a:schemeClr val="bg1"/>
              </a:solidFill>
              <a:latin typeface="+mn-lt"/>
            </a:endParaRP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10"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10"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2" name="Title 1"/>
          <p:cNvSpPr>
            <a:spLocks noGrp="1"/>
          </p:cNvSpPr>
          <p:nvPr>
            <p:ph type="ctrTitle"/>
          </p:nvPr>
        </p:nvSpPr>
        <p:spPr>
          <a:xfrm>
            <a:off x="685800" y="1676400"/>
            <a:ext cx="7772400" cy="3581400"/>
          </a:xfrm>
        </p:spPr>
        <p:txBody>
          <a:bodyPr>
            <a:normAutofit/>
          </a:bodyPr>
          <a:lstStyle>
            <a:lvl1pPr>
              <a:defRPr sz="4000">
                <a:latin typeface="+mn-lt"/>
              </a:defRPr>
            </a:lvl1pPr>
          </a:lstStyle>
          <a:p>
            <a:r>
              <a:rPr lang="en-US" dirty="0" smtClean="0"/>
              <a:t>Click to edit Master title style</a:t>
            </a:r>
            <a:endParaRPr lang="en-US" dirty="0"/>
          </a:p>
        </p:txBody>
      </p:sp>
      <p:sp>
        <p:nvSpPr>
          <p:cNvPr id="6"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2"/>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10"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extLst>
      <p:ext uri="{BB962C8B-B14F-4D97-AF65-F5344CB8AC3E}">
        <p14:creationId xmlns:p14="http://schemas.microsoft.com/office/powerpoint/2010/main" val="877461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0"/>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4592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2"/>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690573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2"/>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690573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2"/>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690573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800">
              <a:solidFill>
                <a:schemeClr val="bg1"/>
              </a:solidFill>
              <a:latin typeface="+mn-lt"/>
            </a:endParaRPr>
          </a:p>
        </p:txBody>
      </p:sp>
      <p:sp>
        <p:nvSpPr>
          <p:cNvPr id="9" name="TextBox 8"/>
          <p:cNvSpPr txBox="1"/>
          <p:nvPr userDrawn="1"/>
        </p:nvSpPr>
        <p:spPr>
          <a:xfrm>
            <a:off x="0" y="6248400"/>
            <a:ext cx="609600" cy="261610"/>
          </a:xfrm>
          <a:prstGeom prst="rect">
            <a:avLst/>
          </a:prstGeom>
          <a:noFill/>
        </p:spPr>
        <p:txBody>
          <a:bodyPr>
            <a:spAutoFit/>
          </a:bodyPr>
          <a:lstStyle/>
          <a:p>
            <a:pPr fontAlgn="auto">
              <a:spcBef>
                <a:spcPts val="0"/>
              </a:spcBef>
              <a:spcAft>
                <a:spcPts val="0"/>
              </a:spcAft>
              <a:defRPr/>
            </a:pPr>
            <a:r>
              <a:rPr lang="en-US" sz="1100"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2"/>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1100">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6905737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BBD5D2-8462-4914-B182-70CDF295DB76}" type="datetimeFigureOut">
              <a:rPr lang="en-US"/>
              <a:pPr>
                <a:defRPr/>
              </a:pPr>
              <a:t>8/4/2016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9F21CD-89FC-489E-BA68-BA1D4C62B1B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386732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884238"/>
          </a:xfrm>
        </p:spPr>
        <p:txBody>
          <a:bodyPr/>
          <a:lstStyle>
            <a:lvl1pPr>
              <a:defRPr baseline="0">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2670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extLst>
      <p:ext uri="{BB962C8B-B14F-4D97-AF65-F5344CB8AC3E}">
        <p14:creationId xmlns:p14="http://schemas.microsoft.com/office/powerpoint/2010/main" val="264430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extLst>
      <p:ext uri="{BB962C8B-B14F-4D97-AF65-F5344CB8AC3E}">
        <p14:creationId xmlns:p14="http://schemas.microsoft.com/office/powerpoint/2010/main" val="873549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a:defRPr/>
            </a:pPr>
            <a:endParaRPr lang="en-US" dirty="0">
              <a:solidFill>
                <a:prstClr val="white"/>
              </a:solidFill>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a:defRPr/>
            </a:pPr>
            <a:endParaRPr lang="en-US" dirty="0">
              <a:solidFill>
                <a:prstClr val="white"/>
              </a:solidFill>
            </a:endParaRPr>
          </a:p>
        </p:txBody>
      </p:sp>
      <p:sp>
        <p:nvSpPr>
          <p:cNvPr id="2" name="Title 1"/>
          <p:cNvSpPr>
            <a:spLocks noGrp="1"/>
          </p:cNvSpPr>
          <p:nvPr>
            <p:ph type="title"/>
          </p:nvPr>
        </p:nvSpPr>
        <p:spPr>
          <a:xfrm>
            <a:off x="457200" y="609600"/>
            <a:ext cx="8229600" cy="1066800"/>
          </a:xfrm>
        </p:spPr>
        <p:txBody>
          <a:bodyPr>
            <a:normAutofit/>
          </a:bodyPr>
          <a:lstStyle>
            <a:lvl1pPr>
              <a:defRPr sz="4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0"/>
            <a:ext cx="7239000" cy="39925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800">
                <a:latin typeface="+mn-lt"/>
              </a:defRPr>
            </a:lvl1pPr>
          </a:lstStyle>
          <a:p>
            <a:pPr lvl="0"/>
            <a:r>
              <a:rPr lang="en-US" dirty="0" smtClean="0"/>
              <a:t>Click to edit Master text styles</a:t>
            </a:r>
            <a:endParaRPr lang="en-US" dirty="0"/>
          </a:p>
        </p:txBody>
      </p:sp>
      <p:sp>
        <p:nvSpPr>
          <p:cNvPr id="9" name="Text Box 6"/>
          <p:cNvSpPr txBox="1">
            <a:spLocks noChangeArrowheads="1"/>
          </p:cNvSpPr>
          <p:nvPr userDrawn="1"/>
        </p:nvSpPr>
        <p:spPr bwMode="auto">
          <a:xfrm>
            <a:off x="5867400" y="6479721"/>
            <a:ext cx="3276600"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 </a:t>
            </a:r>
            <a:r>
              <a:rPr lang="en-US" sz="1300" b="1" dirty="0">
                <a:solidFill>
                  <a:schemeClr val="bg1"/>
                </a:solidFill>
                <a:latin typeface="+mn-lt"/>
              </a:rPr>
              <a:t>THE EDUCATION </a:t>
            </a:r>
            <a:r>
              <a:rPr lang="en-US" sz="1300" b="1" dirty="0" smtClean="0">
                <a:solidFill>
                  <a:schemeClr val="bg1"/>
                </a:solidFill>
                <a:latin typeface="+mn-lt"/>
              </a:rPr>
              <a:t>TRUST-MIDWEST</a:t>
            </a:r>
            <a:endParaRPr lang="en-US" sz="1300" b="1" dirty="0">
              <a:solidFill>
                <a:schemeClr val="bg1"/>
              </a:solidFill>
              <a:latin typeface="+mn-lt"/>
            </a:endParaRPr>
          </a:p>
        </p:txBody>
      </p:sp>
    </p:spTree>
    <p:extLst>
      <p:ext uri="{BB962C8B-B14F-4D97-AF65-F5344CB8AC3E}">
        <p14:creationId xmlns:p14="http://schemas.microsoft.com/office/powerpoint/2010/main" val="2499503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5" name="Text Box 6"/>
          <p:cNvSpPr txBox="1">
            <a:spLocks noChangeArrowheads="1"/>
          </p:cNvSpPr>
          <p:nvPr userDrawn="1"/>
        </p:nvSpPr>
        <p:spPr bwMode="auto">
          <a:xfrm>
            <a:off x="5562600" y="6486527"/>
            <a:ext cx="3505200" cy="246221"/>
          </a:xfrm>
          <a:prstGeom prst="rect">
            <a:avLst/>
          </a:prstGeom>
          <a:noFill/>
          <a:ln w="9525">
            <a:noFill/>
            <a:miter lim="800000"/>
            <a:headEnd/>
            <a:tailEnd/>
          </a:ln>
        </p:spPr>
        <p:txBody>
          <a:bodyPr wrap="square">
            <a:spAutoFit/>
          </a:bodyPr>
          <a:lstStyle/>
          <a:p>
            <a:pPr algn="r" fontAlgn="auto">
              <a:lnSpc>
                <a:spcPts val="1200"/>
              </a:lnSpc>
              <a:spcBef>
                <a:spcPts val="0"/>
              </a:spcBef>
              <a:spcAft>
                <a:spcPts val="0"/>
              </a:spcAft>
              <a:defRPr/>
            </a:pPr>
            <a:r>
              <a:rPr lang="en-US" sz="975" b="1" dirty="0">
                <a:solidFill>
                  <a:schemeClr val="bg1"/>
                </a:solidFill>
                <a:latin typeface="+mn-lt"/>
              </a:rPr>
              <a:t>© </a:t>
            </a:r>
            <a:r>
              <a:rPr lang="en-US" sz="975" b="1" dirty="0" smtClean="0">
                <a:solidFill>
                  <a:schemeClr val="bg1"/>
                </a:solidFill>
                <a:latin typeface="+mn-lt"/>
              </a:rPr>
              <a:t>2016</a:t>
            </a:r>
            <a:r>
              <a:rPr lang="en-US" sz="975" b="1" baseline="0" dirty="0" smtClean="0">
                <a:solidFill>
                  <a:schemeClr val="bg1"/>
                </a:solidFill>
                <a:latin typeface="+mn-lt"/>
              </a:rPr>
              <a:t> </a:t>
            </a:r>
            <a:r>
              <a:rPr lang="en-US" sz="975" b="1" dirty="0" smtClean="0">
                <a:solidFill>
                  <a:schemeClr val="bg1"/>
                </a:solidFill>
                <a:latin typeface="+mn-lt"/>
              </a:rPr>
              <a:t>THE </a:t>
            </a:r>
            <a:r>
              <a:rPr lang="en-US" sz="975" b="1" dirty="0">
                <a:solidFill>
                  <a:schemeClr val="bg1"/>
                </a:solidFill>
                <a:latin typeface="+mn-lt"/>
              </a:rPr>
              <a:t>EDUCATION TRUST</a:t>
            </a:r>
          </a:p>
        </p:txBody>
      </p:sp>
      <p:sp>
        <p:nvSpPr>
          <p:cNvPr id="2" name="Title 1"/>
          <p:cNvSpPr>
            <a:spLocks noGrp="1"/>
          </p:cNvSpPr>
          <p:nvPr>
            <p:ph type="ctrTitle"/>
          </p:nvPr>
        </p:nvSpPr>
        <p:spPr>
          <a:xfrm>
            <a:off x="685800" y="1676400"/>
            <a:ext cx="7772400" cy="3581400"/>
          </a:xfrm>
        </p:spPr>
        <p:txBody>
          <a:bodyPr>
            <a:normAutofit/>
          </a:bodyPr>
          <a:lstStyle>
            <a:lvl1pPr>
              <a:defRPr sz="3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29171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dirty="0">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350" dirty="0">
              <a:solidFill>
                <a:schemeClr val="bg1"/>
              </a:solidFill>
              <a:latin typeface="+mn-lt"/>
            </a:endParaRPr>
          </a:p>
        </p:txBody>
      </p:sp>
      <p:sp>
        <p:nvSpPr>
          <p:cNvPr id="5" name="Text Box 6"/>
          <p:cNvSpPr txBox="1">
            <a:spLocks noChangeArrowheads="1"/>
          </p:cNvSpPr>
          <p:nvPr userDrawn="1"/>
        </p:nvSpPr>
        <p:spPr bwMode="auto">
          <a:xfrm>
            <a:off x="5791200" y="6486527"/>
            <a:ext cx="3276600" cy="246221"/>
          </a:xfrm>
          <a:prstGeom prst="rect">
            <a:avLst/>
          </a:prstGeom>
          <a:noFill/>
          <a:ln w="9525">
            <a:noFill/>
            <a:miter lim="800000"/>
            <a:headEnd/>
            <a:tailEnd/>
          </a:ln>
        </p:spPr>
        <p:txBody>
          <a:bodyPr wrap="square">
            <a:spAutoFit/>
          </a:bodyPr>
          <a:lstStyle/>
          <a:p>
            <a:pPr algn="r" fontAlgn="auto">
              <a:lnSpc>
                <a:spcPts val="1200"/>
              </a:lnSpc>
              <a:spcBef>
                <a:spcPts val="0"/>
              </a:spcBef>
              <a:spcAft>
                <a:spcPts val="0"/>
              </a:spcAft>
              <a:defRPr/>
            </a:pPr>
            <a:r>
              <a:rPr lang="en-US" sz="975" b="1" dirty="0">
                <a:solidFill>
                  <a:schemeClr val="bg1"/>
                </a:solidFill>
                <a:latin typeface="+mn-lt"/>
              </a:rPr>
              <a:t>© </a:t>
            </a:r>
            <a:r>
              <a:rPr lang="en-US" sz="975" b="1" dirty="0" smtClean="0">
                <a:solidFill>
                  <a:schemeClr val="bg1"/>
                </a:solidFill>
                <a:latin typeface="+mn-lt"/>
              </a:rPr>
              <a:t>2016 </a:t>
            </a:r>
            <a:r>
              <a:rPr lang="en-US" sz="975" b="1" dirty="0">
                <a:solidFill>
                  <a:schemeClr val="bg1"/>
                </a:solidFill>
                <a:latin typeface="+mn-lt"/>
              </a:rPr>
              <a:t>THE EDUCATION TRUST</a:t>
            </a:r>
          </a:p>
        </p:txBody>
      </p:sp>
      <p:sp>
        <p:nvSpPr>
          <p:cNvPr id="2" name="Title 1"/>
          <p:cNvSpPr>
            <a:spLocks noGrp="1"/>
          </p:cNvSpPr>
          <p:nvPr>
            <p:ph type="ctrTitle"/>
          </p:nvPr>
        </p:nvSpPr>
        <p:spPr>
          <a:xfrm>
            <a:off x="685800" y="1676400"/>
            <a:ext cx="7772400" cy="3581400"/>
          </a:xfrm>
        </p:spPr>
        <p:txBody>
          <a:bodyPr>
            <a:normAutofit/>
          </a:bodyPr>
          <a:lstStyle>
            <a:lvl1pPr>
              <a:defRPr sz="3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612951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a:solidFill>
                <a:prstClr val="white"/>
              </a:solidFill>
              <a:latin typeface="Calibri"/>
            </a:endParaRPr>
          </a:p>
        </p:txBody>
      </p:sp>
      <p:sp>
        <p:nvSpPr>
          <p:cNvPr id="7"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350">
              <a:solidFill>
                <a:prstClr val="white"/>
              </a:solidFill>
              <a:latin typeface="Calibri"/>
            </a:endParaRPr>
          </a:p>
        </p:txBody>
      </p:sp>
      <p:sp>
        <p:nvSpPr>
          <p:cNvPr id="8" name="Text Box 6"/>
          <p:cNvSpPr txBox="1">
            <a:spLocks noChangeArrowheads="1"/>
          </p:cNvSpPr>
          <p:nvPr userDrawn="1"/>
        </p:nvSpPr>
        <p:spPr bwMode="auto">
          <a:xfrm>
            <a:off x="6324600" y="6486527"/>
            <a:ext cx="2667000" cy="246221"/>
          </a:xfrm>
          <a:prstGeom prst="rect">
            <a:avLst/>
          </a:prstGeom>
          <a:noFill/>
          <a:ln w="9525">
            <a:noFill/>
            <a:miter lim="800000"/>
            <a:headEnd/>
            <a:tailEnd/>
          </a:ln>
        </p:spPr>
        <p:txBody>
          <a:bodyPr>
            <a:spAutoFit/>
          </a:bodyPr>
          <a:lstStyle/>
          <a:p>
            <a:pPr algn="r" fontAlgn="auto">
              <a:lnSpc>
                <a:spcPts val="1200"/>
              </a:lnSpc>
              <a:spcBef>
                <a:spcPts val="0"/>
              </a:spcBef>
              <a:spcAft>
                <a:spcPts val="0"/>
              </a:spcAft>
              <a:defRPr/>
            </a:pPr>
            <a:r>
              <a:rPr lang="en-US" sz="900" dirty="0">
                <a:solidFill>
                  <a:prstClr val="white"/>
                </a:solidFill>
                <a:latin typeface="Calibri" pitchFamily="34" charset="0"/>
              </a:rPr>
              <a:t>© </a:t>
            </a:r>
            <a:r>
              <a:rPr lang="en-US" sz="900" dirty="0" smtClean="0">
                <a:solidFill>
                  <a:prstClr val="white"/>
                </a:solidFill>
                <a:latin typeface="Calibri" pitchFamily="34" charset="0"/>
              </a:rPr>
              <a:t>2016</a:t>
            </a:r>
            <a:r>
              <a:rPr lang="en-US" sz="900" baseline="0" dirty="0" smtClean="0">
                <a:solidFill>
                  <a:prstClr val="white"/>
                </a:solidFill>
                <a:latin typeface="Calibri" pitchFamily="34" charset="0"/>
              </a:rPr>
              <a:t> </a:t>
            </a:r>
            <a:r>
              <a:rPr lang="en-US" sz="900" dirty="0" smtClean="0">
                <a:solidFill>
                  <a:prstClr val="white"/>
                </a:solidFill>
                <a:latin typeface="Calibri" pitchFamily="34" charset="0"/>
              </a:rPr>
              <a:t>THE </a:t>
            </a:r>
            <a:r>
              <a:rPr lang="en-US" sz="900" dirty="0">
                <a:solidFill>
                  <a:prstClr val="white"/>
                </a:solidFill>
                <a:latin typeface="Calibri" pitchFamily="34" charset="0"/>
              </a:rPr>
              <a:t>EDUCATION TRUST</a:t>
            </a:r>
          </a:p>
        </p:txBody>
      </p:sp>
      <p:sp>
        <p:nvSpPr>
          <p:cNvPr id="2" name="Title 1"/>
          <p:cNvSpPr>
            <a:spLocks noGrp="1"/>
          </p:cNvSpPr>
          <p:nvPr>
            <p:ph type="title"/>
          </p:nvPr>
        </p:nvSpPr>
        <p:spPr>
          <a:xfrm>
            <a:off x="457200" y="609600"/>
            <a:ext cx="8229600" cy="1066800"/>
          </a:xfrm>
        </p:spPr>
        <p:txBody>
          <a:bodyPr>
            <a:normAutofit/>
          </a:bodyPr>
          <a:lstStyle>
            <a:lvl1pPr>
              <a:defRPr sz="30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2133602"/>
            <a:ext cx="7239000" cy="39925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750">
                <a:latin typeface="Calibri" pitchFamily="34" charset="0"/>
              </a:defRPr>
            </a:lvl1pPr>
          </a:lstStyle>
          <a:p>
            <a:pPr lvl="0"/>
            <a:r>
              <a:rPr lang="en-US" dirty="0" smtClean="0"/>
              <a:t>Click to edit Master text styles</a:t>
            </a:r>
            <a:endParaRPr lang="en-US" dirty="0"/>
          </a:p>
        </p:txBody>
      </p:sp>
      <p:sp>
        <p:nvSpPr>
          <p:cNvPr id="17" name="Text Placeholder 16"/>
          <p:cNvSpPr>
            <a:spLocks noGrp="1"/>
          </p:cNvSpPr>
          <p:nvPr>
            <p:ph type="body" sz="quarter" idx="11"/>
          </p:nvPr>
        </p:nvSpPr>
        <p:spPr>
          <a:xfrm>
            <a:off x="914400" y="1676400"/>
            <a:ext cx="7239000" cy="381000"/>
          </a:xfrm>
        </p:spPr>
        <p:txBody>
          <a:bodyPr>
            <a:noAutofit/>
          </a:bodyPr>
          <a:lstStyle>
            <a:lvl1pPr algn="ctr">
              <a:buNone/>
              <a:defRPr sz="1350">
                <a:latin typeface="Calibri"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1395625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9" name="TextBox 8"/>
          <p:cNvSpPr txBox="1"/>
          <p:nvPr userDrawn="1"/>
        </p:nvSpPr>
        <p:spPr>
          <a:xfrm>
            <a:off x="0" y="6248402"/>
            <a:ext cx="609600" cy="219291"/>
          </a:xfrm>
          <a:prstGeom prst="rect">
            <a:avLst/>
          </a:prstGeom>
          <a:noFill/>
        </p:spPr>
        <p:txBody>
          <a:bodyPr>
            <a:spAutoFit/>
          </a:bodyPr>
          <a:lstStyle/>
          <a:p>
            <a:pPr fontAlgn="auto">
              <a:spcBef>
                <a:spcPts val="0"/>
              </a:spcBef>
              <a:spcAft>
                <a:spcPts val="0"/>
              </a:spcAft>
              <a:defRPr/>
            </a:pPr>
            <a:r>
              <a:rPr lang="en-US" sz="825" dirty="0">
                <a:latin typeface="+mn-lt"/>
              </a:rPr>
              <a:t>Source:</a:t>
            </a:r>
          </a:p>
        </p:txBody>
      </p:sp>
      <p:sp>
        <p:nvSpPr>
          <p:cNvPr id="2" name="Title 1"/>
          <p:cNvSpPr>
            <a:spLocks noGrp="1"/>
          </p:cNvSpPr>
          <p:nvPr>
            <p:ph type="title"/>
          </p:nvPr>
        </p:nvSpPr>
        <p:spPr>
          <a:xfrm>
            <a:off x="457200" y="609600"/>
            <a:ext cx="8229600" cy="1066800"/>
          </a:xfrm>
        </p:spPr>
        <p:txBody>
          <a:bodyPr>
            <a:normAutofit/>
          </a:bodyPr>
          <a:lstStyle>
            <a:lvl1pPr>
              <a:defRPr sz="30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2"/>
            <a:ext cx="7620000" cy="44497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0"/>
          </p:nvPr>
        </p:nvSpPr>
        <p:spPr>
          <a:xfrm>
            <a:off x="457200" y="6248400"/>
            <a:ext cx="4953000" cy="228600"/>
          </a:xfrm>
        </p:spPr>
        <p:txBody>
          <a:bodyPr/>
          <a:lstStyle>
            <a:lvl1pPr>
              <a:buNone/>
              <a:defRPr sz="825">
                <a:latin typeface="+mn-lt"/>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4122075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4"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sz="1350">
              <a:solidFill>
                <a:schemeClr val="bg1"/>
              </a:solidFill>
              <a:latin typeface="+mn-lt"/>
            </a:endParaRPr>
          </a:p>
        </p:txBody>
      </p:sp>
      <p:sp>
        <p:nvSpPr>
          <p:cNvPr id="5" name="Text Box 6"/>
          <p:cNvSpPr txBox="1">
            <a:spLocks noChangeArrowheads="1"/>
          </p:cNvSpPr>
          <p:nvPr userDrawn="1"/>
        </p:nvSpPr>
        <p:spPr bwMode="auto">
          <a:xfrm>
            <a:off x="5791200" y="6486527"/>
            <a:ext cx="3276600" cy="246221"/>
          </a:xfrm>
          <a:prstGeom prst="rect">
            <a:avLst/>
          </a:prstGeom>
          <a:noFill/>
          <a:ln w="9525">
            <a:noFill/>
            <a:miter lim="800000"/>
            <a:headEnd/>
            <a:tailEnd/>
          </a:ln>
        </p:spPr>
        <p:txBody>
          <a:bodyPr wrap="square">
            <a:spAutoFit/>
          </a:bodyPr>
          <a:lstStyle/>
          <a:p>
            <a:pPr algn="r" fontAlgn="auto">
              <a:lnSpc>
                <a:spcPts val="1200"/>
              </a:lnSpc>
              <a:spcBef>
                <a:spcPts val="0"/>
              </a:spcBef>
              <a:spcAft>
                <a:spcPts val="0"/>
              </a:spcAft>
              <a:defRPr/>
            </a:pPr>
            <a:r>
              <a:rPr lang="en-US" sz="975" b="1" dirty="0">
                <a:solidFill>
                  <a:schemeClr val="bg1"/>
                </a:solidFill>
                <a:latin typeface="+mn-lt"/>
              </a:rPr>
              <a:t>© </a:t>
            </a:r>
            <a:r>
              <a:rPr lang="en-US" sz="975" b="1" dirty="0" smtClean="0">
                <a:solidFill>
                  <a:schemeClr val="bg1"/>
                </a:solidFill>
                <a:latin typeface="+mn-lt"/>
              </a:rPr>
              <a:t>2016</a:t>
            </a:r>
            <a:r>
              <a:rPr lang="en-US" sz="975" b="1" baseline="0" dirty="0" smtClean="0">
                <a:solidFill>
                  <a:schemeClr val="bg1"/>
                </a:solidFill>
                <a:latin typeface="+mn-lt"/>
              </a:rPr>
              <a:t> </a:t>
            </a:r>
            <a:r>
              <a:rPr lang="en-US" sz="975" b="1" dirty="0" smtClean="0">
                <a:solidFill>
                  <a:schemeClr val="bg1"/>
                </a:solidFill>
                <a:latin typeface="+mn-lt"/>
              </a:rPr>
              <a:t>THE </a:t>
            </a:r>
            <a:r>
              <a:rPr lang="en-US" sz="975" b="1" dirty="0">
                <a:solidFill>
                  <a:schemeClr val="bg1"/>
                </a:solidFill>
                <a:latin typeface="+mn-lt"/>
              </a:rPr>
              <a:t>EDUCATION TRUST</a:t>
            </a:r>
          </a:p>
        </p:txBody>
      </p:sp>
      <p:sp>
        <p:nvSpPr>
          <p:cNvPr id="2" name="Title 1"/>
          <p:cNvSpPr>
            <a:spLocks noGrp="1"/>
          </p:cNvSpPr>
          <p:nvPr>
            <p:ph type="ctrTitle"/>
          </p:nvPr>
        </p:nvSpPr>
        <p:spPr>
          <a:xfrm>
            <a:off x="685800" y="1676400"/>
            <a:ext cx="7772400" cy="3581400"/>
          </a:xfrm>
        </p:spPr>
        <p:txBody>
          <a:bodyPr>
            <a:normAutofit/>
          </a:bodyPr>
          <a:lstStyle>
            <a:lvl1pPr>
              <a:defRPr sz="300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6258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D37746-87CA-4343-84C8-01F357543768}" type="datetimeFigureOut">
              <a:rPr lang="en-US"/>
              <a:pPr>
                <a:defRPr/>
              </a:pPr>
              <a:t>8/4/2016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3F7FA-D530-4416-ABA9-F3521EDDA14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F1236A-9B29-45D1-B445-1184FC230DDC}" type="datetimeFigureOut">
              <a:rPr lang="en-US"/>
              <a:pPr>
                <a:defRPr/>
              </a:pPr>
              <a:t>8/4/2016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81753A-3BE5-462A-B313-305591F2F51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638800"/>
            <a:ext cx="9144000" cy="1219200"/>
          </a:xfrm>
          <a:prstGeom prst="rect">
            <a:avLst/>
          </a:prstGeom>
          <a:solidFill>
            <a:srgbClr val="919CA3"/>
          </a:solidFill>
          <a:ln w="9525">
            <a:no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5" name="Rectangle 4"/>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pic>
        <p:nvPicPr>
          <p:cNvPr id="6" name="Picture 13" descr="Macintosh HD:Users:tsuname:Documents:ACTIVE JOBS:ED TRUST:08-098 IDENTITY:LOGOS 08:ET_logo_08_RGB_256.gif"/>
          <p:cNvPicPr>
            <a:picLocks noChangeAspect="1" noChangeArrowheads="1"/>
          </p:cNvPicPr>
          <p:nvPr userDrawn="1"/>
        </p:nvPicPr>
        <p:blipFill>
          <a:blip r:embed="rId2" r:link="rId3" cstate="print"/>
          <a:srcRect/>
          <a:stretch>
            <a:fillRect/>
          </a:stretch>
        </p:blipFill>
        <p:spPr bwMode="auto">
          <a:xfrm>
            <a:off x="0" y="5651500"/>
            <a:ext cx="2819400" cy="1206500"/>
          </a:xfrm>
          <a:prstGeom prst="rect">
            <a:avLst/>
          </a:prstGeom>
          <a:noFill/>
          <a:ln w="9525">
            <a:noFill/>
            <a:miter lim="800000"/>
            <a:headEnd/>
            <a:tailEnd/>
          </a:ln>
        </p:spPr>
      </p:pic>
      <p:cxnSp>
        <p:nvCxnSpPr>
          <p:cNvPr id="7" name="Straight Connector 6"/>
          <p:cNvCxnSpPr/>
          <p:nvPr userDrawn="1"/>
        </p:nvCxnSpPr>
        <p:spPr>
          <a:xfrm rot="5400000">
            <a:off x="2209801" y="6248400"/>
            <a:ext cx="1219200" cy="3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57600" y="914400"/>
            <a:ext cx="5029200" cy="2286000"/>
          </a:xfrm>
        </p:spPr>
        <p:txBody>
          <a:bodyPr>
            <a:normAutofit/>
          </a:bodyPr>
          <a:lstStyle>
            <a:lvl1pPr algn="l">
              <a:defRPr sz="4000">
                <a:latin typeface="+mj-lt"/>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3124200" y="5867400"/>
            <a:ext cx="5791200" cy="762000"/>
          </a:xfrm>
        </p:spPr>
        <p:txBody>
          <a:bodyPr/>
          <a:lstStyle>
            <a:lvl1pPr>
              <a:buNone/>
              <a:defRPr sz="1600" b="1">
                <a:solidFill>
                  <a:srgbClr val="FFD457"/>
                </a:solidFill>
                <a:latin typeface="+mn-lt"/>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3A3EA2-A519-430F-B94C-9609D6D2EBAD}" type="datetimeFigureOut">
              <a:rPr lang="en-US"/>
              <a:pPr>
                <a:defRPr/>
              </a:pPr>
              <a:t>8/4/2016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F1E466-79D6-4593-A5B0-EEB16D5651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164B9F-3B1C-4B86-8C8A-5DB3F1DCB48E}" type="datetimeFigureOut">
              <a:rPr lang="en-US"/>
              <a:pPr>
                <a:defRPr/>
              </a:pPr>
              <a:t>8/4/2016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27F869-5788-4684-8328-4448F1F6848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9D1CC7-CC05-4722-A591-11707E509EEE}" type="datetimeFigureOut">
              <a:rPr lang="en-US"/>
              <a:pPr>
                <a:defRPr/>
              </a:pPr>
              <a:t>8/4/2016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1FD92D-AA1C-4A44-B8B1-0DD314D9BF6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A48C9E4-C3C4-4E54-BE66-22E0766ACADA}" type="datetimeFigureOut">
              <a:rPr lang="en-US"/>
              <a:pPr>
                <a:defRPr/>
              </a:pPr>
              <a:t>8/4/2016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F2993E2-18FA-47AD-BA32-5AD58DC93E5D}" type="slidenum">
              <a:rPr lang="en-US"/>
              <a:pPr>
                <a:defRPr/>
              </a:pPr>
              <a:t>‹#›</a:t>
            </a:fld>
            <a:endParaRPr lang="en-US"/>
          </a:p>
        </p:txBody>
      </p:sp>
      <p:sp>
        <p:nvSpPr>
          <p:cNvPr id="7" name="Rectangle 6"/>
          <p:cNvSpPr>
            <a:spLocks noChangeArrowheads="1"/>
          </p:cNvSpPr>
          <p:nvPr userDrawn="1"/>
        </p:nvSpPr>
        <p:spPr bwMode="auto">
          <a:xfrm>
            <a:off x="0" y="0"/>
            <a:ext cx="9144000" cy="381000"/>
          </a:xfrm>
          <a:prstGeom prst="rect">
            <a:avLst/>
          </a:prstGeom>
          <a:solidFill>
            <a:srgbClr val="FFD457"/>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8" name="Rectangle 9"/>
          <p:cNvSpPr>
            <a:spLocks noChangeArrowheads="1"/>
          </p:cNvSpPr>
          <p:nvPr userDrawn="1"/>
        </p:nvSpPr>
        <p:spPr bwMode="auto">
          <a:xfrm>
            <a:off x="0" y="6477000"/>
            <a:ext cx="9144000" cy="381000"/>
          </a:xfrm>
          <a:prstGeom prst="rect">
            <a:avLst/>
          </a:prstGeom>
          <a:solidFill>
            <a:srgbClr val="919CA3"/>
          </a:solidFill>
          <a:ln w="9525">
            <a:noFill/>
            <a:miter lim="800000"/>
            <a:headEnd/>
            <a:tailEnd/>
          </a:ln>
        </p:spPr>
        <p:txBody>
          <a:bodyPr wrap="none" anchor="ctr"/>
          <a:lstStyle/>
          <a:p>
            <a:pPr algn="ctr" fontAlgn="auto">
              <a:spcBef>
                <a:spcPts val="0"/>
              </a:spcBef>
              <a:spcAft>
                <a:spcPts val="0"/>
              </a:spcAft>
              <a:defRPr/>
            </a:pPr>
            <a:endParaRPr lang="en-US">
              <a:solidFill>
                <a:schemeClr val="bg1"/>
              </a:solidFill>
              <a:latin typeface="+mn-lt"/>
            </a:endParaRPr>
          </a:p>
        </p:txBody>
      </p:sp>
      <p:sp>
        <p:nvSpPr>
          <p:cNvPr id="9" name="Text Box 6"/>
          <p:cNvSpPr txBox="1">
            <a:spLocks noChangeArrowheads="1"/>
          </p:cNvSpPr>
          <p:nvPr userDrawn="1"/>
        </p:nvSpPr>
        <p:spPr bwMode="auto">
          <a:xfrm>
            <a:off x="5984420" y="6538387"/>
            <a:ext cx="3159579" cy="297517"/>
          </a:xfrm>
          <a:prstGeom prst="rect">
            <a:avLst/>
          </a:prstGeom>
          <a:noFill/>
          <a:ln w="9525">
            <a:noFill/>
            <a:miter lim="800000"/>
            <a:headEnd/>
            <a:tailEnd/>
          </a:ln>
        </p:spPr>
        <p:txBody>
          <a:bodyPr wrap="square">
            <a:spAutoFit/>
          </a:bodyPr>
          <a:lstStyle/>
          <a:p>
            <a:pPr algn="r" fontAlgn="auto">
              <a:lnSpc>
                <a:spcPts val="1600"/>
              </a:lnSpc>
              <a:spcBef>
                <a:spcPts val="0"/>
              </a:spcBef>
              <a:spcAft>
                <a:spcPts val="0"/>
              </a:spcAft>
              <a:defRPr/>
            </a:pPr>
            <a:r>
              <a:rPr lang="en-US" sz="1300" b="1" dirty="0">
                <a:solidFill>
                  <a:schemeClr val="bg1"/>
                </a:solidFill>
                <a:latin typeface="+mn-lt"/>
              </a:rPr>
              <a:t>© </a:t>
            </a:r>
            <a:r>
              <a:rPr lang="en-US" sz="1300" b="1" dirty="0" smtClean="0">
                <a:solidFill>
                  <a:schemeClr val="bg1"/>
                </a:solidFill>
                <a:latin typeface="+mn-lt"/>
              </a:rPr>
              <a:t>2016</a:t>
            </a:r>
            <a:r>
              <a:rPr lang="en-US" sz="1300" b="1" baseline="0" dirty="0" smtClean="0">
                <a:solidFill>
                  <a:schemeClr val="bg1"/>
                </a:solidFill>
                <a:latin typeface="+mn-lt"/>
              </a:rPr>
              <a:t> </a:t>
            </a:r>
            <a:r>
              <a:rPr lang="en-US" sz="1300" b="1" dirty="0" smtClean="0">
                <a:solidFill>
                  <a:schemeClr val="bg1"/>
                </a:solidFill>
                <a:latin typeface="+mn-lt"/>
              </a:rPr>
              <a:t>THE </a:t>
            </a:r>
            <a:r>
              <a:rPr lang="en-US" sz="1300" b="1" dirty="0">
                <a:solidFill>
                  <a:schemeClr val="bg1"/>
                </a:solidFill>
                <a:latin typeface="+mn-lt"/>
              </a:rPr>
              <a:t>EDUCATION </a:t>
            </a:r>
            <a:r>
              <a:rPr lang="en-US" sz="1300" b="1" dirty="0" smtClean="0">
                <a:solidFill>
                  <a:schemeClr val="bg1"/>
                </a:solidFill>
                <a:latin typeface="+mn-lt"/>
              </a:rPr>
              <a:t>TRUST-MIDWEST</a:t>
            </a:r>
            <a:endParaRPr lang="en-US" sz="130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691" r:id="rId3"/>
    <p:sldLayoutId id="2147483692" r:id="rId4"/>
    <p:sldLayoutId id="2147483693" r:id="rId5"/>
    <p:sldLayoutId id="2147483701" r:id="rId6"/>
    <p:sldLayoutId id="2147483694" r:id="rId7"/>
    <p:sldLayoutId id="2147483695" r:id="rId8"/>
    <p:sldLayoutId id="2147483696" r:id="rId9"/>
    <p:sldLayoutId id="2147483702" r:id="rId10"/>
    <p:sldLayoutId id="2147483707" r:id="rId11"/>
    <p:sldLayoutId id="2147483734" r:id="rId12"/>
    <p:sldLayoutId id="2147483735" r:id="rId13"/>
    <p:sldLayoutId id="2147483752" r:id="rId14"/>
    <p:sldLayoutId id="2147483784" r:id="rId15"/>
    <p:sldLayoutId id="2147483825" r:id="rId16"/>
    <p:sldLayoutId id="2147483827" r:id="rId17"/>
    <p:sldLayoutId id="2147483829" r:id="rId18"/>
    <p:sldLayoutId id="2147483858" r:id="rId19"/>
    <p:sldLayoutId id="2147483867" r:id="rId20"/>
    <p:sldLayoutId id="2147483877" r:id="rId21"/>
    <p:sldLayoutId id="2147483878" r:id="rId22"/>
    <p:sldLayoutId id="2147483879" r:id="rId23"/>
    <p:sldLayoutId id="2147483882" r:id="rId24"/>
    <p:sldLayoutId id="2147483883" r:id="rId25"/>
    <p:sldLayoutId id="2147483884" r:id="rId26"/>
    <p:sldLayoutId id="2147483885" r:id="rId27"/>
    <p:sldLayoutId id="2147483903" r:id="rId28"/>
    <p:sldLayoutId id="2147483904" r:id="rId29"/>
    <p:sldLayoutId id="2147483907" r:id="rId30"/>
    <p:sldLayoutId id="2147483908" r:id="rId31"/>
    <p:sldLayoutId id="2147483909" r:id="rId32"/>
    <p:sldLayoutId id="2147483910" r:id="rId33"/>
    <p:sldLayoutId id="2147483911" r:id="rId34"/>
    <p:sldLayoutId id="2147483912" r:id="rId35"/>
    <p:sldLayoutId id="2147483913" r:id="rId36"/>
    <p:sldLayoutId id="2147483914" r:id="rId37"/>
    <p:sldLayoutId id="2147483915" r:id="rId38"/>
    <p:sldLayoutId id="2147483920" r:id="rId39"/>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data.un.org/DocumentData.aspx?q=gini&amp;id=27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hyperlink" Target="http://nces.ed.gov/nationsreportcard/nde/" TargetMode="Externa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s://urbancharters.stanford.edu/download/Urban%20Charter%20School%20Study%20Report%20on%2041%20Regions.pdf" TargetMode="Externa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credo.stanford.edu/research-reports.html" TargetMode="External"/><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4.xml.rels><?xml version="1.0" encoding="UTF-8" standalone="yes"?>
<Relationships xmlns="http://schemas.openxmlformats.org/package/2006/relationships"><Relationship Id="rId3" Type="http://schemas.openxmlformats.org/officeDocument/2006/relationships/hyperlink" Target="mailto:sjoy@edtrustmidwest.org" TargetMode="External"/><Relationship Id="rId2" Type="http://schemas.openxmlformats.org/officeDocument/2006/relationships/hyperlink" Target="mailto:jmancini@edtrustmidwest.org" TargetMode="External"/><Relationship Id="rId1" Type="http://schemas.openxmlformats.org/officeDocument/2006/relationships/slideLayout" Target="../slideLayouts/slideLayout31.xml"/><Relationship Id="rId6" Type="http://schemas.openxmlformats.org/officeDocument/2006/relationships/image" Target="../media/image36.jpeg"/><Relationship Id="rId5" Type="http://schemas.openxmlformats.org/officeDocument/2006/relationships/hyperlink" Target="http://www.michiganachieves.com/" TargetMode="External"/><Relationship Id="rId4" Type="http://schemas.openxmlformats.org/officeDocument/2006/relationships/hyperlink" Target="edtrustmidwes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93" y="2819400"/>
            <a:ext cx="9144793" cy="3609145"/>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271" t="-744" r="-2975" b="57530"/>
          <a:stretch/>
        </p:blipFill>
        <p:spPr>
          <a:xfrm>
            <a:off x="-113703" y="-1"/>
            <a:ext cx="9518992" cy="2959769"/>
          </a:xfrm>
          <a:prstGeom prst="rect">
            <a:avLst/>
          </a:prstGeom>
        </p:spPr>
      </p:pic>
    </p:spTree>
    <p:extLst>
      <p:ext uri="{BB962C8B-B14F-4D97-AF65-F5344CB8AC3E}">
        <p14:creationId xmlns:p14="http://schemas.microsoft.com/office/powerpoint/2010/main" val="2885915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257300" y="971550"/>
            <a:ext cx="6572250" cy="415498"/>
          </a:xfrm>
          <a:prstGeom prst="rect">
            <a:avLst/>
          </a:prstGeom>
          <a:noFill/>
        </p:spPr>
        <p:txBody>
          <a:bodyPr wrap="square" rtlCol="0">
            <a:spAutoFit/>
          </a:bodyPr>
          <a:lstStyle/>
          <a:p>
            <a:pPr algn="ctr"/>
            <a:r>
              <a:rPr lang="en-US" sz="2100" dirty="0">
                <a:solidFill>
                  <a:prstClr val="black"/>
                </a:solidFill>
                <a:cs typeface="Times New Roman" pitchFamily="18" charset="0"/>
              </a:rPr>
              <a:t>Percent of U.S. adults with a B.A. or more</a:t>
            </a:r>
          </a:p>
        </p:txBody>
      </p:sp>
      <p:pic>
        <p:nvPicPr>
          <p:cNvPr id="30" name="Picture 29" descr="large_whole_country.png"/>
          <p:cNvPicPr>
            <a:picLocks noChangeAspect="1"/>
          </p:cNvPicPr>
          <p:nvPr/>
        </p:nvPicPr>
        <p:blipFill>
          <a:blip r:embed="rId2" cstate="print"/>
          <a:stretch>
            <a:fillRect/>
          </a:stretch>
        </p:blipFill>
        <p:spPr>
          <a:xfrm>
            <a:off x="1657350" y="1640673"/>
            <a:ext cx="5882291" cy="4245778"/>
          </a:xfrm>
          <a:prstGeom prst="rect">
            <a:avLst/>
          </a:prstGeom>
        </p:spPr>
      </p:pic>
      <p:grpSp>
        <p:nvGrpSpPr>
          <p:cNvPr id="2" name="Group 17"/>
          <p:cNvGrpSpPr/>
          <p:nvPr/>
        </p:nvGrpSpPr>
        <p:grpSpPr>
          <a:xfrm>
            <a:off x="3974854" y="2977202"/>
            <a:ext cx="805349" cy="623248"/>
            <a:chOff x="4541504" y="2743200"/>
            <a:chExt cx="1073799" cy="830997"/>
          </a:xfrm>
        </p:grpSpPr>
        <p:sp>
          <p:nvSpPr>
            <p:cNvPr id="31" name="Oval 30"/>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ectangle 31"/>
            <p:cNvSpPr/>
            <p:nvPr/>
          </p:nvSpPr>
          <p:spPr>
            <a:xfrm>
              <a:off x="4541504" y="2743200"/>
              <a:ext cx="1073799" cy="830997"/>
            </a:xfrm>
            <a:prstGeom prst="rect">
              <a:avLst/>
            </a:prstGeom>
            <a:noFill/>
          </p:spPr>
          <p:txBody>
            <a:bodyPr wrap="none" lIns="68580" tIns="34290" rIns="68580" bIns="3429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4%</a:t>
              </a:r>
            </a:p>
          </p:txBody>
        </p:sp>
      </p:grpSp>
      <p:sp>
        <p:nvSpPr>
          <p:cNvPr id="15" name="TextBox 14"/>
          <p:cNvSpPr txBox="1"/>
          <p:nvPr/>
        </p:nvSpPr>
        <p:spPr>
          <a:xfrm>
            <a:off x="3314700" y="1485901"/>
            <a:ext cx="2171700" cy="507831"/>
          </a:xfrm>
          <a:prstGeom prst="rect">
            <a:avLst/>
          </a:prstGeom>
          <a:solidFill>
            <a:schemeClr val="bg1"/>
          </a:solidFill>
        </p:spPr>
        <p:txBody>
          <a:bodyPr wrap="square" rtlCol="0">
            <a:spAutoFit/>
          </a:bodyPr>
          <a:lstStyle/>
          <a:p>
            <a:pPr algn="ctr"/>
            <a:r>
              <a:rPr lang="en-US" sz="2700" dirty="0">
                <a:solidFill>
                  <a:prstClr val="black"/>
                </a:solidFill>
                <a:cs typeface="Times New Roman" pitchFamily="18" charset="0"/>
              </a:rPr>
              <a:t>1920</a:t>
            </a:r>
          </a:p>
        </p:txBody>
      </p:sp>
      <p:grpSp>
        <p:nvGrpSpPr>
          <p:cNvPr id="3" name="Group 20"/>
          <p:cNvGrpSpPr/>
          <p:nvPr/>
        </p:nvGrpSpPr>
        <p:grpSpPr>
          <a:xfrm>
            <a:off x="3974334" y="2977203"/>
            <a:ext cx="805349" cy="623248"/>
            <a:chOff x="4657336" y="2802961"/>
            <a:chExt cx="842135" cy="651716"/>
          </a:xfrm>
        </p:grpSpPr>
        <p:sp>
          <p:nvSpPr>
            <p:cNvPr id="22" name="Oval 2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4657336" y="2802961"/>
              <a:ext cx="842135" cy="651716"/>
            </a:xfrm>
            <a:prstGeom prst="rect">
              <a:avLst/>
            </a:prstGeom>
            <a:noFill/>
          </p:spPr>
          <p:txBody>
            <a:bodyPr wrap="none" lIns="68580" tIns="34290" rIns="68580" bIns="3429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6%</a:t>
              </a:r>
            </a:p>
          </p:txBody>
        </p:sp>
      </p:grpSp>
      <p:sp>
        <p:nvSpPr>
          <p:cNvPr id="24" name="TextBox 23"/>
          <p:cNvSpPr txBox="1"/>
          <p:nvPr/>
        </p:nvSpPr>
        <p:spPr>
          <a:xfrm>
            <a:off x="3314700" y="1485901"/>
            <a:ext cx="2171700" cy="507831"/>
          </a:xfrm>
          <a:prstGeom prst="rect">
            <a:avLst/>
          </a:prstGeom>
          <a:solidFill>
            <a:schemeClr val="bg1"/>
          </a:solidFill>
        </p:spPr>
        <p:txBody>
          <a:bodyPr wrap="square" rtlCol="0">
            <a:spAutoFit/>
          </a:bodyPr>
          <a:lstStyle/>
          <a:p>
            <a:pPr algn="ctr"/>
            <a:r>
              <a:rPr lang="en-US" sz="2700" dirty="0">
                <a:solidFill>
                  <a:prstClr val="black"/>
                </a:solidFill>
                <a:cs typeface="Times New Roman" pitchFamily="18" charset="0"/>
              </a:rPr>
              <a:t>1940</a:t>
            </a:r>
          </a:p>
        </p:txBody>
      </p:sp>
      <p:grpSp>
        <p:nvGrpSpPr>
          <p:cNvPr id="4" name="Group 24"/>
          <p:cNvGrpSpPr/>
          <p:nvPr/>
        </p:nvGrpSpPr>
        <p:grpSpPr>
          <a:xfrm>
            <a:off x="3847255" y="2877910"/>
            <a:ext cx="1027590" cy="807035"/>
            <a:chOff x="4738815" y="2891998"/>
            <a:chExt cx="679172" cy="533400"/>
          </a:xfrm>
        </p:grpSpPr>
        <p:sp>
          <p:nvSpPr>
            <p:cNvPr id="26" name="Oval 25"/>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ectangle 26"/>
            <p:cNvSpPr/>
            <p:nvPr/>
          </p:nvSpPr>
          <p:spPr>
            <a:xfrm>
              <a:off x="4738815" y="2919852"/>
              <a:ext cx="679172" cy="411928"/>
            </a:xfrm>
            <a:prstGeom prst="rect">
              <a:avLst/>
            </a:prstGeom>
            <a:noFill/>
          </p:spPr>
          <p:txBody>
            <a:bodyPr wrap="none" lIns="68580" tIns="34290" rIns="68580" bIns="3429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11%</a:t>
              </a:r>
            </a:p>
          </p:txBody>
        </p:sp>
      </p:grpSp>
      <p:sp>
        <p:nvSpPr>
          <p:cNvPr id="28" name="TextBox 27"/>
          <p:cNvSpPr txBox="1"/>
          <p:nvPr/>
        </p:nvSpPr>
        <p:spPr>
          <a:xfrm>
            <a:off x="3314700" y="1485901"/>
            <a:ext cx="2171700" cy="507831"/>
          </a:xfrm>
          <a:prstGeom prst="rect">
            <a:avLst/>
          </a:prstGeom>
          <a:solidFill>
            <a:schemeClr val="bg1"/>
          </a:solidFill>
        </p:spPr>
        <p:txBody>
          <a:bodyPr wrap="square" rtlCol="0">
            <a:spAutoFit/>
          </a:bodyPr>
          <a:lstStyle/>
          <a:p>
            <a:pPr algn="ctr"/>
            <a:r>
              <a:rPr lang="en-US" sz="2700" dirty="0">
                <a:solidFill>
                  <a:prstClr val="black"/>
                </a:solidFill>
                <a:cs typeface="Times New Roman" pitchFamily="18" charset="0"/>
              </a:rPr>
              <a:t>1960</a:t>
            </a:r>
          </a:p>
        </p:txBody>
      </p:sp>
      <p:grpSp>
        <p:nvGrpSpPr>
          <p:cNvPr id="5" name="Group 40"/>
          <p:cNvGrpSpPr/>
          <p:nvPr/>
        </p:nvGrpSpPr>
        <p:grpSpPr>
          <a:xfrm>
            <a:off x="3657600" y="2628902"/>
            <a:ext cx="1428750" cy="1428749"/>
            <a:chOff x="4811702" y="2891998"/>
            <a:chExt cx="533400" cy="533400"/>
          </a:xfrm>
        </p:grpSpPr>
        <p:sp>
          <p:nvSpPr>
            <p:cNvPr id="42" name="Oval 41"/>
            <p:cNvSpPr/>
            <p:nvPr/>
          </p:nvSpPr>
          <p:spPr>
            <a:xfrm>
              <a:off x="4811702" y="2891998"/>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ectangle 42"/>
            <p:cNvSpPr/>
            <p:nvPr/>
          </p:nvSpPr>
          <p:spPr>
            <a:xfrm>
              <a:off x="4901976" y="3020014"/>
              <a:ext cx="396417" cy="232679"/>
            </a:xfrm>
            <a:prstGeom prst="rect">
              <a:avLst/>
            </a:prstGeom>
            <a:noFill/>
          </p:spPr>
          <p:txBody>
            <a:bodyPr wrap="none" lIns="68580" tIns="34290" rIns="68580" bIns="3429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23%</a:t>
              </a:r>
            </a:p>
          </p:txBody>
        </p:sp>
      </p:grpSp>
      <p:sp>
        <p:nvSpPr>
          <p:cNvPr id="44" name="TextBox 43"/>
          <p:cNvSpPr txBox="1"/>
          <p:nvPr/>
        </p:nvSpPr>
        <p:spPr>
          <a:xfrm>
            <a:off x="3314700" y="1485901"/>
            <a:ext cx="2171700" cy="507831"/>
          </a:xfrm>
          <a:prstGeom prst="rect">
            <a:avLst/>
          </a:prstGeom>
          <a:solidFill>
            <a:schemeClr val="bg1"/>
          </a:solidFill>
        </p:spPr>
        <p:txBody>
          <a:bodyPr wrap="square" rtlCol="0">
            <a:spAutoFit/>
          </a:bodyPr>
          <a:lstStyle/>
          <a:p>
            <a:pPr algn="ctr"/>
            <a:r>
              <a:rPr lang="en-US" sz="2700" dirty="0">
                <a:solidFill>
                  <a:prstClr val="black"/>
                </a:solidFill>
                <a:cs typeface="Times New Roman" pitchFamily="18" charset="0"/>
              </a:rPr>
              <a:t>1980</a:t>
            </a:r>
          </a:p>
        </p:txBody>
      </p:sp>
      <p:grpSp>
        <p:nvGrpSpPr>
          <p:cNvPr id="6" name="Group 44"/>
          <p:cNvGrpSpPr/>
          <p:nvPr/>
        </p:nvGrpSpPr>
        <p:grpSpPr>
          <a:xfrm>
            <a:off x="3600450" y="2571752"/>
            <a:ext cx="1543050" cy="1543049"/>
            <a:chOff x="4790366" y="2870662"/>
            <a:chExt cx="576072" cy="576072"/>
          </a:xfrm>
        </p:grpSpPr>
        <p:sp>
          <p:nvSpPr>
            <p:cNvPr id="46" name="Oval 45"/>
            <p:cNvSpPr/>
            <p:nvPr/>
          </p:nvSpPr>
          <p:spPr>
            <a:xfrm>
              <a:off x="4790366" y="2870662"/>
              <a:ext cx="576072" cy="576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Rectangle 46"/>
            <p:cNvSpPr/>
            <p:nvPr/>
          </p:nvSpPr>
          <p:spPr>
            <a:xfrm>
              <a:off x="4901976" y="3020014"/>
              <a:ext cx="396417" cy="232679"/>
            </a:xfrm>
            <a:prstGeom prst="rect">
              <a:avLst/>
            </a:prstGeom>
            <a:noFill/>
          </p:spPr>
          <p:txBody>
            <a:bodyPr wrap="none" lIns="68580" tIns="34290" rIns="68580" bIns="3429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29%</a:t>
              </a:r>
            </a:p>
          </p:txBody>
        </p:sp>
      </p:grpSp>
      <p:sp>
        <p:nvSpPr>
          <p:cNvPr id="48" name="TextBox 47"/>
          <p:cNvSpPr txBox="1"/>
          <p:nvPr/>
        </p:nvSpPr>
        <p:spPr>
          <a:xfrm>
            <a:off x="3314700" y="1485901"/>
            <a:ext cx="2171700" cy="507831"/>
          </a:xfrm>
          <a:prstGeom prst="rect">
            <a:avLst/>
          </a:prstGeom>
          <a:solidFill>
            <a:schemeClr val="bg1"/>
          </a:solidFill>
        </p:spPr>
        <p:txBody>
          <a:bodyPr wrap="square" rtlCol="0">
            <a:spAutoFit/>
          </a:bodyPr>
          <a:lstStyle/>
          <a:p>
            <a:pPr algn="ctr"/>
            <a:r>
              <a:rPr lang="en-US" sz="2700" dirty="0">
                <a:solidFill>
                  <a:prstClr val="black"/>
                </a:solidFill>
                <a:cs typeface="Times New Roman" pitchFamily="18" charset="0"/>
              </a:rPr>
              <a:t>2000</a:t>
            </a:r>
          </a:p>
        </p:txBody>
      </p:sp>
      <p:grpSp>
        <p:nvGrpSpPr>
          <p:cNvPr id="7" name="Group 48"/>
          <p:cNvGrpSpPr/>
          <p:nvPr/>
        </p:nvGrpSpPr>
        <p:grpSpPr>
          <a:xfrm>
            <a:off x="3543300" y="2514602"/>
            <a:ext cx="1714500" cy="1714499"/>
            <a:chOff x="4747694" y="2827990"/>
            <a:chExt cx="640080" cy="640080"/>
          </a:xfrm>
        </p:grpSpPr>
        <p:sp>
          <p:nvSpPr>
            <p:cNvPr id="50" name="Oval 49"/>
            <p:cNvSpPr/>
            <p:nvPr/>
          </p:nvSpPr>
          <p:spPr>
            <a:xfrm>
              <a:off x="4747694" y="2827990"/>
              <a:ext cx="64008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 name="Rectangle 50"/>
            <p:cNvSpPr/>
            <p:nvPr/>
          </p:nvSpPr>
          <p:spPr>
            <a:xfrm>
              <a:off x="4901976" y="3020014"/>
              <a:ext cx="396417" cy="232679"/>
            </a:xfrm>
            <a:prstGeom prst="rect">
              <a:avLst/>
            </a:prstGeom>
            <a:noFill/>
          </p:spPr>
          <p:txBody>
            <a:bodyPr wrap="none" lIns="68580" tIns="34290" rIns="68580" bIns="3429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pitchFamily="18" charset="0"/>
                </a:rPr>
                <a:t>33%</a:t>
              </a:r>
            </a:p>
          </p:txBody>
        </p:sp>
      </p:grpSp>
      <p:sp>
        <p:nvSpPr>
          <p:cNvPr id="52" name="TextBox 51"/>
          <p:cNvSpPr txBox="1"/>
          <p:nvPr/>
        </p:nvSpPr>
        <p:spPr>
          <a:xfrm>
            <a:off x="3314700" y="1485901"/>
            <a:ext cx="2171700" cy="507831"/>
          </a:xfrm>
          <a:prstGeom prst="rect">
            <a:avLst/>
          </a:prstGeom>
          <a:solidFill>
            <a:schemeClr val="bg1"/>
          </a:solidFill>
        </p:spPr>
        <p:txBody>
          <a:bodyPr wrap="square" rtlCol="0">
            <a:spAutoFit/>
          </a:bodyPr>
          <a:lstStyle/>
          <a:p>
            <a:pPr algn="ctr"/>
            <a:r>
              <a:rPr lang="en-US" sz="2700" dirty="0">
                <a:solidFill>
                  <a:prstClr val="black"/>
                </a:solidFill>
                <a:cs typeface="Times New Roman" pitchFamily="18" charset="0"/>
              </a:rPr>
              <a:t>2012</a:t>
            </a:r>
          </a:p>
        </p:txBody>
      </p:sp>
    </p:spTree>
    <p:extLst>
      <p:ext uri="{BB962C8B-B14F-4D97-AF65-F5344CB8AC3E}">
        <p14:creationId xmlns:p14="http://schemas.microsoft.com/office/powerpoint/2010/main" val="3014491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1000"/>
                                        <p:tgtEl>
                                          <p:spTgt spid="48"/>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8" grpId="0" animBg="1"/>
      <p:bldP spid="44" grpId="0" animBg="1"/>
      <p:bldP spid="48"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Progress was painfully slow, especially for people of color.  But year by year, decade by decade…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3701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75" y="1199558"/>
            <a:ext cx="6572250" cy="369332"/>
          </a:xfrm>
          <a:prstGeom prst="rect">
            <a:avLst/>
          </a:prstGeom>
          <a:noFill/>
        </p:spPr>
        <p:txBody>
          <a:bodyPr wrap="square" rtlCol="0">
            <a:spAutoFit/>
          </a:bodyPr>
          <a:lstStyle/>
          <a:p>
            <a:pPr algn="ctr"/>
            <a:r>
              <a:rPr lang="en-US" dirty="0">
                <a:solidFill>
                  <a:prstClr val="black"/>
                </a:solidFill>
                <a:cs typeface="Times New Roman" pitchFamily="18" charset="0"/>
              </a:rPr>
              <a:t>Percent of U.S. adults with a high school diploma, by race </a:t>
            </a:r>
          </a:p>
        </p:txBody>
      </p:sp>
      <p:sp>
        <p:nvSpPr>
          <p:cNvPr id="8" name="TextBox 7"/>
          <p:cNvSpPr txBox="1"/>
          <p:nvPr/>
        </p:nvSpPr>
        <p:spPr>
          <a:xfrm>
            <a:off x="1143000" y="1493535"/>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1920</a:t>
            </a:r>
          </a:p>
        </p:txBody>
      </p:sp>
      <p:pic>
        <p:nvPicPr>
          <p:cNvPr id="41" name="Picture 40" descr="HS1920.png"/>
          <p:cNvPicPr>
            <a:picLocks noChangeAspect="1"/>
          </p:cNvPicPr>
          <p:nvPr/>
        </p:nvPicPr>
        <p:blipFill>
          <a:blip r:embed="rId2" cstate="print"/>
          <a:stretch>
            <a:fillRect/>
          </a:stretch>
        </p:blipFill>
        <p:spPr>
          <a:xfrm>
            <a:off x="1771650" y="1885950"/>
            <a:ext cx="5680352" cy="4306824"/>
          </a:xfrm>
          <a:prstGeom prst="rect">
            <a:avLst/>
          </a:prstGeom>
        </p:spPr>
      </p:pic>
      <p:pic>
        <p:nvPicPr>
          <p:cNvPr id="34" name="Picture 33" descr="HS1940.png"/>
          <p:cNvPicPr>
            <a:picLocks noChangeAspect="1"/>
          </p:cNvPicPr>
          <p:nvPr/>
        </p:nvPicPr>
        <p:blipFill>
          <a:blip r:embed="rId3" cstate="print"/>
          <a:stretch>
            <a:fillRect/>
          </a:stretch>
        </p:blipFill>
        <p:spPr>
          <a:xfrm>
            <a:off x="1771650" y="1885950"/>
            <a:ext cx="5680352" cy="4306824"/>
          </a:xfrm>
          <a:prstGeom prst="rect">
            <a:avLst/>
          </a:prstGeom>
        </p:spPr>
      </p:pic>
      <p:sp>
        <p:nvSpPr>
          <p:cNvPr id="35" name="TextBox 34"/>
          <p:cNvSpPr txBox="1"/>
          <p:nvPr/>
        </p:nvSpPr>
        <p:spPr>
          <a:xfrm>
            <a:off x="1143000" y="1485900"/>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1940</a:t>
            </a:r>
          </a:p>
        </p:txBody>
      </p:sp>
      <p:pic>
        <p:nvPicPr>
          <p:cNvPr id="36" name="Picture 35" descr="HS1960.png"/>
          <p:cNvPicPr>
            <a:picLocks noChangeAspect="1"/>
          </p:cNvPicPr>
          <p:nvPr/>
        </p:nvPicPr>
        <p:blipFill>
          <a:blip r:embed="rId4" cstate="print"/>
          <a:stretch>
            <a:fillRect/>
          </a:stretch>
        </p:blipFill>
        <p:spPr>
          <a:xfrm>
            <a:off x="1771650" y="1885950"/>
            <a:ext cx="5680352" cy="4306824"/>
          </a:xfrm>
          <a:prstGeom prst="rect">
            <a:avLst/>
          </a:prstGeom>
        </p:spPr>
      </p:pic>
      <p:sp>
        <p:nvSpPr>
          <p:cNvPr id="37" name="TextBox 36"/>
          <p:cNvSpPr txBox="1"/>
          <p:nvPr/>
        </p:nvSpPr>
        <p:spPr>
          <a:xfrm>
            <a:off x="1143000" y="1493535"/>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1960</a:t>
            </a:r>
          </a:p>
        </p:txBody>
      </p:sp>
      <p:pic>
        <p:nvPicPr>
          <p:cNvPr id="38" name="Picture 37" descr="HS1980.png"/>
          <p:cNvPicPr>
            <a:picLocks noChangeAspect="1"/>
          </p:cNvPicPr>
          <p:nvPr/>
        </p:nvPicPr>
        <p:blipFill>
          <a:blip r:embed="rId5" cstate="print"/>
          <a:stretch>
            <a:fillRect/>
          </a:stretch>
        </p:blipFill>
        <p:spPr>
          <a:xfrm>
            <a:off x="1771650" y="1885950"/>
            <a:ext cx="5680352" cy="4306824"/>
          </a:xfrm>
          <a:prstGeom prst="rect">
            <a:avLst/>
          </a:prstGeom>
        </p:spPr>
      </p:pic>
      <p:sp>
        <p:nvSpPr>
          <p:cNvPr id="39" name="TextBox 38"/>
          <p:cNvSpPr txBox="1"/>
          <p:nvPr/>
        </p:nvSpPr>
        <p:spPr>
          <a:xfrm>
            <a:off x="1143000" y="1493535"/>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1980</a:t>
            </a:r>
          </a:p>
        </p:txBody>
      </p:sp>
      <p:pic>
        <p:nvPicPr>
          <p:cNvPr id="40" name="Picture 39" descr="HS2000.png"/>
          <p:cNvPicPr>
            <a:picLocks noChangeAspect="1"/>
          </p:cNvPicPr>
          <p:nvPr/>
        </p:nvPicPr>
        <p:blipFill>
          <a:blip r:embed="rId6" cstate="print"/>
          <a:stretch>
            <a:fillRect/>
          </a:stretch>
        </p:blipFill>
        <p:spPr>
          <a:xfrm>
            <a:off x="1771650" y="1885950"/>
            <a:ext cx="5680352" cy="4306824"/>
          </a:xfrm>
          <a:prstGeom prst="rect">
            <a:avLst/>
          </a:prstGeom>
        </p:spPr>
      </p:pic>
      <p:sp>
        <p:nvSpPr>
          <p:cNvPr id="46" name="TextBox 45"/>
          <p:cNvSpPr txBox="1"/>
          <p:nvPr/>
        </p:nvSpPr>
        <p:spPr>
          <a:xfrm>
            <a:off x="1143000" y="1493535"/>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2000</a:t>
            </a:r>
          </a:p>
        </p:txBody>
      </p:sp>
      <p:pic>
        <p:nvPicPr>
          <p:cNvPr id="47" name="Picture 46" descr="HS2012.png"/>
          <p:cNvPicPr>
            <a:picLocks noChangeAspect="1"/>
          </p:cNvPicPr>
          <p:nvPr/>
        </p:nvPicPr>
        <p:blipFill>
          <a:blip r:embed="rId7" cstate="print"/>
          <a:stretch>
            <a:fillRect/>
          </a:stretch>
        </p:blipFill>
        <p:spPr>
          <a:xfrm>
            <a:off x="1771650" y="1885950"/>
            <a:ext cx="5680352" cy="4306824"/>
          </a:xfrm>
          <a:prstGeom prst="rect">
            <a:avLst/>
          </a:prstGeom>
        </p:spPr>
      </p:pic>
      <p:sp>
        <p:nvSpPr>
          <p:cNvPr id="48" name="TextBox 47"/>
          <p:cNvSpPr txBox="1"/>
          <p:nvPr/>
        </p:nvSpPr>
        <p:spPr>
          <a:xfrm>
            <a:off x="1143000" y="1598077"/>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2012</a:t>
            </a:r>
          </a:p>
        </p:txBody>
      </p:sp>
    </p:spTree>
    <p:extLst>
      <p:ext uri="{BB962C8B-B14F-4D97-AF65-F5344CB8AC3E}">
        <p14:creationId xmlns:p14="http://schemas.microsoft.com/office/powerpoint/2010/main" val="1012086037"/>
      </p:ext>
    </p:extLst>
  </p:cSld>
  <p:clrMapOvr>
    <a:masterClrMapping/>
  </p:clrMapOvr>
  <p:transition spd="slow"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6"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971550"/>
            <a:ext cx="6572250" cy="415498"/>
          </a:xfrm>
          <a:prstGeom prst="rect">
            <a:avLst/>
          </a:prstGeom>
          <a:noFill/>
        </p:spPr>
        <p:txBody>
          <a:bodyPr wrap="square" rtlCol="0">
            <a:spAutoFit/>
          </a:bodyPr>
          <a:lstStyle/>
          <a:p>
            <a:pPr algn="ctr"/>
            <a:r>
              <a:rPr lang="en-US" sz="2100" dirty="0">
                <a:solidFill>
                  <a:prstClr val="black"/>
                </a:solidFill>
                <a:cs typeface="Times New Roman" pitchFamily="18" charset="0"/>
              </a:rPr>
              <a:t>Percent of U.S. adults with a B.A. or more, by race </a:t>
            </a:r>
          </a:p>
        </p:txBody>
      </p:sp>
      <p:pic>
        <p:nvPicPr>
          <p:cNvPr id="3" name="Picture 2" descr="BA1920.png"/>
          <p:cNvPicPr>
            <a:picLocks noChangeAspect="1"/>
          </p:cNvPicPr>
          <p:nvPr/>
        </p:nvPicPr>
        <p:blipFill>
          <a:blip r:embed="rId2" cstate="print"/>
          <a:stretch>
            <a:fillRect/>
          </a:stretch>
        </p:blipFill>
        <p:spPr>
          <a:xfrm>
            <a:off x="1600200" y="1885950"/>
            <a:ext cx="5680352" cy="4306824"/>
          </a:xfrm>
          <a:prstGeom prst="rect">
            <a:avLst/>
          </a:prstGeom>
        </p:spPr>
      </p:pic>
      <p:sp>
        <p:nvSpPr>
          <p:cNvPr id="4" name="TextBox 3"/>
          <p:cNvSpPr txBox="1"/>
          <p:nvPr/>
        </p:nvSpPr>
        <p:spPr>
          <a:xfrm>
            <a:off x="1143000" y="1493535"/>
            <a:ext cx="6858000" cy="415498"/>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1920</a:t>
            </a:r>
          </a:p>
        </p:txBody>
      </p:sp>
      <p:grpSp>
        <p:nvGrpSpPr>
          <p:cNvPr id="5" name="Group 22"/>
          <p:cNvGrpSpPr/>
          <p:nvPr/>
        </p:nvGrpSpPr>
        <p:grpSpPr>
          <a:xfrm>
            <a:off x="1143000" y="1493535"/>
            <a:ext cx="6858000" cy="4699239"/>
            <a:chOff x="0" y="848380"/>
            <a:chExt cx="9144000" cy="6265652"/>
          </a:xfrm>
        </p:grpSpPr>
        <p:sp>
          <p:nvSpPr>
            <p:cNvPr id="24" name="Rectangle 23"/>
            <p:cNvSpPr/>
            <p:nvPr/>
          </p:nvSpPr>
          <p:spPr>
            <a:xfrm>
              <a:off x="4343400" y="6248400"/>
              <a:ext cx="609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descr="BA1940.png"/>
            <p:cNvPicPr>
              <a:picLocks noChangeAspect="1"/>
            </p:cNvPicPr>
            <p:nvPr/>
          </p:nvPicPr>
          <p:blipFill>
            <a:blip r:embed="rId3" cstate="print"/>
            <a:stretch>
              <a:fillRect/>
            </a:stretch>
          </p:blipFill>
          <p:spPr>
            <a:xfrm>
              <a:off x="609600" y="1371600"/>
              <a:ext cx="7573802" cy="5742432"/>
            </a:xfrm>
            <a:prstGeom prst="rect">
              <a:avLst/>
            </a:prstGeom>
          </p:spPr>
        </p:pic>
        <p:sp>
          <p:nvSpPr>
            <p:cNvPr id="26" name="TextBox 25"/>
            <p:cNvSpPr txBox="1"/>
            <p:nvPr/>
          </p:nvSpPr>
          <p:spPr>
            <a:xfrm>
              <a:off x="0" y="848380"/>
              <a:ext cx="9144000" cy="553997"/>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1940</a:t>
              </a:r>
            </a:p>
          </p:txBody>
        </p:sp>
      </p:grpSp>
      <p:grpSp>
        <p:nvGrpSpPr>
          <p:cNvPr id="6" name="Group 26"/>
          <p:cNvGrpSpPr/>
          <p:nvPr/>
        </p:nvGrpSpPr>
        <p:grpSpPr>
          <a:xfrm>
            <a:off x="1143000" y="1485900"/>
            <a:ext cx="6858000" cy="4699239"/>
            <a:chOff x="0" y="848380"/>
            <a:chExt cx="9144000" cy="6265652"/>
          </a:xfrm>
        </p:grpSpPr>
        <p:pic>
          <p:nvPicPr>
            <p:cNvPr id="28" name="Picture 27" descr="BA1960.png"/>
            <p:cNvPicPr>
              <a:picLocks noChangeAspect="1"/>
            </p:cNvPicPr>
            <p:nvPr/>
          </p:nvPicPr>
          <p:blipFill>
            <a:blip r:embed="rId4" cstate="print"/>
            <a:stretch>
              <a:fillRect/>
            </a:stretch>
          </p:blipFill>
          <p:spPr>
            <a:xfrm>
              <a:off x="609600" y="1371600"/>
              <a:ext cx="7573802" cy="5742432"/>
            </a:xfrm>
            <a:prstGeom prst="rect">
              <a:avLst/>
            </a:prstGeom>
          </p:spPr>
        </p:pic>
        <p:sp>
          <p:nvSpPr>
            <p:cNvPr id="29" name="TextBox 28"/>
            <p:cNvSpPr txBox="1"/>
            <p:nvPr/>
          </p:nvSpPr>
          <p:spPr>
            <a:xfrm>
              <a:off x="0" y="848380"/>
              <a:ext cx="9144000" cy="553997"/>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1960</a:t>
              </a:r>
            </a:p>
          </p:txBody>
        </p:sp>
      </p:grpSp>
      <p:grpSp>
        <p:nvGrpSpPr>
          <p:cNvPr id="7" name="Group 29"/>
          <p:cNvGrpSpPr/>
          <p:nvPr/>
        </p:nvGrpSpPr>
        <p:grpSpPr>
          <a:xfrm>
            <a:off x="1143000" y="1485900"/>
            <a:ext cx="6858000" cy="4699239"/>
            <a:chOff x="0" y="848380"/>
            <a:chExt cx="9144000" cy="6265652"/>
          </a:xfrm>
        </p:grpSpPr>
        <p:pic>
          <p:nvPicPr>
            <p:cNvPr id="31" name="Picture 30" descr="BA1980.png"/>
            <p:cNvPicPr>
              <a:picLocks noChangeAspect="1"/>
            </p:cNvPicPr>
            <p:nvPr/>
          </p:nvPicPr>
          <p:blipFill>
            <a:blip r:embed="rId5" cstate="print"/>
            <a:stretch>
              <a:fillRect/>
            </a:stretch>
          </p:blipFill>
          <p:spPr>
            <a:xfrm>
              <a:off x="609600" y="1371600"/>
              <a:ext cx="7573802" cy="5742432"/>
            </a:xfrm>
            <a:prstGeom prst="rect">
              <a:avLst/>
            </a:prstGeom>
          </p:spPr>
        </p:pic>
        <p:sp>
          <p:nvSpPr>
            <p:cNvPr id="32" name="TextBox 31"/>
            <p:cNvSpPr txBox="1"/>
            <p:nvPr/>
          </p:nvSpPr>
          <p:spPr>
            <a:xfrm>
              <a:off x="0" y="848380"/>
              <a:ext cx="9144000" cy="553997"/>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1980</a:t>
              </a:r>
            </a:p>
          </p:txBody>
        </p:sp>
      </p:grpSp>
      <p:grpSp>
        <p:nvGrpSpPr>
          <p:cNvPr id="8" name="Group 32"/>
          <p:cNvGrpSpPr/>
          <p:nvPr/>
        </p:nvGrpSpPr>
        <p:grpSpPr>
          <a:xfrm>
            <a:off x="1143000" y="1485900"/>
            <a:ext cx="6858000" cy="4699239"/>
            <a:chOff x="0" y="848380"/>
            <a:chExt cx="9144000" cy="6265652"/>
          </a:xfrm>
        </p:grpSpPr>
        <p:pic>
          <p:nvPicPr>
            <p:cNvPr id="34" name="Picture 33" descr="BA2000.png"/>
            <p:cNvPicPr>
              <a:picLocks noChangeAspect="1"/>
            </p:cNvPicPr>
            <p:nvPr/>
          </p:nvPicPr>
          <p:blipFill>
            <a:blip r:embed="rId6" cstate="print"/>
            <a:stretch>
              <a:fillRect/>
            </a:stretch>
          </p:blipFill>
          <p:spPr>
            <a:xfrm>
              <a:off x="609600" y="1371600"/>
              <a:ext cx="7573802" cy="5742432"/>
            </a:xfrm>
            <a:prstGeom prst="rect">
              <a:avLst/>
            </a:prstGeom>
          </p:spPr>
        </p:pic>
        <p:sp>
          <p:nvSpPr>
            <p:cNvPr id="35" name="TextBox 34"/>
            <p:cNvSpPr txBox="1"/>
            <p:nvPr/>
          </p:nvSpPr>
          <p:spPr>
            <a:xfrm>
              <a:off x="0" y="848380"/>
              <a:ext cx="9144000" cy="553997"/>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2000</a:t>
              </a:r>
            </a:p>
          </p:txBody>
        </p:sp>
      </p:grpSp>
      <p:grpSp>
        <p:nvGrpSpPr>
          <p:cNvPr id="9" name="Group 35"/>
          <p:cNvGrpSpPr/>
          <p:nvPr/>
        </p:nvGrpSpPr>
        <p:grpSpPr>
          <a:xfrm>
            <a:off x="1143000" y="1485900"/>
            <a:ext cx="6858000" cy="4699239"/>
            <a:chOff x="0" y="848380"/>
            <a:chExt cx="9144000" cy="6265652"/>
          </a:xfrm>
        </p:grpSpPr>
        <p:pic>
          <p:nvPicPr>
            <p:cNvPr id="37" name="Picture 36" descr="BA2012.png"/>
            <p:cNvPicPr>
              <a:picLocks noChangeAspect="1"/>
            </p:cNvPicPr>
            <p:nvPr/>
          </p:nvPicPr>
          <p:blipFill>
            <a:blip r:embed="rId7" cstate="print"/>
            <a:stretch>
              <a:fillRect/>
            </a:stretch>
          </p:blipFill>
          <p:spPr>
            <a:xfrm>
              <a:off x="609600" y="1371600"/>
              <a:ext cx="7573802" cy="5742432"/>
            </a:xfrm>
            <a:prstGeom prst="rect">
              <a:avLst/>
            </a:prstGeom>
          </p:spPr>
        </p:pic>
        <p:sp>
          <p:nvSpPr>
            <p:cNvPr id="38" name="TextBox 37"/>
            <p:cNvSpPr txBox="1"/>
            <p:nvPr/>
          </p:nvSpPr>
          <p:spPr>
            <a:xfrm>
              <a:off x="0" y="848380"/>
              <a:ext cx="9144000" cy="553997"/>
            </a:xfrm>
            <a:prstGeom prst="rect">
              <a:avLst/>
            </a:prstGeom>
            <a:solidFill>
              <a:schemeClr val="bg1"/>
            </a:solidFill>
          </p:spPr>
          <p:txBody>
            <a:bodyPr wrap="square" rtlCol="0">
              <a:spAutoFit/>
            </a:bodyPr>
            <a:lstStyle/>
            <a:p>
              <a:pPr algn="ctr"/>
              <a:r>
                <a:rPr lang="en-US" sz="2100" dirty="0">
                  <a:solidFill>
                    <a:prstClr val="black"/>
                  </a:solidFill>
                  <a:cs typeface="Times New Roman" pitchFamily="18" charset="0"/>
                </a:rPr>
                <a:t>2012</a:t>
              </a:r>
            </a:p>
          </p:txBody>
        </p:sp>
      </p:grpSp>
    </p:spTree>
    <p:extLst>
      <p:ext uri="{BB962C8B-B14F-4D97-AF65-F5344CB8AC3E}">
        <p14:creationId xmlns:p14="http://schemas.microsoft.com/office/powerpoint/2010/main" val="301253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861878"/>
            <a:ext cx="5829300" cy="2686050"/>
          </a:xfrm>
        </p:spPr>
        <p:txBody>
          <a:bodyPr/>
          <a:lstStyle/>
          <a:p>
            <a:r>
              <a:rPr lang="en-US" dirty="0" smtClean="0"/>
              <a:t>Then, beginning in the eighties, growing economic inequality started eating away at our progress.</a:t>
            </a:r>
            <a:endParaRPr lang="en-US" dirty="0"/>
          </a:p>
        </p:txBody>
      </p:sp>
    </p:spTree>
    <p:extLst>
      <p:ext uri="{BB962C8B-B14F-4D97-AF65-F5344CB8AC3E}">
        <p14:creationId xmlns:p14="http://schemas.microsoft.com/office/powerpoint/2010/main" val="272336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 recent years, most income gains have gone to those at the top of the ladder, while those at the bottom have fallen backwards.</a:t>
            </a:r>
            <a:endParaRPr lang="en-US" dirty="0"/>
          </a:p>
        </p:txBody>
      </p:sp>
      <p:sp>
        <p:nvSpPr>
          <p:cNvPr id="4" name="TextBox 3"/>
          <p:cNvSpPr txBox="1"/>
          <p:nvPr/>
        </p:nvSpPr>
        <p:spPr>
          <a:xfrm>
            <a:off x="1143000" y="5543551"/>
            <a:ext cx="6858000" cy="219291"/>
          </a:xfrm>
          <a:prstGeom prst="rect">
            <a:avLst/>
          </a:prstGeom>
          <a:noFill/>
        </p:spPr>
        <p:txBody>
          <a:bodyPr wrap="square" rtlCol="0">
            <a:spAutoFit/>
          </a:bodyPr>
          <a:lstStyle/>
          <a:p>
            <a:r>
              <a:rPr lang="en-US" sz="825" dirty="0">
                <a:solidFill>
                  <a:prstClr val="black"/>
                </a:solidFill>
              </a:rPr>
              <a:t>Source: </a:t>
            </a:r>
            <a:r>
              <a:rPr lang="en-US" sz="825" dirty="0" err="1">
                <a:solidFill>
                  <a:prstClr val="black"/>
                </a:solidFill>
              </a:rPr>
              <a:t>Stiglitz</a:t>
            </a:r>
            <a:r>
              <a:rPr lang="en-US" sz="825" dirty="0">
                <a:solidFill>
                  <a:prstClr val="black"/>
                </a:solidFill>
              </a:rPr>
              <a:t>, “Inequality is a Choice,” </a:t>
            </a:r>
            <a:r>
              <a:rPr lang="en-US" sz="825" i="1" dirty="0">
                <a:solidFill>
                  <a:prstClr val="black"/>
                </a:solidFill>
              </a:rPr>
              <a:t>New York Times</a:t>
            </a:r>
            <a:r>
              <a:rPr lang="en-US" sz="825" dirty="0">
                <a:solidFill>
                  <a:prstClr val="black"/>
                </a:solidFill>
              </a:rPr>
              <a:t>, October 13, 2013.</a:t>
            </a:r>
          </a:p>
        </p:txBody>
      </p:sp>
    </p:spTree>
    <p:extLst>
      <p:ext uri="{BB962C8B-B14F-4D97-AF65-F5344CB8AC3E}">
        <p14:creationId xmlns:p14="http://schemas.microsoft.com/office/powerpoint/2010/main" val="357561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337485" y="1982888"/>
          <a:ext cx="6400800" cy="33718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43000" y="5372101"/>
            <a:ext cx="6858000" cy="219291"/>
          </a:xfrm>
          <a:prstGeom prst="rect">
            <a:avLst/>
          </a:prstGeom>
          <a:noFill/>
        </p:spPr>
        <p:txBody>
          <a:bodyPr wrap="square" rtlCol="0">
            <a:spAutoFit/>
          </a:bodyPr>
          <a:lstStyle/>
          <a:p>
            <a:pPr fontAlgn="base">
              <a:spcBef>
                <a:spcPct val="0"/>
              </a:spcBef>
              <a:spcAft>
                <a:spcPct val="0"/>
              </a:spcAft>
            </a:pPr>
            <a:r>
              <a:rPr lang="en-US" sz="825" dirty="0">
                <a:solidFill>
                  <a:prstClr val="black"/>
                </a:solidFill>
              </a:rPr>
              <a:t>Note: </a:t>
            </a:r>
            <a:r>
              <a:rPr lang="en-US" sz="825" dirty="0" err="1">
                <a:solidFill>
                  <a:prstClr val="black"/>
                </a:solidFill>
              </a:rPr>
              <a:t>Gini</a:t>
            </a:r>
            <a:r>
              <a:rPr lang="en-US" sz="825" dirty="0">
                <a:solidFill>
                  <a:prstClr val="black"/>
                </a:solidFill>
              </a:rPr>
              <a:t> coefficient ranges from 0 to 1, where 0 indicates total income equality and 1 indicates total income inequality.</a:t>
            </a:r>
          </a:p>
        </p:txBody>
      </p:sp>
      <p:cxnSp>
        <p:nvCxnSpPr>
          <p:cNvPr id="6" name="Straight Arrow Connector 5"/>
          <p:cNvCxnSpPr/>
          <p:nvPr/>
        </p:nvCxnSpPr>
        <p:spPr>
          <a:xfrm>
            <a:off x="2779566" y="2932775"/>
            <a:ext cx="0" cy="628650"/>
          </a:xfrm>
          <a:prstGeom prst="straightConnector1">
            <a:avLst/>
          </a:prstGeom>
          <a:ln w="38100">
            <a:solidFill>
              <a:srgbClr val="762123"/>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03863" y="1178625"/>
            <a:ext cx="6743700" cy="715581"/>
          </a:xfrm>
          <a:prstGeom prst="rect">
            <a:avLst/>
          </a:prstGeom>
          <a:noFill/>
        </p:spPr>
        <p:txBody>
          <a:bodyPr wrap="square" rtlCol="0">
            <a:spAutoFit/>
          </a:bodyPr>
          <a:lstStyle/>
          <a:p>
            <a:pPr algn="ctr" fontAlgn="base">
              <a:spcBef>
                <a:spcPct val="0"/>
              </a:spcBef>
              <a:spcAft>
                <a:spcPct val="0"/>
              </a:spcAft>
            </a:pPr>
            <a:r>
              <a:rPr lang="en-US" sz="2025" dirty="0">
                <a:solidFill>
                  <a:prstClr val="black"/>
                </a:solidFill>
                <a:latin typeface="Univers 55"/>
                <a:cs typeface="Univers 55"/>
              </a:rPr>
              <a:t>Instead of being the most equal, the U.S. has the third highest income inequality among OECD nations.</a:t>
            </a:r>
          </a:p>
        </p:txBody>
      </p:sp>
      <p:sp>
        <p:nvSpPr>
          <p:cNvPr id="8" name="TextBox 7"/>
          <p:cNvSpPr txBox="1"/>
          <p:nvPr/>
        </p:nvSpPr>
        <p:spPr>
          <a:xfrm>
            <a:off x="2345496" y="2727037"/>
            <a:ext cx="987469" cy="230832"/>
          </a:xfrm>
          <a:prstGeom prst="rect">
            <a:avLst/>
          </a:prstGeom>
          <a:noFill/>
        </p:spPr>
        <p:txBody>
          <a:bodyPr wrap="square" rtlCol="0">
            <a:spAutoFit/>
          </a:bodyPr>
          <a:lstStyle/>
          <a:p>
            <a:pPr fontAlgn="base">
              <a:spcBef>
                <a:spcPct val="0"/>
              </a:spcBef>
              <a:spcAft>
                <a:spcPct val="0"/>
              </a:spcAft>
            </a:pPr>
            <a:r>
              <a:rPr lang="en-US" sz="900" b="1" dirty="0">
                <a:solidFill>
                  <a:srgbClr val="762123"/>
                </a:solidFill>
              </a:rPr>
              <a:t>United States</a:t>
            </a:r>
          </a:p>
        </p:txBody>
      </p:sp>
      <p:sp>
        <p:nvSpPr>
          <p:cNvPr id="9" name="TextBox 8"/>
          <p:cNvSpPr txBox="1"/>
          <p:nvPr/>
        </p:nvSpPr>
        <p:spPr>
          <a:xfrm>
            <a:off x="1246667" y="5535576"/>
            <a:ext cx="4857750" cy="219291"/>
          </a:xfrm>
          <a:prstGeom prst="rect">
            <a:avLst/>
          </a:prstGeom>
          <a:noFill/>
        </p:spPr>
        <p:txBody>
          <a:bodyPr wrap="square" rtlCol="0">
            <a:spAutoFit/>
          </a:bodyPr>
          <a:lstStyle/>
          <a:p>
            <a:pPr fontAlgn="base">
              <a:spcBef>
                <a:spcPct val="0"/>
              </a:spcBef>
              <a:spcAft>
                <a:spcPct val="0"/>
              </a:spcAft>
            </a:pPr>
            <a:r>
              <a:rPr lang="en-US" sz="825" dirty="0">
                <a:solidFill>
                  <a:prstClr val="black"/>
                </a:solidFill>
              </a:rPr>
              <a:t>Source:  United Nations, U.N. data, </a:t>
            </a:r>
            <a:r>
              <a:rPr lang="en-US" sz="825" u="sng" dirty="0">
                <a:solidFill>
                  <a:prstClr val="black"/>
                </a:solidFill>
                <a:hlinkClick r:id="rId4"/>
              </a:rPr>
              <a:t>http://data.un.org/DocumentData.aspx?q=gini&amp;id=271</a:t>
            </a:r>
            <a:r>
              <a:rPr lang="en-US" sz="825" dirty="0">
                <a:solidFill>
                  <a:prstClr val="black"/>
                </a:solidFill>
              </a:rPr>
              <a:t>: 2011</a:t>
            </a:r>
          </a:p>
        </p:txBody>
      </p:sp>
    </p:spTree>
    <p:extLst>
      <p:ext uri="{BB962C8B-B14F-4D97-AF65-F5344CB8AC3E}">
        <p14:creationId xmlns:p14="http://schemas.microsoft.com/office/powerpoint/2010/main" val="160489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Not just wages and wealth, but social mobility as well.</a:t>
            </a:r>
            <a:endParaRPr lang="en-US" dirty="0"/>
          </a:p>
        </p:txBody>
      </p:sp>
    </p:spTree>
    <p:extLst>
      <p:ext uri="{BB962C8B-B14F-4D97-AF65-F5344CB8AC3E}">
        <p14:creationId xmlns:p14="http://schemas.microsoft.com/office/powerpoint/2010/main" val="4155839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U.S. intergenerational mobility was improving until 1980, but barriers have gotten higher since.</a:t>
            </a:r>
          </a:p>
        </p:txBody>
      </p:sp>
      <p:sp>
        <p:nvSpPr>
          <p:cNvPr id="6" name="Text Placeholder 5"/>
          <p:cNvSpPr>
            <a:spLocks noGrp="1"/>
          </p:cNvSpPr>
          <p:nvPr>
            <p:ph type="body" sz="quarter" idx="10"/>
          </p:nvPr>
        </p:nvSpPr>
        <p:spPr>
          <a:xfrm>
            <a:off x="1310463" y="5416895"/>
            <a:ext cx="6690537" cy="310240"/>
          </a:xfrm>
        </p:spPr>
        <p:txBody>
          <a:bodyPr>
            <a:noAutofit/>
          </a:bodyPr>
          <a:lstStyle/>
          <a:p>
            <a:r>
              <a:rPr lang="en-US" dirty="0" smtClean="0"/>
              <a:t>Source:  Daniel Aaronson and </a:t>
            </a:r>
            <a:r>
              <a:rPr lang="en-US" dirty="0" err="1" smtClean="0"/>
              <a:t>Bhashkar</a:t>
            </a:r>
            <a:r>
              <a:rPr lang="en-US" dirty="0" smtClean="0"/>
              <a:t> </a:t>
            </a:r>
            <a:r>
              <a:rPr lang="en-US" dirty="0" err="1" smtClean="0"/>
              <a:t>Mazumder</a:t>
            </a:r>
            <a:r>
              <a:rPr lang="en-US" dirty="0" smtClean="0"/>
              <a:t>. </a:t>
            </a:r>
            <a:r>
              <a:rPr lang="en-US" i="1" dirty="0" smtClean="0"/>
              <a:t>Intergenerational Economic Mobility in the U.S.,1940  to 2000. </a:t>
            </a:r>
            <a:r>
              <a:rPr lang="en-US" dirty="0" smtClean="0"/>
              <a:t>Federal Reserve Bank of Chicago WP 2005-12: Dec. 2005.</a:t>
            </a:r>
            <a:endParaRPr lang="en-US" dirty="0"/>
          </a:p>
        </p:txBody>
      </p:sp>
      <p:graphicFrame>
        <p:nvGraphicFramePr>
          <p:cNvPr id="9" name="Content Placeholder 4"/>
          <p:cNvGraphicFramePr>
            <a:graphicFrameLocks/>
          </p:cNvGraphicFramePr>
          <p:nvPr/>
        </p:nvGraphicFramePr>
        <p:xfrm>
          <a:off x="1143000" y="2000250"/>
          <a:ext cx="6858000" cy="3486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081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9">
                                            <p:graphicEl>
                                              <a:chart seriesIdx="0" categoryIdx="0" bldStep="ptInCategory"/>
                                            </p:graphicEl>
                                          </p:spTgt>
                                        </p:tgtEl>
                                        <p:attrNameLst>
                                          <p:attrName>style.visibility</p:attrName>
                                        </p:attrNameLst>
                                      </p:cBhvr>
                                      <p:to>
                                        <p:strVal val="visible"/>
                                      </p:to>
                                    </p:set>
                                    <p:anim calcmode="lin" valueType="num">
                                      <p:cBhvr>
                                        <p:cTn id="7" dur="5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8" dur="500" fill="hold"/>
                                        <p:tgtEl>
                                          <p:spTgt spid="9">
                                            <p:graphicEl>
                                              <a:chart seriesIdx="0" categoryIdx="0" bldStep="ptInCategory"/>
                                            </p:graphicEl>
                                          </p:spTgt>
                                        </p:tgtEl>
                                        <p:attrNameLst>
                                          <p:attrName>ppt_y</p:attrName>
                                        </p:attrNameLst>
                                      </p:cBhvr>
                                      <p:tavLst>
                                        <p:tav tm="0">
                                          <p:val>
                                            <p:strVal val="#ppt_y+#ppt_h/2"/>
                                          </p:val>
                                        </p:tav>
                                        <p:tav tm="100000">
                                          <p:val>
                                            <p:strVal val="#ppt_y"/>
                                          </p:val>
                                        </p:tav>
                                      </p:tavLst>
                                    </p:anim>
                                    <p:anim calcmode="lin" valueType="num">
                                      <p:cBhvr>
                                        <p:cTn id="9" dur="500" fill="hold"/>
                                        <p:tgtEl>
                                          <p:spTgt spid="9">
                                            <p:graphicEl>
                                              <a:chart seriesIdx="0" categoryIdx="0" bldStep="ptInCategory"/>
                                            </p:graphicEl>
                                          </p:spTgt>
                                        </p:tgtEl>
                                        <p:attrNameLst>
                                          <p:attrName>ppt_w</p:attrName>
                                        </p:attrNameLst>
                                      </p:cBhvr>
                                      <p:tavLst>
                                        <p:tav tm="0">
                                          <p:val>
                                            <p:strVal val="#ppt_w"/>
                                          </p:val>
                                        </p:tav>
                                        <p:tav tm="100000">
                                          <p:val>
                                            <p:strVal val="#ppt_w"/>
                                          </p:val>
                                        </p:tav>
                                      </p:tavLst>
                                    </p:anim>
                                    <p:anim calcmode="lin" valueType="num">
                                      <p:cBhvr>
                                        <p:cTn id="10" dur="500" fill="hold"/>
                                        <p:tgtEl>
                                          <p:spTgt spid="9">
                                            <p:graphicEl>
                                              <a:chart seriesIdx="0" categoryIdx="0"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9">
                                            <p:graphicEl>
                                              <a:chart seriesIdx="0" categoryIdx="1" bldStep="ptInCategory"/>
                                            </p:graphicEl>
                                          </p:spTgt>
                                        </p:tgtEl>
                                        <p:attrNameLst>
                                          <p:attrName>style.visibility</p:attrName>
                                        </p:attrNameLst>
                                      </p:cBhvr>
                                      <p:to>
                                        <p:strVal val="visible"/>
                                      </p:to>
                                    </p:set>
                                    <p:anim calcmode="lin" valueType="num">
                                      <p:cBhvr>
                                        <p:cTn id="15" dur="5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16" dur="500" fill="hold"/>
                                        <p:tgtEl>
                                          <p:spTgt spid="9">
                                            <p:graphicEl>
                                              <a:chart seriesIdx="0" categoryIdx="1" bldStep="ptInCategory"/>
                                            </p:graphicEl>
                                          </p:spTgt>
                                        </p:tgtEl>
                                        <p:attrNameLst>
                                          <p:attrName>ppt_y</p:attrName>
                                        </p:attrNameLst>
                                      </p:cBhvr>
                                      <p:tavLst>
                                        <p:tav tm="0">
                                          <p:val>
                                            <p:strVal val="#ppt_y+#ppt_h/2"/>
                                          </p:val>
                                        </p:tav>
                                        <p:tav tm="100000">
                                          <p:val>
                                            <p:strVal val="#ppt_y"/>
                                          </p:val>
                                        </p:tav>
                                      </p:tavLst>
                                    </p:anim>
                                    <p:anim calcmode="lin" valueType="num">
                                      <p:cBhvr>
                                        <p:cTn id="17" dur="500" fill="hold"/>
                                        <p:tgtEl>
                                          <p:spTgt spid="9">
                                            <p:graphicEl>
                                              <a:chart seriesIdx="0" categoryIdx="1" bldStep="ptInCategory"/>
                                            </p:graphicEl>
                                          </p:spTgt>
                                        </p:tgtEl>
                                        <p:attrNameLst>
                                          <p:attrName>ppt_w</p:attrName>
                                        </p:attrNameLst>
                                      </p:cBhvr>
                                      <p:tavLst>
                                        <p:tav tm="0">
                                          <p:val>
                                            <p:strVal val="#ppt_w"/>
                                          </p:val>
                                        </p:tav>
                                        <p:tav tm="100000">
                                          <p:val>
                                            <p:strVal val="#ppt_w"/>
                                          </p:val>
                                        </p:tav>
                                      </p:tavLst>
                                    </p:anim>
                                    <p:anim calcmode="lin" valueType="num">
                                      <p:cBhvr>
                                        <p:cTn id="18" dur="500" fill="hold"/>
                                        <p:tgtEl>
                                          <p:spTgt spid="9">
                                            <p:graphicEl>
                                              <a:chart seriesIdx="0" categoryIdx="1"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9">
                                            <p:graphicEl>
                                              <a:chart seriesIdx="0" categoryIdx="2" bldStep="ptInCategory"/>
                                            </p:graphicEl>
                                          </p:spTgt>
                                        </p:tgtEl>
                                        <p:attrNameLst>
                                          <p:attrName>style.visibility</p:attrName>
                                        </p:attrNameLst>
                                      </p:cBhvr>
                                      <p:to>
                                        <p:strVal val="visible"/>
                                      </p:to>
                                    </p:set>
                                    <p:anim calcmode="lin" valueType="num">
                                      <p:cBhvr>
                                        <p:cTn id="23" dur="5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24" dur="500" fill="hold"/>
                                        <p:tgtEl>
                                          <p:spTgt spid="9">
                                            <p:graphicEl>
                                              <a:chart seriesIdx="0" categoryIdx="2" bldStep="ptInCategory"/>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9">
                                            <p:graphicEl>
                                              <a:chart seriesIdx="0" categoryIdx="2" bldStep="ptInCategory"/>
                                            </p:graphicEl>
                                          </p:spTgt>
                                        </p:tgtEl>
                                        <p:attrNameLst>
                                          <p:attrName>ppt_w</p:attrName>
                                        </p:attrNameLst>
                                      </p:cBhvr>
                                      <p:tavLst>
                                        <p:tav tm="0">
                                          <p:val>
                                            <p:strVal val="#ppt_w"/>
                                          </p:val>
                                        </p:tav>
                                        <p:tav tm="100000">
                                          <p:val>
                                            <p:strVal val="#ppt_w"/>
                                          </p:val>
                                        </p:tav>
                                      </p:tavLst>
                                    </p:anim>
                                    <p:anim calcmode="lin" valueType="num">
                                      <p:cBhvr>
                                        <p:cTn id="26" dur="500" fill="hold"/>
                                        <p:tgtEl>
                                          <p:spTgt spid="9">
                                            <p:graphicEl>
                                              <a:chart seriesIdx="0" categoryIdx="2"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9">
                                            <p:graphicEl>
                                              <a:chart seriesIdx="0" categoryIdx="3" bldStep="ptInCategory"/>
                                            </p:graphicEl>
                                          </p:spTgt>
                                        </p:tgtEl>
                                        <p:attrNameLst>
                                          <p:attrName>style.visibility</p:attrName>
                                        </p:attrNameLst>
                                      </p:cBhvr>
                                      <p:to>
                                        <p:strVal val="visible"/>
                                      </p:to>
                                    </p:set>
                                    <p:anim calcmode="lin" valueType="num">
                                      <p:cBhvr>
                                        <p:cTn id="31" dur="5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2" dur="500" fill="hold"/>
                                        <p:tgtEl>
                                          <p:spTgt spid="9">
                                            <p:graphicEl>
                                              <a:chart seriesIdx="0" categoryIdx="3" bldStep="ptInCategory"/>
                                            </p:graphicEl>
                                          </p:spTgt>
                                        </p:tgtEl>
                                        <p:attrNameLst>
                                          <p:attrName>ppt_y</p:attrName>
                                        </p:attrNameLst>
                                      </p:cBhvr>
                                      <p:tavLst>
                                        <p:tav tm="0">
                                          <p:val>
                                            <p:strVal val="#ppt_y+#ppt_h/2"/>
                                          </p:val>
                                        </p:tav>
                                        <p:tav tm="100000">
                                          <p:val>
                                            <p:strVal val="#ppt_y"/>
                                          </p:val>
                                        </p:tav>
                                      </p:tavLst>
                                    </p:anim>
                                    <p:anim calcmode="lin" valueType="num">
                                      <p:cBhvr>
                                        <p:cTn id="33" dur="500" fill="hold"/>
                                        <p:tgtEl>
                                          <p:spTgt spid="9">
                                            <p:graphicEl>
                                              <a:chart seriesIdx="0" categoryIdx="3" bldStep="ptInCategory"/>
                                            </p:graphicEl>
                                          </p:spTgt>
                                        </p:tgtEl>
                                        <p:attrNameLst>
                                          <p:attrName>ppt_w</p:attrName>
                                        </p:attrNameLst>
                                      </p:cBhvr>
                                      <p:tavLst>
                                        <p:tav tm="0">
                                          <p:val>
                                            <p:strVal val="#ppt_w"/>
                                          </p:val>
                                        </p:tav>
                                        <p:tav tm="100000">
                                          <p:val>
                                            <p:strVal val="#ppt_w"/>
                                          </p:val>
                                        </p:tav>
                                      </p:tavLst>
                                    </p:anim>
                                    <p:anim calcmode="lin" valueType="num">
                                      <p:cBhvr>
                                        <p:cTn id="34" dur="500" fill="hold"/>
                                        <p:tgtEl>
                                          <p:spTgt spid="9">
                                            <p:graphicEl>
                                              <a:chart seriesIdx="0" categoryIdx="3"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9">
                                            <p:graphicEl>
                                              <a:chart seriesIdx="0" categoryIdx="4" bldStep="ptInCategory"/>
                                            </p:graphicEl>
                                          </p:spTgt>
                                        </p:tgtEl>
                                        <p:attrNameLst>
                                          <p:attrName>style.visibility</p:attrName>
                                        </p:attrNameLst>
                                      </p:cBhvr>
                                      <p:to>
                                        <p:strVal val="visible"/>
                                      </p:to>
                                    </p:set>
                                    <p:anim calcmode="lin" valueType="num">
                                      <p:cBhvr>
                                        <p:cTn id="39" dur="500" fill="hold"/>
                                        <p:tgtEl>
                                          <p:spTgt spid="9">
                                            <p:graphicEl>
                                              <a:chart seriesIdx="0" categoryIdx="4" bldStep="ptInCategory"/>
                                            </p:graphicEl>
                                          </p:spTgt>
                                        </p:tgtEl>
                                        <p:attrNameLst>
                                          <p:attrName>ppt_x</p:attrName>
                                        </p:attrNameLst>
                                      </p:cBhvr>
                                      <p:tavLst>
                                        <p:tav tm="0">
                                          <p:val>
                                            <p:strVal val="#ppt_x"/>
                                          </p:val>
                                        </p:tav>
                                        <p:tav tm="100000">
                                          <p:val>
                                            <p:strVal val="#ppt_x"/>
                                          </p:val>
                                        </p:tav>
                                      </p:tavLst>
                                    </p:anim>
                                    <p:anim calcmode="lin" valueType="num">
                                      <p:cBhvr>
                                        <p:cTn id="40" dur="500" fill="hold"/>
                                        <p:tgtEl>
                                          <p:spTgt spid="9">
                                            <p:graphicEl>
                                              <a:chart seriesIdx="0" categoryIdx="4" bldStep="ptInCategory"/>
                                            </p:graphicEl>
                                          </p:spTgt>
                                        </p:tgtEl>
                                        <p:attrNameLst>
                                          <p:attrName>ppt_y</p:attrName>
                                        </p:attrNameLst>
                                      </p:cBhvr>
                                      <p:tavLst>
                                        <p:tav tm="0">
                                          <p:val>
                                            <p:strVal val="#ppt_y+#ppt_h/2"/>
                                          </p:val>
                                        </p:tav>
                                        <p:tav tm="100000">
                                          <p:val>
                                            <p:strVal val="#ppt_y"/>
                                          </p:val>
                                        </p:tav>
                                      </p:tavLst>
                                    </p:anim>
                                    <p:anim calcmode="lin" valueType="num">
                                      <p:cBhvr>
                                        <p:cTn id="41" dur="500" fill="hold"/>
                                        <p:tgtEl>
                                          <p:spTgt spid="9">
                                            <p:graphicEl>
                                              <a:chart seriesIdx="0" categoryIdx="4" bldStep="ptInCategory"/>
                                            </p:graphicEl>
                                          </p:spTgt>
                                        </p:tgtEl>
                                        <p:attrNameLst>
                                          <p:attrName>ppt_w</p:attrName>
                                        </p:attrNameLst>
                                      </p:cBhvr>
                                      <p:tavLst>
                                        <p:tav tm="0">
                                          <p:val>
                                            <p:strVal val="#ppt_w"/>
                                          </p:val>
                                        </p:tav>
                                        <p:tav tm="100000">
                                          <p:val>
                                            <p:strVal val="#ppt_w"/>
                                          </p:val>
                                        </p:tav>
                                      </p:tavLst>
                                    </p:anim>
                                    <p:anim calcmode="lin" valueType="num">
                                      <p:cBhvr>
                                        <p:cTn id="42" dur="500" fill="hold"/>
                                        <p:tgtEl>
                                          <p:spTgt spid="9">
                                            <p:graphicEl>
                                              <a:chart seriesIdx="0" categoryIdx="4" bldStep="ptInCategory"/>
                                            </p:graphic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9">
                                            <p:graphicEl>
                                              <a:chart seriesIdx="0" categoryIdx="5" bldStep="ptInCategory"/>
                                            </p:graphicEl>
                                          </p:spTgt>
                                        </p:tgtEl>
                                        <p:attrNameLst>
                                          <p:attrName>style.visibility</p:attrName>
                                        </p:attrNameLst>
                                      </p:cBhvr>
                                      <p:to>
                                        <p:strVal val="visible"/>
                                      </p:to>
                                    </p:set>
                                    <p:anim calcmode="lin" valueType="num">
                                      <p:cBhvr>
                                        <p:cTn id="47" dur="500" fill="hold"/>
                                        <p:tgtEl>
                                          <p:spTgt spid="9">
                                            <p:graphicEl>
                                              <a:chart seriesIdx="0" categoryIdx="5" bldStep="ptInCategory"/>
                                            </p:graphicEl>
                                          </p:spTgt>
                                        </p:tgtEl>
                                        <p:attrNameLst>
                                          <p:attrName>ppt_x</p:attrName>
                                        </p:attrNameLst>
                                      </p:cBhvr>
                                      <p:tavLst>
                                        <p:tav tm="0">
                                          <p:val>
                                            <p:strVal val="#ppt_x"/>
                                          </p:val>
                                        </p:tav>
                                        <p:tav tm="100000">
                                          <p:val>
                                            <p:strVal val="#ppt_x"/>
                                          </p:val>
                                        </p:tav>
                                      </p:tavLst>
                                    </p:anim>
                                    <p:anim calcmode="lin" valueType="num">
                                      <p:cBhvr>
                                        <p:cTn id="48" dur="500" fill="hold"/>
                                        <p:tgtEl>
                                          <p:spTgt spid="9">
                                            <p:graphicEl>
                                              <a:chart seriesIdx="0" categoryIdx="5" bldStep="ptInCategory"/>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9">
                                            <p:graphicEl>
                                              <a:chart seriesIdx="0" categoryIdx="5" bldStep="ptInCategory"/>
                                            </p:graphicEl>
                                          </p:spTgt>
                                        </p:tgtEl>
                                        <p:attrNameLst>
                                          <p:attrName>ppt_w</p:attrName>
                                        </p:attrNameLst>
                                      </p:cBhvr>
                                      <p:tavLst>
                                        <p:tav tm="0">
                                          <p:val>
                                            <p:strVal val="#ppt_w"/>
                                          </p:val>
                                        </p:tav>
                                        <p:tav tm="100000">
                                          <p:val>
                                            <p:strVal val="#ppt_w"/>
                                          </p:val>
                                        </p:tav>
                                      </p:tavLst>
                                    </p:anim>
                                    <p:anim calcmode="lin" valueType="num">
                                      <p:cBhvr>
                                        <p:cTn id="50" dur="500" fill="hold"/>
                                        <p:tgtEl>
                                          <p:spTgt spid="9">
                                            <p:graphicEl>
                                              <a:chart seriesIdx="0" categoryIdx="5" bldStep="ptInCategory"/>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US now has one of lowest rates of intergenerational mobility</a:t>
            </a:r>
            <a:endParaRPr lang="en-US" dirty="0"/>
          </a:p>
        </p:txBody>
      </p:sp>
      <p:graphicFrame>
        <p:nvGraphicFramePr>
          <p:cNvPr id="9" name="Content Placeholder 4"/>
          <p:cNvGraphicFramePr>
            <a:graphicFrameLocks/>
          </p:cNvGraphicFramePr>
          <p:nvPr/>
        </p:nvGraphicFramePr>
        <p:xfrm>
          <a:off x="1143000" y="2000250"/>
          <a:ext cx="6858000" cy="34861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143000" y="5543552"/>
            <a:ext cx="5086350" cy="346249"/>
          </a:xfrm>
          <a:prstGeom prst="rect">
            <a:avLst/>
          </a:prstGeom>
          <a:noFill/>
        </p:spPr>
        <p:txBody>
          <a:bodyPr wrap="square" rtlCol="0">
            <a:spAutoFit/>
          </a:bodyPr>
          <a:lstStyle/>
          <a:p>
            <a:r>
              <a:rPr lang="en-US" sz="825" dirty="0">
                <a:latin typeface="+mj-lt"/>
              </a:rPr>
              <a:t>Source: </a:t>
            </a:r>
            <a:r>
              <a:rPr lang="en-US" sz="825" dirty="0" err="1">
                <a:latin typeface="+mj-lt"/>
              </a:rPr>
              <a:t>Corak</a:t>
            </a:r>
            <a:r>
              <a:rPr lang="en-US" sz="825" dirty="0">
                <a:latin typeface="+mj-lt"/>
              </a:rPr>
              <a:t>, Miles. </a:t>
            </a:r>
            <a:r>
              <a:rPr lang="en-US" sz="825" i="1" dirty="0">
                <a:latin typeface="+mj-lt"/>
              </a:rPr>
              <a:t>Chasing the Same Dream, Climbing Different Ladders</a:t>
            </a:r>
            <a:r>
              <a:rPr lang="en-US" sz="825" dirty="0">
                <a:latin typeface="+mj-lt"/>
              </a:rPr>
              <a:t>. Economic Mobility Project; Pew Charitable Trusts, 2010.</a:t>
            </a:r>
          </a:p>
        </p:txBody>
      </p:sp>
      <p:sp>
        <p:nvSpPr>
          <p:cNvPr id="2" name="Oval 1"/>
          <p:cNvSpPr/>
          <p:nvPr/>
        </p:nvSpPr>
        <p:spPr>
          <a:xfrm>
            <a:off x="2000250" y="2857500"/>
            <a:ext cx="1485900" cy="571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481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685800" y="2362200"/>
            <a:ext cx="7772400" cy="1470025"/>
          </a:xfrm>
        </p:spPr>
        <p:txBody>
          <a:bodyPr/>
          <a:lstStyle/>
          <a:p>
            <a:r>
              <a:rPr lang="en-US" dirty="0" smtClean="0"/>
              <a:t>America:  Two Enduring Stories</a:t>
            </a:r>
            <a:endParaRPr lang="en-US" dirty="0"/>
          </a:p>
        </p:txBody>
      </p:sp>
    </p:spTree>
    <p:extLst>
      <p:ext uri="{BB962C8B-B14F-4D97-AF65-F5344CB8AC3E}">
        <p14:creationId xmlns:p14="http://schemas.microsoft.com/office/powerpoint/2010/main" val="2716148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At macro level, better and more equal education is not the only answer.</a:t>
            </a:r>
            <a:br>
              <a:rPr lang="en-US" dirty="0" smtClean="0"/>
            </a:br>
            <a:endParaRPr lang="en-US" dirty="0"/>
          </a:p>
        </p:txBody>
      </p:sp>
      <p:sp>
        <p:nvSpPr>
          <p:cNvPr id="3" name="Content Placeholder 2"/>
          <p:cNvSpPr>
            <a:spLocks noGrp="1"/>
          </p:cNvSpPr>
          <p:nvPr>
            <p:ph type="subTitle" idx="1"/>
          </p:nvPr>
        </p:nvSpPr>
        <p:spPr/>
        <p:txBody>
          <a:bodyPr/>
          <a:lstStyle/>
          <a:p>
            <a:r>
              <a:rPr lang="en-US" dirty="0" smtClean="0"/>
              <a:t>But at the individual level, it really is.  </a:t>
            </a:r>
          </a:p>
        </p:txBody>
      </p:sp>
    </p:spTree>
    <p:extLst>
      <p:ext uri="{BB962C8B-B14F-4D97-AF65-F5344CB8AC3E}">
        <p14:creationId xmlns:p14="http://schemas.microsoft.com/office/powerpoint/2010/main" val="25473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There is one road up, and that road runs through our schools and colleges.</a:t>
            </a:r>
            <a:endParaRPr lang="en-US" dirty="0"/>
          </a:p>
        </p:txBody>
      </p:sp>
    </p:spTree>
    <p:extLst>
      <p:ext uri="{BB962C8B-B14F-4D97-AF65-F5344CB8AC3E}">
        <p14:creationId xmlns:p14="http://schemas.microsoft.com/office/powerpoint/2010/main" val="739938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are we doing?</a:t>
            </a:r>
            <a:endParaRPr lang="en-US" dirty="0"/>
          </a:p>
        </p:txBody>
      </p:sp>
      <p:pic>
        <p:nvPicPr>
          <p:cNvPr id="7" name="Content Placeholder 6" descr="iStock_000005407438Small (2).JPG"/>
          <p:cNvPicPr>
            <a:picLocks noGrp="1" noChangeAspect="1"/>
          </p:cNvPicPr>
          <p:nvPr>
            <p:ph idx="1"/>
          </p:nvPr>
        </p:nvPicPr>
        <p:blipFill>
          <a:blip r:embed="rId3" cstate="print"/>
          <a:stretch>
            <a:fillRect/>
          </a:stretch>
        </p:blipFill>
        <p:spPr>
          <a:xfrm>
            <a:off x="1787509" y="1814623"/>
            <a:ext cx="5173384" cy="4389120"/>
          </a:xfrm>
        </p:spPr>
      </p:pic>
    </p:spTree>
    <p:extLst>
      <p:ext uri="{BB962C8B-B14F-4D97-AF65-F5344CB8AC3E}">
        <p14:creationId xmlns:p14="http://schemas.microsoft.com/office/powerpoint/2010/main" val="2961505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4512" y="2057400"/>
            <a:ext cx="7773074" cy="1475360"/>
          </a:xfrm>
          <a:prstGeom prst="rect">
            <a:avLst/>
          </a:prstGeom>
        </p:spPr>
      </p:pic>
      <p:pic>
        <p:nvPicPr>
          <p:cNvPr id="4" name="Picture 3"/>
          <p:cNvPicPr>
            <a:picLocks noChangeAspect="1"/>
          </p:cNvPicPr>
          <p:nvPr/>
        </p:nvPicPr>
        <p:blipFill>
          <a:blip r:embed="rId4"/>
          <a:stretch>
            <a:fillRect/>
          </a:stretch>
        </p:blipFill>
        <p:spPr>
          <a:xfrm>
            <a:off x="1371600" y="3352800"/>
            <a:ext cx="6498899" cy="2194750"/>
          </a:xfrm>
          <a:prstGeom prst="rect">
            <a:avLst/>
          </a:prstGeom>
        </p:spPr>
      </p:pic>
    </p:spTree>
    <p:extLst>
      <p:ext uri="{BB962C8B-B14F-4D97-AF65-F5344CB8AC3E}">
        <p14:creationId xmlns:p14="http://schemas.microsoft.com/office/powerpoint/2010/main" val="1153764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Autofit/>
          </a:bodyPr>
          <a:lstStyle/>
          <a:p>
            <a:r>
              <a:rPr lang="en-US" sz="3200" dirty="0" smtClean="0"/>
              <a:t>Since 1999, large gains for all groups of students, </a:t>
            </a:r>
            <a:br>
              <a:rPr lang="en-US" sz="3200" dirty="0" smtClean="0"/>
            </a:br>
            <a:r>
              <a:rPr lang="en-US" sz="3200" dirty="0" smtClean="0"/>
              <a:t>especially students of color</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7019823"/>
              </p:ext>
            </p:extLst>
          </p:nvPr>
        </p:nvGraphicFramePr>
        <p:xfrm>
          <a:off x="533400" y="1371600"/>
          <a:ext cx="8077200"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76200" y="6101090"/>
            <a:ext cx="4343400" cy="261610"/>
          </a:xfrm>
          <a:prstGeom prst="rect">
            <a:avLst/>
          </a:prstGeom>
          <a:noFill/>
        </p:spPr>
        <p:txBody>
          <a:bodyPr wrap="square" rtlCol="0">
            <a:spAutoFit/>
          </a:bodyPr>
          <a:lstStyle/>
          <a:p>
            <a:r>
              <a:rPr lang="en-US" sz="1050" dirty="0" smtClean="0">
                <a:latin typeface="+mn-lt"/>
              </a:rPr>
              <a:t>*Denotes previous assessment format</a:t>
            </a:r>
            <a:endParaRPr lang="en-US" sz="1050" dirty="0">
              <a:latin typeface="+mn-lt"/>
            </a:endParaRPr>
          </a:p>
        </p:txBody>
      </p:sp>
      <p:sp>
        <p:nvSpPr>
          <p:cNvPr id="23" name="Text Placeholder 3"/>
          <p:cNvSpPr>
            <a:spLocks noGrp="1"/>
          </p:cNvSpPr>
          <p:nvPr>
            <p:ph type="body" sz="quarter" idx="10"/>
          </p:nvPr>
        </p:nvSpPr>
        <p:spPr>
          <a:xfrm>
            <a:off x="457200" y="6248400"/>
            <a:ext cx="8686800" cy="228600"/>
          </a:xfrm>
        </p:spPr>
        <p:txBody>
          <a:bodyPr/>
          <a:lstStyle/>
          <a:p>
            <a:r>
              <a:rPr lang="en-US" sz="1000" dirty="0" smtClean="0"/>
              <a:t>National Center for Education Statistics, “The Nation's Report Card: Trends in Academic Progress 2012”</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1219200"/>
          </a:xfrm>
        </p:spPr>
        <p:txBody>
          <a:bodyPr>
            <a:normAutofit fontScale="90000"/>
          </a:bodyPr>
          <a:lstStyle/>
          <a:p>
            <a:pPr eaLnBrk="1" hangingPunct="1"/>
            <a:r>
              <a:rPr lang="en-US" sz="3600" dirty="0" smtClean="0">
                <a:latin typeface="Univers 55" pitchFamily="34" charset="0"/>
              </a:rPr>
              <a:t>Eighth-Grade Math: </a:t>
            </a:r>
            <a:br>
              <a:rPr lang="en-US" sz="3600" dirty="0" smtClean="0">
                <a:latin typeface="Univers 55" pitchFamily="34" charset="0"/>
              </a:rPr>
            </a:br>
            <a:r>
              <a:rPr lang="en-US" sz="3600" dirty="0" smtClean="0">
                <a:latin typeface="Univers 55" pitchFamily="34" charset="0"/>
              </a:rPr>
              <a:t>Progress for all groups, some gap narrowing</a:t>
            </a:r>
            <a:endParaRPr lang="en-US" dirty="0" smtClean="0">
              <a:latin typeface="Univers 55" pitchFamily="34" charset="0"/>
            </a:endParaRPr>
          </a:p>
        </p:txBody>
      </p:sp>
      <p:graphicFrame>
        <p:nvGraphicFramePr>
          <p:cNvPr id="6" name="Object 3"/>
          <p:cNvGraphicFramePr>
            <a:graphicFrameLocks noGrp="1" noChangeAspect="1"/>
          </p:cNvGraphicFramePr>
          <p:nvPr>
            <p:ph idx="1"/>
          </p:nvPr>
        </p:nvGraphicFramePr>
        <p:xfrm>
          <a:off x="762000" y="1676400"/>
          <a:ext cx="76200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0"/>
          </p:nvPr>
        </p:nvSpPr>
        <p:spPr/>
        <p:txBody>
          <a:bodyPr/>
          <a:lstStyle/>
          <a:p>
            <a:r>
              <a:rPr lang="en-US" sz="1000" dirty="0" smtClean="0"/>
              <a:t>NAEP 2008 Trends in Academic Progress, NCES</a:t>
            </a:r>
          </a:p>
          <a:p>
            <a:endParaRPr lang="en-US" dirty="0"/>
          </a:p>
        </p:txBody>
      </p:sp>
      <p:sp>
        <p:nvSpPr>
          <p:cNvPr id="24" name="TextBox 23"/>
          <p:cNvSpPr txBox="1"/>
          <p:nvPr/>
        </p:nvSpPr>
        <p:spPr>
          <a:xfrm>
            <a:off x="-32657" y="6102214"/>
            <a:ext cx="4343400" cy="246221"/>
          </a:xfrm>
          <a:prstGeom prst="rect">
            <a:avLst/>
          </a:prstGeom>
          <a:noFill/>
        </p:spPr>
        <p:txBody>
          <a:bodyPr wrap="square" rtlCol="0">
            <a:spAutoFit/>
          </a:bodyPr>
          <a:lstStyle/>
          <a:p>
            <a:pPr fontAlgn="base">
              <a:spcBef>
                <a:spcPct val="0"/>
              </a:spcBef>
              <a:spcAft>
                <a:spcPct val="0"/>
              </a:spcAft>
            </a:pPr>
            <a:r>
              <a:rPr lang="en-US" sz="1000" dirty="0" smtClean="0">
                <a:solidFill>
                  <a:prstClr val="black"/>
                </a:solidFill>
                <a:latin typeface="Calibri" pitchFamily="34" charset="0"/>
              </a:rPr>
              <a:t>*Denotes previous assessment format</a:t>
            </a:r>
            <a:endParaRPr lang="en-US" sz="1000" dirty="0">
              <a:solidFill>
                <a:prstClr val="black"/>
              </a:solidFill>
              <a:latin typeface="Calibri" pitchFamily="34" charset="0"/>
            </a:endParaRPr>
          </a:p>
        </p:txBody>
      </p:sp>
      <p:sp>
        <p:nvSpPr>
          <p:cNvPr id="25" name="Oval 24"/>
          <p:cNvSpPr/>
          <p:nvPr/>
        </p:nvSpPr>
        <p:spPr>
          <a:xfrm>
            <a:off x="6172200" y="2209800"/>
            <a:ext cx="1981200" cy="2590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797892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2"/>
          <p:cNvGraphicFramePr>
            <a:graphicFrameLocks noGrp="1" noChangeAspect="1"/>
          </p:cNvGraphicFramePr>
          <p:nvPr>
            <p:ph idx="1"/>
            <p:extLst>
              <p:ext uri="{D42A27DB-BD31-4B8C-83A1-F6EECF244321}">
                <p14:modId xmlns:p14="http://schemas.microsoft.com/office/powerpoint/2010/main" val="3421641645"/>
              </p:ext>
            </p:extLst>
          </p:nvPr>
        </p:nvGraphicFramePr>
        <p:xfrm>
          <a:off x="566267" y="1508918"/>
          <a:ext cx="8011466" cy="46783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1"/>
          <p:cNvSpPr>
            <a:spLocks noGrp="1"/>
          </p:cNvSpPr>
          <p:nvPr>
            <p:ph type="title"/>
          </p:nvPr>
        </p:nvSpPr>
        <p:spPr>
          <a:xfrm>
            <a:off x="465909" y="381000"/>
            <a:ext cx="8229600" cy="1066800"/>
          </a:xfrm>
        </p:spPr>
        <p:txBody>
          <a:bodyPr>
            <a:normAutofit fontScale="90000"/>
          </a:bodyPr>
          <a:lstStyle/>
          <a:p>
            <a:r>
              <a:rPr lang="en-US" dirty="0" smtClean="0"/>
              <a:t>12</a:t>
            </a:r>
            <a:r>
              <a:rPr lang="en-US" baseline="30000" dirty="0" smtClean="0"/>
              <a:t>th</a:t>
            </a:r>
            <a:r>
              <a:rPr lang="en-US" dirty="0" smtClean="0"/>
              <a:t> Grade Math:</a:t>
            </a:r>
            <a:br>
              <a:rPr lang="en-US" dirty="0" smtClean="0"/>
            </a:br>
            <a:r>
              <a:rPr lang="en-US" dirty="0" smtClean="0"/>
              <a:t>Progress for all groups, but smaller</a:t>
            </a:r>
            <a:endParaRPr lang="en-US" dirty="0"/>
          </a:p>
        </p:txBody>
      </p:sp>
      <p:sp>
        <p:nvSpPr>
          <p:cNvPr id="6" name="Text Placeholder 7"/>
          <p:cNvSpPr>
            <a:spLocks noGrp="1"/>
          </p:cNvSpPr>
          <p:nvPr>
            <p:ph type="body" sz="quarter" idx="10"/>
          </p:nvPr>
        </p:nvSpPr>
        <p:spPr>
          <a:xfrm>
            <a:off x="465909" y="6259285"/>
            <a:ext cx="9144000" cy="228600"/>
          </a:xfrm>
        </p:spPr>
        <p:txBody>
          <a:bodyPr/>
          <a:lstStyle/>
          <a:p>
            <a:r>
              <a:rPr lang="en-US" sz="1000" dirty="0" smtClean="0"/>
              <a:t>National Center for Education Statistics, NAEP Data Explorer, </a:t>
            </a:r>
            <a:r>
              <a:rPr lang="en-US" sz="1000" dirty="0" smtClean="0">
                <a:hlinkClick r:id="rId3"/>
              </a:rPr>
              <a:t>http://nces.ed.gov/nationsreportcard/nde/</a:t>
            </a:r>
            <a:r>
              <a:rPr lang="en-US" sz="1000" dirty="0" smtClean="0"/>
              <a:t> (Proficient Scale Score = 176; Basic Scale Score = 141)</a:t>
            </a:r>
          </a:p>
          <a:p>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Also, high school graduation rates are up, reaching an all-time high last year.</a:t>
            </a:r>
            <a:endParaRPr lang="en-US" dirty="0"/>
          </a:p>
        </p:txBody>
      </p:sp>
    </p:spTree>
    <p:extLst>
      <p:ext uri="{BB962C8B-B14F-4D97-AF65-F5344CB8AC3E}">
        <p14:creationId xmlns:p14="http://schemas.microsoft.com/office/powerpoint/2010/main" val="281227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 other words, reason to be </a:t>
            </a:r>
            <a:r>
              <a:rPr lang="en-US" smtClean="0"/>
              <a:t>encouraged—if cautiously so.  </a:t>
            </a:r>
            <a:endParaRPr lang="en-US"/>
          </a:p>
        </p:txBody>
      </p:sp>
      <p:sp>
        <p:nvSpPr>
          <p:cNvPr id="3" name="Subtitle 2"/>
          <p:cNvSpPr>
            <a:spLocks noGrp="1"/>
          </p:cNvSpPr>
          <p:nvPr>
            <p:ph type="subTitle" idx="1"/>
          </p:nvPr>
        </p:nvSpPr>
        <p:spPr/>
        <p:txBody>
          <a:bodyPr/>
          <a:lstStyle/>
          <a:p>
            <a:endParaRPr lang="en-US" dirty="0" smtClean="0"/>
          </a:p>
          <a:p>
            <a:r>
              <a:rPr lang="en-US" dirty="0" smtClean="0"/>
              <a:t>Different story in Michigan.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1555"/>
            <a:ext cx="9144000" cy="762000"/>
          </a:xfrm>
          <a:solidFill>
            <a:schemeClr val="bg1"/>
          </a:solidFill>
        </p:spPr>
        <p:txBody>
          <a:bodyPr>
            <a:noAutofit/>
          </a:bodyPr>
          <a:lstStyle/>
          <a:p>
            <a:r>
              <a:rPr lang="en-US" sz="2400" b="1" dirty="0" smtClean="0"/>
              <a:t>In All-Important Area of Early Literacy, Michigan </a:t>
            </a:r>
            <a:r>
              <a:rPr lang="en-US" sz="2400" b="1" dirty="0"/>
              <a:t>One of Only </a:t>
            </a:r>
            <a:r>
              <a:rPr lang="en-US" sz="2400" b="1" dirty="0" smtClean="0"/>
              <a:t>Five States </a:t>
            </a:r>
            <a:r>
              <a:rPr lang="en-US" sz="2400" b="1" dirty="0"/>
              <a:t>with </a:t>
            </a:r>
            <a:r>
              <a:rPr lang="en-US" sz="2400" b="1" dirty="0" smtClean="0"/>
              <a:t>Declining Achievement Since </a:t>
            </a:r>
            <a:r>
              <a:rPr lang="en-US" sz="2400" b="1" dirty="0"/>
              <a:t>2003</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34759632"/>
              </p:ext>
            </p:extLst>
          </p:nvPr>
        </p:nvGraphicFramePr>
        <p:xfrm>
          <a:off x="150876" y="1219200"/>
          <a:ext cx="8842248"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a:xfrm>
            <a:off x="457200" y="6248400"/>
            <a:ext cx="8686800" cy="304800"/>
          </a:xfrm>
        </p:spPr>
        <p:txBody>
          <a:bodyPr>
            <a:normAutofit/>
          </a:bodyPr>
          <a:lstStyle/>
          <a:p>
            <a:pPr lvl="0"/>
            <a:r>
              <a:rPr lang="en-US" dirty="0">
                <a:solidFill>
                  <a:prstClr val="black"/>
                </a:solidFill>
              </a:rPr>
              <a:t>NAEP Data Explorer, </a:t>
            </a:r>
            <a:r>
              <a:rPr lang="en-US" dirty="0" smtClean="0">
                <a:solidFill>
                  <a:prstClr val="black"/>
                </a:solidFill>
              </a:rPr>
              <a:t>NCES</a:t>
            </a:r>
            <a:endParaRPr lang="en-US" dirty="0"/>
          </a:p>
        </p:txBody>
      </p:sp>
      <p:sp>
        <p:nvSpPr>
          <p:cNvPr id="6" name="TextBox 5"/>
          <p:cNvSpPr txBox="1"/>
          <p:nvPr/>
        </p:nvSpPr>
        <p:spPr>
          <a:xfrm>
            <a:off x="8534400" y="8313"/>
            <a:ext cx="622069" cy="369332"/>
          </a:xfrm>
          <a:prstGeom prst="rect">
            <a:avLst/>
          </a:prstGeom>
          <a:noFill/>
        </p:spPr>
        <p:txBody>
          <a:bodyPr wrap="square" rtlCol="0">
            <a:spAutoFit/>
          </a:bodyPr>
          <a:lstStyle/>
          <a:p>
            <a:fld id="{CA42E29D-4271-4BFA-B6C1-D29729258AE0}" type="slidenum">
              <a:rPr lang="en-US" smtClean="0"/>
              <a:t>29</a:t>
            </a:fld>
            <a:endParaRPr lang="en-US" dirty="0"/>
          </a:p>
        </p:txBody>
      </p:sp>
      <p:sp>
        <p:nvSpPr>
          <p:cNvPr id="7" name="Text Placeholder 11"/>
          <p:cNvSpPr txBox="1">
            <a:spLocks/>
          </p:cNvSpPr>
          <p:nvPr/>
        </p:nvSpPr>
        <p:spPr bwMode="auto">
          <a:xfrm>
            <a:off x="0" y="6096000"/>
            <a:ext cx="4953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Note:</a:t>
            </a:r>
            <a:r>
              <a:rPr kumimoji="0" lang="en-US" sz="1100" b="0" i="0" u="none" strike="noStrike" kern="1200" cap="none" spc="0" normalizeH="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Basic Scale Score = 208; Proficient Scale Score = 238</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1"/>
          <p:cNvSpPr txBox="1"/>
          <p:nvPr/>
        </p:nvSpPr>
        <p:spPr>
          <a:xfrm>
            <a:off x="8189970" y="1678596"/>
            <a:ext cx="381015" cy="3809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FL</a:t>
            </a:r>
            <a:endParaRPr lang="en-US" sz="1400" b="1" dirty="0"/>
          </a:p>
        </p:txBody>
      </p:sp>
      <p:cxnSp>
        <p:nvCxnSpPr>
          <p:cNvPr id="10" name="Straight Arrow Connector 9"/>
          <p:cNvCxnSpPr/>
          <p:nvPr/>
        </p:nvCxnSpPr>
        <p:spPr>
          <a:xfrm flipH="1">
            <a:off x="6629402" y="1828800"/>
            <a:ext cx="1600200"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10200" y="2895600"/>
            <a:ext cx="381000"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
          <p:cNvSpPr txBox="1">
            <a:spLocks noChangeArrowheads="1"/>
          </p:cNvSpPr>
          <p:nvPr/>
        </p:nvSpPr>
        <p:spPr bwMode="auto">
          <a:xfrm>
            <a:off x="5791200" y="2745922"/>
            <a:ext cx="457200" cy="304800"/>
          </a:xfrm>
          <a:prstGeom prst="rect">
            <a:avLst/>
          </a:prstGeom>
          <a:noFill/>
          <a:ln w="9525">
            <a:noFill/>
            <a:miter lim="800000"/>
            <a:headEnd/>
            <a:tailEnd/>
          </a:ln>
        </p:spPr>
        <p:txBody>
          <a:bodyPr/>
          <a:lstStyle/>
          <a:p>
            <a:r>
              <a:rPr lang="en-US" sz="1400" b="1" dirty="0" smtClean="0">
                <a:latin typeface="Calibri" pitchFamily="34" charset="0"/>
              </a:rPr>
              <a:t>TN</a:t>
            </a:r>
            <a:endParaRPr lang="en-US" sz="1400" b="1" dirty="0">
              <a:latin typeface="Calibri" pitchFamily="34" charset="0"/>
            </a:endParaRPr>
          </a:p>
        </p:txBody>
      </p:sp>
      <p:sp>
        <p:nvSpPr>
          <p:cNvPr id="13" name="TextBox 1"/>
          <p:cNvSpPr txBox="1">
            <a:spLocks noChangeArrowheads="1"/>
          </p:cNvSpPr>
          <p:nvPr/>
        </p:nvSpPr>
        <p:spPr bwMode="auto">
          <a:xfrm>
            <a:off x="6344196" y="2281646"/>
            <a:ext cx="457200" cy="304800"/>
          </a:xfrm>
          <a:prstGeom prst="rect">
            <a:avLst/>
          </a:prstGeom>
          <a:noFill/>
          <a:ln w="9525">
            <a:noFill/>
            <a:miter lim="800000"/>
            <a:headEnd/>
            <a:tailEnd/>
          </a:ln>
        </p:spPr>
        <p:txBody>
          <a:bodyPr/>
          <a:lstStyle/>
          <a:p>
            <a:r>
              <a:rPr lang="en-US" sz="1400" b="1" dirty="0" smtClean="0">
                <a:latin typeface="Calibri" pitchFamily="34" charset="0"/>
              </a:rPr>
              <a:t>MA</a:t>
            </a:r>
            <a:endParaRPr lang="en-US" sz="1400" b="1" dirty="0">
              <a:latin typeface="Calibri" pitchFamily="34" charset="0"/>
            </a:endParaRPr>
          </a:p>
        </p:txBody>
      </p:sp>
      <p:cxnSp>
        <p:nvCxnSpPr>
          <p:cNvPr id="14" name="Straight Arrow Connector 13"/>
          <p:cNvCxnSpPr/>
          <p:nvPr/>
        </p:nvCxnSpPr>
        <p:spPr>
          <a:xfrm flipH="1">
            <a:off x="5904411" y="2438400"/>
            <a:ext cx="457202"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571999" y="3429000"/>
            <a:ext cx="45720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
          <p:cNvSpPr txBox="1">
            <a:spLocks noChangeArrowheads="1"/>
          </p:cNvSpPr>
          <p:nvPr/>
        </p:nvSpPr>
        <p:spPr bwMode="auto">
          <a:xfrm>
            <a:off x="5048796" y="3276600"/>
            <a:ext cx="1524000" cy="304800"/>
          </a:xfrm>
          <a:prstGeom prst="rect">
            <a:avLst/>
          </a:prstGeom>
          <a:noFill/>
          <a:ln w="9525">
            <a:noFill/>
            <a:miter lim="800000"/>
            <a:headEnd/>
            <a:tailEnd/>
          </a:ln>
        </p:spPr>
        <p:txBody>
          <a:bodyPr/>
          <a:lstStyle/>
          <a:p>
            <a:r>
              <a:rPr lang="en-US" sz="1400" b="1" dirty="0" smtClean="0">
                <a:latin typeface="Calibri" pitchFamily="34" charset="0"/>
              </a:rPr>
              <a:t>US Public</a:t>
            </a:r>
            <a:endParaRPr lang="en-US" sz="1400" b="1" dirty="0">
              <a:latin typeface="Calibri" pitchFamily="34" charset="0"/>
            </a:endParaRPr>
          </a:p>
        </p:txBody>
      </p:sp>
      <p:cxnSp>
        <p:nvCxnSpPr>
          <p:cNvPr id="17" name="Straight Arrow Connector 16"/>
          <p:cNvCxnSpPr/>
          <p:nvPr/>
        </p:nvCxnSpPr>
        <p:spPr>
          <a:xfrm>
            <a:off x="609600" y="5486400"/>
            <a:ext cx="3810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
          <p:cNvSpPr txBox="1">
            <a:spLocks noChangeArrowheads="1"/>
          </p:cNvSpPr>
          <p:nvPr/>
        </p:nvSpPr>
        <p:spPr bwMode="auto">
          <a:xfrm>
            <a:off x="304800" y="5257800"/>
            <a:ext cx="457200" cy="304800"/>
          </a:xfrm>
          <a:prstGeom prst="rect">
            <a:avLst/>
          </a:prstGeom>
          <a:noFill/>
          <a:ln w="9525">
            <a:noFill/>
            <a:miter lim="800000"/>
            <a:headEnd/>
            <a:tailEnd/>
          </a:ln>
        </p:spPr>
        <p:txBody>
          <a:bodyPr/>
          <a:lstStyle/>
          <a:p>
            <a:r>
              <a:rPr lang="en-US" sz="1400" b="1" dirty="0" smtClean="0">
                <a:latin typeface="Calibri" pitchFamily="34" charset="0"/>
              </a:rPr>
              <a:t>MI</a:t>
            </a:r>
            <a:endParaRPr lang="en-US" sz="1400" b="1" dirty="0">
              <a:latin typeface="Calibri" pitchFamily="34" charset="0"/>
            </a:endParaRPr>
          </a:p>
        </p:txBody>
      </p:sp>
    </p:spTree>
    <p:extLst>
      <p:ext uri="{BB962C8B-B14F-4D97-AF65-F5344CB8AC3E}">
        <p14:creationId xmlns:p14="http://schemas.microsoft.com/office/powerpoint/2010/main" val="145823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85800" y="213042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Univers 55"/>
                <a:ea typeface="ＭＳ Ｐゴシック" charset="-128"/>
                <a:cs typeface="Univers 55"/>
              </a:rPr>
              <a:t>1.  </a:t>
            </a:r>
            <a:r>
              <a:rPr kumimoji="0" lang="en-US" sz="4000" b="1" i="0" u="sng" strike="noStrike" kern="1200" cap="none" spc="0" normalizeH="0" baseline="0" noProof="0" dirty="0" smtClean="0">
                <a:ln>
                  <a:noFill/>
                </a:ln>
                <a:solidFill>
                  <a:schemeClr val="tx1"/>
                </a:solidFill>
                <a:effectLst/>
                <a:uLnTx/>
                <a:uFillTx/>
                <a:latin typeface="Univers 55"/>
                <a:ea typeface="ＭＳ Ｐゴシック" charset="-128"/>
                <a:cs typeface="Univers 55"/>
              </a:rPr>
              <a:t>Land of Opportunity</a:t>
            </a:r>
            <a:r>
              <a:rPr kumimoji="0" lang="en-US" sz="4000" b="0" i="0" u="none" strike="noStrike" kern="1200" cap="none" spc="0" normalizeH="0" baseline="0" noProof="0" dirty="0" smtClean="0">
                <a:ln>
                  <a:noFill/>
                </a:ln>
                <a:solidFill>
                  <a:schemeClr val="tx1"/>
                </a:solidFill>
                <a:effectLst/>
                <a:uLnTx/>
                <a:uFillTx/>
                <a:latin typeface="Univers 55"/>
                <a:ea typeface="ＭＳ Ｐゴシック" charset="-128"/>
                <a:cs typeface="Univers 55"/>
              </a:rPr>
              <a:t>:</a:t>
            </a:r>
            <a:endParaRPr kumimoji="0" lang="en-US" sz="4000" b="0" i="0" u="none" strike="noStrike" kern="1200" cap="none" spc="0" normalizeH="0" baseline="0" noProof="0" dirty="0">
              <a:ln>
                <a:noFill/>
              </a:ln>
              <a:solidFill>
                <a:schemeClr val="tx1"/>
              </a:solidFill>
              <a:effectLst/>
              <a:uLnTx/>
              <a:uFillTx/>
              <a:latin typeface="Univers 55"/>
              <a:ea typeface="ＭＳ Ｐゴシック" charset="-128"/>
              <a:cs typeface="Univers 55"/>
            </a:endParaRPr>
          </a:p>
        </p:txBody>
      </p:sp>
      <p:sp>
        <p:nvSpPr>
          <p:cNvPr id="9" name="Subtitle 2"/>
          <p:cNvSpPr txBox="1">
            <a:spLocks/>
          </p:cNvSpPr>
          <p:nvPr/>
        </p:nvSpPr>
        <p:spPr>
          <a:xfrm>
            <a:off x="1371600" y="3886200"/>
            <a:ext cx="6400800" cy="1752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898989"/>
                </a:solidFill>
              </a:rPr>
              <a:t>Work hard, and you can become anything you want to be.</a:t>
            </a:r>
            <a:endParaRPr lang="en-US" dirty="0">
              <a:solidFill>
                <a:srgbClr val="898989"/>
              </a:solidFill>
            </a:endParaRPr>
          </a:p>
        </p:txBody>
      </p:sp>
    </p:spTree>
    <p:extLst>
      <p:ext uri="{BB962C8B-B14F-4D97-AF65-F5344CB8AC3E}">
        <p14:creationId xmlns:p14="http://schemas.microsoft.com/office/powerpoint/2010/main" val="1569894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52400" y="381000"/>
            <a:ext cx="8763000" cy="1066800"/>
          </a:xfrm>
        </p:spPr>
        <p:txBody>
          <a:bodyPr rtlCol="0">
            <a:normAutofit/>
          </a:bodyPr>
          <a:lstStyle/>
          <a:p>
            <a:pPr>
              <a:defRPr/>
            </a:pPr>
            <a:r>
              <a:rPr lang="en-US" sz="2800" dirty="0" smtClean="0"/>
              <a:t>In Math,  Michigan’s 8</a:t>
            </a:r>
            <a:r>
              <a:rPr lang="en-US" sz="2800" baseline="30000" dirty="0" smtClean="0"/>
              <a:t>th</a:t>
            </a:r>
            <a:r>
              <a:rPr lang="en-US" sz="2800" dirty="0" smtClean="0"/>
              <a:t> Graders Show Little Improvement Compared with Leading States</a:t>
            </a:r>
          </a:p>
        </p:txBody>
      </p:sp>
      <p:sp>
        <p:nvSpPr>
          <p:cNvPr id="12" name="Text Placeholder 11"/>
          <p:cNvSpPr>
            <a:spLocks noGrp="1"/>
          </p:cNvSpPr>
          <p:nvPr>
            <p:ph type="body" sz="quarter" idx="10"/>
          </p:nvPr>
        </p:nvSpPr>
        <p:spPr/>
        <p:txBody>
          <a:bodyPr>
            <a:normAutofit fontScale="92500" lnSpcReduction="10000"/>
          </a:bodyPr>
          <a:lstStyle/>
          <a:p>
            <a:r>
              <a:rPr lang="en-US" dirty="0" smtClean="0"/>
              <a:t>NAEP Data Explorer, NCES (Proficient Scale Score = 299; Basic Scale Score = 262)</a:t>
            </a:r>
            <a:endParaRPr lang="en-US" dirty="0"/>
          </a:p>
        </p:txBody>
      </p:sp>
      <p:graphicFrame>
        <p:nvGraphicFramePr>
          <p:cNvPr id="8" name="Chart 7"/>
          <p:cNvGraphicFramePr/>
          <p:nvPr>
            <p:extLst/>
          </p:nvPr>
        </p:nvGraphicFramePr>
        <p:xfrm>
          <a:off x="533400" y="1447800"/>
          <a:ext cx="8382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404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noAutofit/>
          </a:bodyPr>
          <a:lstStyle/>
          <a:p>
            <a:pPr lvl="0"/>
            <a:r>
              <a:rPr lang="en-US" sz="4000" dirty="0" smtClean="0"/>
              <a:t>Across </a:t>
            </a:r>
            <a:r>
              <a:rPr lang="en-US" sz="4000" dirty="0"/>
              <a:t>racial, ethnic and socio-economic groups, Michigan is </a:t>
            </a:r>
            <a:r>
              <a:rPr lang="en-US" sz="4000" dirty="0" smtClean="0"/>
              <a:t>in a free fall, with broad evidence of systemic </a:t>
            </a:r>
            <a:r>
              <a:rPr lang="en-US" sz="4000" dirty="0"/>
              <a:t>failure .</a:t>
            </a:r>
          </a:p>
        </p:txBody>
      </p:sp>
    </p:spTree>
    <p:extLst>
      <p:ext uri="{BB962C8B-B14F-4D97-AF65-F5344CB8AC3E}">
        <p14:creationId xmlns:p14="http://schemas.microsoft.com/office/powerpoint/2010/main" val="1907614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ext uri="{D42A27DB-BD31-4B8C-83A1-F6EECF244321}">
                <p14:modId xmlns:p14="http://schemas.microsoft.com/office/powerpoint/2010/main" val="3786282452"/>
              </p:ext>
            </p:extLst>
          </p:nvPr>
        </p:nvGraphicFramePr>
        <p:xfrm>
          <a:off x="457200" y="1524000"/>
          <a:ext cx="83058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4294967295"/>
          </p:nvPr>
        </p:nvSpPr>
        <p:spPr>
          <a:xfrm>
            <a:off x="457200" y="6248400"/>
            <a:ext cx="4953000" cy="228600"/>
          </a:xfrm>
          <a:prstGeom prst="rect">
            <a:avLst/>
          </a:prstGeom>
        </p:spPr>
        <p:txBody>
          <a:bodyPr>
            <a:normAutofit fontScale="32500" lnSpcReduction="20000"/>
          </a:bodyPr>
          <a:lstStyle/>
          <a:p>
            <a:r>
              <a:rPr lang="en-US" dirty="0" smtClean="0"/>
              <a:t>NAEP Data Explorer, NCES (Proficient Scale Score = 238; Basic Scale Score = 208)</a:t>
            </a:r>
          </a:p>
          <a:p>
            <a:endParaRPr lang="en-US" dirty="0"/>
          </a:p>
        </p:txBody>
      </p:sp>
      <p:sp>
        <p:nvSpPr>
          <p:cNvPr id="8" name="Rectangle 2"/>
          <p:cNvSpPr>
            <a:spLocks noGrp="1" noChangeArrowheads="1"/>
          </p:cNvSpPr>
          <p:nvPr>
            <p:ph type="title"/>
          </p:nvPr>
        </p:nvSpPr>
        <p:spPr>
          <a:xfrm>
            <a:off x="457200" y="609600"/>
            <a:ext cx="8229600" cy="1066800"/>
          </a:xfrm>
        </p:spPr>
        <p:txBody>
          <a:bodyPr rtlCol="0">
            <a:normAutofit fontScale="90000"/>
          </a:bodyPr>
          <a:lstStyle/>
          <a:p>
            <a:pPr>
              <a:defRPr/>
            </a:pPr>
            <a:r>
              <a:rPr lang="en-US" sz="2800" dirty="0" smtClean="0"/>
              <a:t>Reasonably Well Known:  Michigan’s African American Students at the Bottom Compared to Peers in Other States</a:t>
            </a:r>
          </a:p>
        </p:txBody>
      </p:sp>
    </p:spTree>
    <p:extLst>
      <p:ext uri="{BB962C8B-B14F-4D97-AF65-F5344CB8AC3E}">
        <p14:creationId xmlns:p14="http://schemas.microsoft.com/office/powerpoint/2010/main" val="1691205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ext uri="{D42A27DB-BD31-4B8C-83A1-F6EECF244321}">
                <p14:modId xmlns:p14="http://schemas.microsoft.com/office/powerpoint/2010/main" val="3092362465"/>
              </p:ext>
            </p:extLst>
          </p:nvPr>
        </p:nvGraphicFramePr>
        <p:xfrm>
          <a:off x="571500" y="1600200"/>
          <a:ext cx="8001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4294967295"/>
          </p:nvPr>
        </p:nvSpPr>
        <p:spPr>
          <a:xfrm>
            <a:off x="457200" y="6248400"/>
            <a:ext cx="4953000" cy="228600"/>
          </a:xfrm>
          <a:prstGeom prst="rect">
            <a:avLst/>
          </a:prstGeom>
        </p:spPr>
        <p:txBody>
          <a:bodyPr>
            <a:normAutofit fontScale="32500" lnSpcReduction="20000"/>
          </a:bodyPr>
          <a:lstStyle/>
          <a:p>
            <a:r>
              <a:rPr lang="en-US" dirty="0" smtClean="0"/>
              <a:t>NAEP Data Explorer, NCES (Proficient Scale Score = 238; Basic Scale Score = 208)</a:t>
            </a:r>
          </a:p>
          <a:p>
            <a:endParaRPr lang="en-US" dirty="0"/>
          </a:p>
        </p:txBody>
      </p:sp>
      <p:sp>
        <p:nvSpPr>
          <p:cNvPr id="8" name="Rectangle 2"/>
          <p:cNvSpPr>
            <a:spLocks noGrp="1" noChangeArrowheads="1"/>
          </p:cNvSpPr>
          <p:nvPr>
            <p:ph type="title"/>
          </p:nvPr>
        </p:nvSpPr>
        <p:spPr>
          <a:xfrm>
            <a:off x="457200" y="609600"/>
            <a:ext cx="8229600" cy="1066800"/>
          </a:xfrm>
        </p:spPr>
        <p:txBody>
          <a:bodyPr rtlCol="0">
            <a:normAutofit/>
          </a:bodyPr>
          <a:lstStyle/>
          <a:p>
            <a:pPr>
              <a:defRPr/>
            </a:pPr>
            <a:r>
              <a:rPr lang="en-US" sz="2800" dirty="0" smtClean="0"/>
              <a:t>Less Well Known:  Michigan’s White Students Perform Below Peers in All But West Virginia</a:t>
            </a:r>
          </a:p>
        </p:txBody>
      </p:sp>
    </p:spTree>
    <p:extLst>
      <p:ext uri="{BB962C8B-B14F-4D97-AF65-F5344CB8AC3E}">
        <p14:creationId xmlns:p14="http://schemas.microsoft.com/office/powerpoint/2010/main" val="12157211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sz="4400" dirty="0" smtClean="0"/>
              <a:t>Michigan NAEP Performance</a:t>
            </a:r>
            <a:br>
              <a:rPr lang="en-US" sz="4400" dirty="0" smtClean="0"/>
            </a:br>
            <a:r>
              <a:rPr lang="en-US" sz="3100" dirty="0" smtClean="0"/>
              <a:t>Relative Rank of All Students 2003-2015</a:t>
            </a:r>
          </a:p>
        </p:txBody>
      </p:sp>
      <p:graphicFrame>
        <p:nvGraphicFramePr>
          <p:cNvPr id="6" name="Content Placeholder 5"/>
          <p:cNvGraphicFramePr>
            <a:graphicFrameLocks noGrp="1"/>
          </p:cNvGraphicFramePr>
          <p:nvPr>
            <p:ph idx="1"/>
            <p:extLst/>
          </p:nvPr>
        </p:nvGraphicFramePr>
        <p:xfrm>
          <a:off x="381001" y="1981200"/>
          <a:ext cx="8381998" cy="3261360"/>
        </p:xfrm>
        <a:graphic>
          <a:graphicData uri="http://schemas.openxmlformats.org/drawingml/2006/table">
            <a:tbl>
              <a:tblPr>
                <a:tableStyleId>{B301B821-A1FF-4177-AEE7-76D212191A09}</a:tableStyleId>
              </a:tblPr>
              <a:tblGrid>
                <a:gridCol w="1447800"/>
                <a:gridCol w="1066800"/>
                <a:gridCol w="914400"/>
                <a:gridCol w="1143000"/>
                <a:gridCol w="990600"/>
                <a:gridCol w="990600"/>
                <a:gridCol w="914400"/>
                <a:gridCol w="914398"/>
              </a:tblGrid>
              <a:tr h="370840">
                <a:tc>
                  <a:txBody>
                    <a:bodyPr/>
                    <a:lstStyle/>
                    <a:p>
                      <a:endParaRPr lang="en-US" sz="2400" b="1" dirty="0"/>
                    </a:p>
                  </a:txBody>
                  <a:tcPr marL="155864" marR="155864"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2007</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2009</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2011</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baseline="0" dirty="0" smtClean="0"/>
                        <a:t> </a:t>
                      </a:r>
                      <a:r>
                        <a:rPr lang="en-US" sz="2000" dirty="0" smtClean="0"/>
                        <a:t>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30</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30</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41</a:t>
                      </a:r>
                      <a:r>
                        <a:rPr lang="en-US" sz="2400" baseline="30000" dirty="0" smtClean="0"/>
                        <a:t>st</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baseline="0" dirty="0" smtClean="0"/>
                        <a:t> </a:t>
                      </a:r>
                      <a:r>
                        <a:rPr lang="en-US" sz="2000" dirty="0" smtClean="0"/>
                        <a:t>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41</a:t>
                      </a:r>
                      <a:r>
                        <a:rPr lang="en-US" sz="2400" baseline="30000" dirty="0" smtClean="0"/>
                        <a:t>st</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42</a:t>
                      </a:r>
                      <a:r>
                        <a:rPr lang="en-US" sz="2400" baseline="30000" dirty="0" smtClean="0"/>
                        <a:t>nd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42</a:t>
                      </a:r>
                      <a:r>
                        <a:rPr lang="en-US" sz="2400" baseline="30000" dirty="0" smtClean="0"/>
                        <a:t>nd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29</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34</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33</a:t>
                      </a:r>
                      <a:r>
                        <a:rPr lang="en-US" sz="2400" baseline="30000" dirty="0" smtClean="0"/>
                        <a:t>rd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r>
                        <a:rPr lang="en-US" sz="2400" baseline="0" dirty="0" smtClean="0"/>
                        <a:t> </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819" name="Text Placeholder 3"/>
          <p:cNvSpPr>
            <a:spLocks noGrp="1"/>
          </p:cNvSpPr>
          <p:nvPr>
            <p:ph type="body" sz="quarter" idx="10"/>
          </p:nvPr>
        </p:nvSpPr>
        <p:spPr/>
        <p:txBody>
          <a:bodyPr>
            <a:normAutofit fontScale="92500" lnSpcReduction="10000"/>
          </a:bodyPr>
          <a:lstStyle/>
          <a:p>
            <a:r>
              <a:rPr lang="en-US" dirty="0" smtClean="0"/>
              <a:t>NCES, NAEP Data Explorer</a:t>
            </a:r>
          </a:p>
        </p:txBody>
      </p:sp>
      <p:sp>
        <p:nvSpPr>
          <p:cNvPr id="9" name="TextBox 8"/>
          <p:cNvSpPr txBox="1"/>
          <p:nvPr/>
        </p:nvSpPr>
        <p:spPr>
          <a:xfrm>
            <a:off x="0" y="6062990"/>
            <a:ext cx="4876800" cy="261610"/>
          </a:xfrm>
          <a:prstGeom prst="rect">
            <a:avLst/>
          </a:prstGeom>
          <a:noFill/>
        </p:spPr>
        <p:txBody>
          <a:bodyPr wrap="square" rtlCol="0">
            <a:spAutoFit/>
          </a:bodyPr>
          <a:lstStyle/>
          <a:p>
            <a:r>
              <a:rPr lang="en-US" sz="1100" dirty="0" smtClean="0">
                <a:latin typeface="+mn-lt"/>
              </a:rPr>
              <a:t>Note: Rankings are among all 50 states</a:t>
            </a:r>
            <a:endParaRPr lang="en-US" sz="1100" dirty="0">
              <a:latin typeface="+mn-lt"/>
            </a:endParaRPr>
          </a:p>
        </p:txBody>
      </p:sp>
    </p:spTree>
    <p:extLst>
      <p:ext uri="{BB962C8B-B14F-4D97-AF65-F5344CB8AC3E}">
        <p14:creationId xmlns:p14="http://schemas.microsoft.com/office/powerpoint/2010/main" val="919802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sz="4400" dirty="0" smtClean="0"/>
              <a:t>Michigan NAEP Performance</a:t>
            </a:r>
            <a:br>
              <a:rPr lang="en-US" sz="4400" dirty="0" smtClean="0"/>
            </a:br>
            <a:r>
              <a:rPr lang="en-US" sz="3100" dirty="0" smtClean="0"/>
              <a:t>Relative Rank of African-American Students </a:t>
            </a:r>
            <a:r>
              <a:rPr lang="en-US" sz="3200" dirty="0" smtClean="0"/>
              <a:t>2003-2015</a:t>
            </a:r>
            <a:endParaRPr lang="en-US" sz="3100" dirty="0" smtClean="0"/>
          </a:p>
        </p:txBody>
      </p:sp>
      <p:graphicFrame>
        <p:nvGraphicFramePr>
          <p:cNvPr id="6" name="Content Placeholder 5"/>
          <p:cNvGraphicFramePr>
            <a:graphicFrameLocks noGrp="1"/>
          </p:cNvGraphicFramePr>
          <p:nvPr>
            <p:ph idx="1"/>
            <p:extLst/>
          </p:nvPr>
        </p:nvGraphicFramePr>
        <p:xfrm>
          <a:off x="409303" y="1981200"/>
          <a:ext cx="8381998" cy="3261360"/>
        </p:xfrm>
        <a:graphic>
          <a:graphicData uri="http://schemas.openxmlformats.org/drawingml/2006/table">
            <a:tbl>
              <a:tblPr>
                <a:tableStyleId>{B301B821-A1FF-4177-AEE7-76D212191A09}</a:tableStyleId>
              </a:tblPr>
              <a:tblGrid>
                <a:gridCol w="1371600"/>
                <a:gridCol w="914400"/>
                <a:gridCol w="990600"/>
                <a:gridCol w="1143000"/>
                <a:gridCol w="1066800"/>
                <a:gridCol w="990600"/>
                <a:gridCol w="914400"/>
                <a:gridCol w="990598"/>
              </a:tblGrid>
              <a:tr h="370840">
                <a:tc>
                  <a:txBody>
                    <a:bodyPr/>
                    <a:lstStyle/>
                    <a:p>
                      <a:endParaRPr lang="en-US" sz="2400" b="1" dirty="0"/>
                    </a:p>
                  </a:txBody>
                  <a:tcPr marL="155864" marR="155864"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2007</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2009</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2011</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38</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39</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44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45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42</a:t>
                      </a:r>
                      <a:r>
                        <a:rPr lang="en-US" sz="2400" baseline="30000" dirty="0" smtClean="0"/>
                        <a:t>nd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41</a:t>
                      </a:r>
                      <a:r>
                        <a:rPr lang="en-US" sz="2400" baseline="30000" dirty="0" smtClean="0"/>
                        <a:t>st</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40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40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43</a:t>
                      </a:r>
                      <a:r>
                        <a:rPr lang="en-US" sz="2400" baseline="30000" dirty="0" smtClean="0"/>
                        <a:t>rd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44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44</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42</a:t>
                      </a:r>
                      <a:r>
                        <a:rPr lang="en-US" sz="2400" baseline="30000" dirty="0" smtClean="0"/>
                        <a:t>nd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29</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33</a:t>
                      </a:r>
                      <a:r>
                        <a:rPr lang="en-US" sz="2400" baseline="30000" dirty="0" smtClean="0"/>
                        <a:t>rd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33</a:t>
                      </a:r>
                      <a:r>
                        <a:rPr lang="en-US" sz="2400" baseline="30000" dirty="0" smtClean="0"/>
                        <a:t>rd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39</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32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 39</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41</a:t>
                      </a:r>
                      <a:r>
                        <a:rPr lang="en-US" sz="2400" baseline="30000" dirty="0" smtClean="0"/>
                        <a:t>st</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37</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819" name="Text Placeholder 3"/>
          <p:cNvSpPr>
            <a:spLocks noGrp="1"/>
          </p:cNvSpPr>
          <p:nvPr>
            <p:ph type="body" sz="quarter" idx="10"/>
          </p:nvPr>
        </p:nvSpPr>
        <p:spPr/>
        <p:txBody>
          <a:bodyPr>
            <a:normAutofit fontScale="92500" lnSpcReduction="10000"/>
          </a:bodyPr>
          <a:lstStyle/>
          <a:p>
            <a:r>
              <a:rPr lang="en-US" dirty="0" smtClean="0"/>
              <a:t>NCES, NAEP Data Explorer</a:t>
            </a:r>
          </a:p>
        </p:txBody>
      </p:sp>
      <p:sp>
        <p:nvSpPr>
          <p:cNvPr id="9" name="TextBox 8"/>
          <p:cNvSpPr txBox="1"/>
          <p:nvPr/>
        </p:nvSpPr>
        <p:spPr>
          <a:xfrm>
            <a:off x="0" y="6062990"/>
            <a:ext cx="5791200" cy="261610"/>
          </a:xfrm>
          <a:prstGeom prst="rect">
            <a:avLst/>
          </a:prstGeom>
          <a:noFill/>
        </p:spPr>
        <p:txBody>
          <a:bodyPr wrap="square" rtlCol="0">
            <a:spAutoFit/>
          </a:bodyPr>
          <a:lstStyle/>
          <a:p>
            <a:r>
              <a:rPr lang="en-US" sz="1100" dirty="0" smtClean="0">
                <a:latin typeface="+mn-lt"/>
              </a:rPr>
              <a:t>Note: Rankings are among the states that reported data for African-American students.</a:t>
            </a:r>
            <a:endParaRPr lang="en-US" sz="1100" dirty="0">
              <a:latin typeface="+mn-lt"/>
            </a:endParaRPr>
          </a:p>
        </p:txBody>
      </p:sp>
    </p:spTree>
    <p:extLst>
      <p:ext uri="{BB962C8B-B14F-4D97-AF65-F5344CB8AC3E}">
        <p14:creationId xmlns:p14="http://schemas.microsoft.com/office/powerpoint/2010/main" val="2405812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sz="4400" dirty="0" smtClean="0"/>
              <a:t>Michigan NAEP Performance</a:t>
            </a:r>
            <a:br>
              <a:rPr lang="en-US" sz="4400" dirty="0" smtClean="0"/>
            </a:br>
            <a:r>
              <a:rPr lang="en-US" sz="2700" dirty="0" smtClean="0"/>
              <a:t>Relative Rank of Latino Students </a:t>
            </a:r>
            <a:r>
              <a:rPr lang="en-US" sz="3100" dirty="0" smtClean="0"/>
              <a:t>2003-2015</a:t>
            </a:r>
            <a:endParaRPr lang="en-US" sz="2700" dirty="0" smtClean="0"/>
          </a:p>
        </p:txBody>
      </p:sp>
      <p:graphicFrame>
        <p:nvGraphicFramePr>
          <p:cNvPr id="6" name="Content Placeholder 5"/>
          <p:cNvGraphicFramePr>
            <a:graphicFrameLocks noGrp="1"/>
          </p:cNvGraphicFramePr>
          <p:nvPr>
            <p:ph idx="1"/>
            <p:extLst/>
          </p:nvPr>
        </p:nvGraphicFramePr>
        <p:xfrm>
          <a:off x="457200" y="1676400"/>
          <a:ext cx="8381998" cy="3261360"/>
        </p:xfrm>
        <a:graphic>
          <a:graphicData uri="http://schemas.openxmlformats.org/drawingml/2006/table">
            <a:tbl>
              <a:tblPr>
                <a:tableStyleId>{B301B821-A1FF-4177-AEE7-76D212191A09}</a:tableStyleId>
              </a:tblPr>
              <a:tblGrid>
                <a:gridCol w="1371600"/>
                <a:gridCol w="914400"/>
                <a:gridCol w="990600"/>
                <a:gridCol w="914400"/>
                <a:gridCol w="1143000"/>
                <a:gridCol w="1066800"/>
                <a:gridCol w="990599"/>
                <a:gridCol w="990599"/>
              </a:tblGrid>
              <a:tr h="370840">
                <a:tc>
                  <a:txBody>
                    <a:bodyPr/>
                    <a:lstStyle/>
                    <a:p>
                      <a:endParaRPr lang="en-US" sz="2400" b="1" dirty="0"/>
                    </a:p>
                  </a:txBody>
                  <a:tcPr marL="155864" marR="155864"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2007</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2009</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2011</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22</a:t>
                      </a:r>
                      <a:r>
                        <a:rPr lang="en-US" sz="2400" baseline="30000" dirty="0" smtClean="0"/>
                        <a:t>nd</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13</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24</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33</a:t>
                      </a:r>
                      <a:r>
                        <a:rPr lang="en-US" sz="2400" baseline="30000" dirty="0" smtClean="0"/>
                        <a:t>rd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20</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40</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43</a:t>
                      </a:r>
                      <a:r>
                        <a:rPr lang="en-US" sz="2400" baseline="30000" dirty="0" smtClean="0"/>
                        <a:t>rd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13</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13</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21</a:t>
                      </a:r>
                      <a:r>
                        <a:rPr lang="en-US" sz="2400" baseline="30000" dirty="0" smtClean="0"/>
                        <a:t>st</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a:t>
                      </a:r>
                      <a:r>
                        <a:rPr lang="en-US" sz="2400" baseline="30000" dirty="0" smtClean="0"/>
                        <a:t>rd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12</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19</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13</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43</a:t>
                      </a:r>
                      <a:r>
                        <a:rPr lang="en-US" sz="2400" baseline="30000" dirty="0" smtClean="0"/>
                        <a:t>rd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30</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819" name="Text Placeholder 3"/>
          <p:cNvSpPr>
            <a:spLocks noGrp="1"/>
          </p:cNvSpPr>
          <p:nvPr>
            <p:ph type="body" sz="quarter" idx="10"/>
          </p:nvPr>
        </p:nvSpPr>
        <p:spPr/>
        <p:txBody>
          <a:bodyPr>
            <a:normAutofit fontScale="92500" lnSpcReduction="10000"/>
          </a:bodyPr>
          <a:lstStyle/>
          <a:p>
            <a:r>
              <a:rPr lang="en-US" dirty="0" smtClean="0"/>
              <a:t>NCES, NAEP Data Explorer</a:t>
            </a:r>
          </a:p>
        </p:txBody>
      </p:sp>
      <p:sp>
        <p:nvSpPr>
          <p:cNvPr id="9" name="TextBox 8"/>
          <p:cNvSpPr txBox="1"/>
          <p:nvPr/>
        </p:nvSpPr>
        <p:spPr>
          <a:xfrm>
            <a:off x="0" y="6062990"/>
            <a:ext cx="4876800" cy="261610"/>
          </a:xfrm>
          <a:prstGeom prst="rect">
            <a:avLst/>
          </a:prstGeom>
          <a:noFill/>
        </p:spPr>
        <p:txBody>
          <a:bodyPr wrap="square" rtlCol="0">
            <a:spAutoFit/>
          </a:bodyPr>
          <a:lstStyle/>
          <a:p>
            <a:r>
              <a:rPr lang="en-US" sz="1100" dirty="0" smtClean="0">
                <a:latin typeface="+mn-lt"/>
              </a:rPr>
              <a:t>Note: Rankings are among all 50 states</a:t>
            </a:r>
            <a:endParaRPr lang="en-US" sz="1100" dirty="0">
              <a:latin typeface="+mn-lt"/>
            </a:endParaRPr>
          </a:p>
        </p:txBody>
      </p:sp>
    </p:spTree>
    <p:extLst>
      <p:ext uri="{BB962C8B-B14F-4D97-AF65-F5344CB8AC3E}">
        <p14:creationId xmlns:p14="http://schemas.microsoft.com/office/powerpoint/2010/main" val="4151765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sz="4400" dirty="0" smtClean="0"/>
              <a:t>Michigan NAEP Performance</a:t>
            </a:r>
            <a:br>
              <a:rPr lang="en-US" sz="4400" dirty="0" smtClean="0"/>
            </a:br>
            <a:r>
              <a:rPr lang="en-US" sz="2800" dirty="0" smtClean="0"/>
              <a:t>Relative Rank of White Students 2003-2015</a:t>
            </a:r>
          </a:p>
        </p:txBody>
      </p:sp>
      <p:graphicFrame>
        <p:nvGraphicFramePr>
          <p:cNvPr id="6" name="Content Placeholder 5"/>
          <p:cNvGraphicFramePr>
            <a:graphicFrameLocks noGrp="1"/>
          </p:cNvGraphicFramePr>
          <p:nvPr>
            <p:ph idx="1"/>
            <p:extLst/>
          </p:nvPr>
        </p:nvGraphicFramePr>
        <p:xfrm>
          <a:off x="381001" y="1981200"/>
          <a:ext cx="8381998" cy="3261360"/>
        </p:xfrm>
        <a:graphic>
          <a:graphicData uri="http://schemas.openxmlformats.org/drawingml/2006/table">
            <a:tbl>
              <a:tblPr>
                <a:tableStyleId>{B301B821-A1FF-4177-AEE7-76D212191A09}</a:tableStyleId>
              </a:tblPr>
              <a:tblGrid>
                <a:gridCol w="1600200"/>
                <a:gridCol w="838200"/>
                <a:gridCol w="1143000"/>
                <a:gridCol w="914400"/>
                <a:gridCol w="914400"/>
                <a:gridCol w="914400"/>
                <a:gridCol w="1028699"/>
                <a:gridCol w="1028699"/>
              </a:tblGrid>
              <a:tr h="370840">
                <a:tc>
                  <a:txBody>
                    <a:bodyPr/>
                    <a:lstStyle/>
                    <a:p>
                      <a:endParaRPr lang="en-US" sz="2400" b="1" dirty="0"/>
                    </a:p>
                  </a:txBody>
                  <a:tcPr marL="155864" marR="155864"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2007</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2009</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2011</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baseline="0" dirty="0" smtClean="0"/>
                        <a:t> </a:t>
                      </a:r>
                      <a:r>
                        <a:rPr lang="en-US" sz="2000" dirty="0" smtClean="0"/>
                        <a:t>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13</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33</a:t>
                      </a:r>
                      <a:r>
                        <a:rPr lang="en-US" sz="2400" baseline="30000" dirty="0" smtClean="0"/>
                        <a:t>rd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45</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49</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baseline="0" dirty="0" smtClean="0"/>
                        <a:t> </a:t>
                      </a:r>
                      <a:r>
                        <a:rPr lang="en-US" sz="2000" dirty="0" smtClean="0"/>
                        <a:t>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13</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41</a:t>
                      </a:r>
                      <a:r>
                        <a:rPr lang="en-US" sz="2400" baseline="30000" dirty="0" smtClean="0"/>
                        <a:t>st</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46</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47</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12</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41</a:t>
                      </a:r>
                      <a:r>
                        <a:rPr lang="en-US" sz="2400" baseline="30000" dirty="0" smtClean="0"/>
                        <a:t>st</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42</a:t>
                      </a:r>
                      <a:r>
                        <a:rPr lang="en-US" sz="2400" baseline="30000" dirty="0" smtClean="0"/>
                        <a:t>nd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42</a:t>
                      </a:r>
                      <a:r>
                        <a:rPr lang="en-US" sz="2400" baseline="30000" dirty="0" smtClean="0"/>
                        <a:t>nd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42</a:t>
                      </a:r>
                      <a:r>
                        <a:rPr lang="en-US" sz="2400" baseline="30000" dirty="0" smtClean="0"/>
                        <a:t>nd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819" name="Text Placeholder 3"/>
          <p:cNvSpPr>
            <a:spLocks noGrp="1"/>
          </p:cNvSpPr>
          <p:nvPr>
            <p:ph type="body" sz="quarter" idx="10"/>
          </p:nvPr>
        </p:nvSpPr>
        <p:spPr/>
        <p:txBody>
          <a:bodyPr>
            <a:normAutofit fontScale="92500" lnSpcReduction="10000"/>
          </a:bodyPr>
          <a:lstStyle/>
          <a:p>
            <a:r>
              <a:rPr lang="en-US" dirty="0" smtClean="0"/>
              <a:t>NCES, NAEP Data Explorer</a:t>
            </a:r>
          </a:p>
        </p:txBody>
      </p:sp>
      <p:sp>
        <p:nvSpPr>
          <p:cNvPr id="9" name="TextBox 8"/>
          <p:cNvSpPr txBox="1"/>
          <p:nvPr/>
        </p:nvSpPr>
        <p:spPr>
          <a:xfrm>
            <a:off x="0" y="6062990"/>
            <a:ext cx="4876800" cy="261610"/>
          </a:xfrm>
          <a:prstGeom prst="rect">
            <a:avLst/>
          </a:prstGeom>
          <a:noFill/>
        </p:spPr>
        <p:txBody>
          <a:bodyPr wrap="square" rtlCol="0">
            <a:spAutoFit/>
          </a:bodyPr>
          <a:lstStyle/>
          <a:p>
            <a:r>
              <a:rPr lang="en-US" sz="1100" dirty="0" smtClean="0">
                <a:latin typeface="+mn-lt"/>
              </a:rPr>
              <a:t>Note: Rankings are among all 50 states</a:t>
            </a:r>
            <a:endParaRPr lang="en-US" sz="1100" dirty="0">
              <a:latin typeface="+mn-lt"/>
            </a:endParaRPr>
          </a:p>
        </p:txBody>
      </p:sp>
    </p:spTree>
    <p:extLst>
      <p:ext uri="{BB962C8B-B14F-4D97-AF65-F5344CB8AC3E}">
        <p14:creationId xmlns:p14="http://schemas.microsoft.com/office/powerpoint/2010/main" val="3218937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sz="4400" dirty="0" smtClean="0"/>
              <a:t>Michigan NAEP Performance</a:t>
            </a:r>
            <a:br>
              <a:rPr lang="en-US" sz="4400" dirty="0" smtClean="0"/>
            </a:br>
            <a:r>
              <a:rPr lang="en-US" sz="2700" dirty="0" smtClean="0"/>
              <a:t>Relative Rank of Low Income Students </a:t>
            </a:r>
            <a:r>
              <a:rPr lang="en-US" sz="3100" dirty="0" smtClean="0"/>
              <a:t>2003-2015</a:t>
            </a:r>
          </a:p>
        </p:txBody>
      </p:sp>
      <p:graphicFrame>
        <p:nvGraphicFramePr>
          <p:cNvPr id="6" name="Content Placeholder 5"/>
          <p:cNvGraphicFramePr>
            <a:graphicFrameLocks noGrp="1"/>
          </p:cNvGraphicFramePr>
          <p:nvPr>
            <p:ph idx="1"/>
            <p:extLst/>
          </p:nvPr>
        </p:nvGraphicFramePr>
        <p:xfrm>
          <a:off x="457200" y="1676400"/>
          <a:ext cx="8381998" cy="3261360"/>
        </p:xfrm>
        <a:graphic>
          <a:graphicData uri="http://schemas.openxmlformats.org/drawingml/2006/table">
            <a:tbl>
              <a:tblPr>
                <a:tableStyleId>{B301B821-A1FF-4177-AEE7-76D212191A09}</a:tableStyleId>
              </a:tblPr>
              <a:tblGrid>
                <a:gridCol w="1447800"/>
                <a:gridCol w="990600"/>
                <a:gridCol w="1143000"/>
                <a:gridCol w="914400"/>
                <a:gridCol w="1066800"/>
                <a:gridCol w="990600"/>
                <a:gridCol w="914399"/>
                <a:gridCol w="914399"/>
              </a:tblGrid>
              <a:tr h="370840">
                <a:tc>
                  <a:txBody>
                    <a:bodyPr/>
                    <a:lstStyle/>
                    <a:p>
                      <a:endParaRPr lang="en-US" sz="2400" b="1" dirty="0"/>
                    </a:p>
                  </a:txBody>
                  <a:tcPr marL="155864" marR="155864"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2007</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2009</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2011</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45</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48</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48</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33</a:t>
                      </a:r>
                      <a:r>
                        <a:rPr lang="en-US" sz="2400" baseline="30000" dirty="0" smtClean="0"/>
                        <a:t>rd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41</a:t>
                      </a:r>
                      <a:r>
                        <a:rPr lang="en-US" sz="2400" baseline="30000" dirty="0" smtClean="0"/>
                        <a:t>st</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26</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baseline="0" dirty="0" smtClean="0"/>
                        <a:t> </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42</a:t>
                      </a:r>
                      <a:r>
                        <a:rPr lang="en-US" sz="2400" baseline="30000" dirty="0" smtClean="0"/>
                        <a:t>nd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smtClean="0"/>
                        <a:t>47</a:t>
                      </a:r>
                      <a:r>
                        <a:rPr lang="en-US" sz="2400" baseline="30000" smtClean="0"/>
                        <a:t>th</a:t>
                      </a:r>
                      <a:r>
                        <a:rPr lang="en-US" sz="240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43</a:t>
                      </a:r>
                      <a:r>
                        <a:rPr lang="en-US" sz="2400" baseline="30000" dirty="0" smtClean="0"/>
                        <a:t>rd</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44</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46</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819" name="Text Placeholder 3"/>
          <p:cNvSpPr>
            <a:spLocks noGrp="1"/>
          </p:cNvSpPr>
          <p:nvPr>
            <p:ph type="body" sz="quarter" idx="10"/>
          </p:nvPr>
        </p:nvSpPr>
        <p:spPr/>
        <p:txBody>
          <a:bodyPr>
            <a:normAutofit fontScale="92500" lnSpcReduction="10000"/>
          </a:bodyPr>
          <a:lstStyle/>
          <a:p>
            <a:r>
              <a:rPr lang="en-US" dirty="0" smtClean="0"/>
              <a:t>NCES, NAEP Data Explorer</a:t>
            </a:r>
          </a:p>
        </p:txBody>
      </p:sp>
      <p:sp>
        <p:nvSpPr>
          <p:cNvPr id="9" name="TextBox 8"/>
          <p:cNvSpPr txBox="1"/>
          <p:nvPr/>
        </p:nvSpPr>
        <p:spPr>
          <a:xfrm>
            <a:off x="0" y="6062990"/>
            <a:ext cx="4876800" cy="261610"/>
          </a:xfrm>
          <a:prstGeom prst="rect">
            <a:avLst/>
          </a:prstGeom>
          <a:noFill/>
        </p:spPr>
        <p:txBody>
          <a:bodyPr wrap="square" rtlCol="0">
            <a:spAutoFit/>
          </a:bodyPr>
          <a:lstStyle/>
          <a:p>
            <a:r>
              <a:rPr lang="en-US" sz="1100" dirty="0" smtClean="0">
                <a:latin typeface="+mn-lt"/>
              </a:rPr>
              <a:t>Note: Rankings are among all 50 states</a:t>
            </a:r>
            <a:endParaRPr lang="en-US" sz="1100" dirty="0">
              <a:latin typeface="+mn-lt"/>
            </a:endParaRPr>
          </a:p>
        </p:txBody>
      </p:sp>
    </p:spTree>
    <p:extLst>
      <p:ext uri="{BB962C8B-B14F-4D97-AF65-F5344CB8AC3E}">
        <p14:creationId xmlns:p14="http://schemas.microsoft.com/office/powerpoint/2010/main" val="35864093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a:defRPr/>
            </a:pPr>
            <a:r>
              <a:rPr lang="en-US" sz="4400" dirty="0" smtClean="0"/>
              <a:t>Michigan NAEP Performance</a:t>
            </a:r>
            <a:br>
              <a:rPr lang="en-US" sz="4400" dirty="0" smtClean="0"/>
            </a:br>
            <a:r>
              <a:rPr lang="en-US" sz="2700" dirty="0" smtClean="0"/>
              <a:t>Relative Rank of Higher Income Students </a:t>
            </a:r>
            <a:r>
              <a:rPr lang="en-US" sz="3100" dirty="0" smtClean="0"/>
              <a:t>2003-2015</a:t>
            </a:r>
            <a:endParaRPr lang="en-US" sz="2700" dirty="0" smtClean="0"/>
          </a:p>
        </p:txBody>
      </p:sp>
      <p:graphicFrame>
        <p:nvGraphicFramePr>
          <p:cNvPr id="6" name="Content Placeholder 5"/>
          <p:cNvGraphicFramePr>
            <a:graphicFrameLocks noGrp="1"/>
          </p:cNvGraphicFramePr>
          <p:nvPr>
            <p:ph idx="1"/>
            <p:extLst/>
          </p:nvPr>
        </p:nvGraphicFramePr>
        <p:xfrm>
          <a:off x="457200" y="1676400"/>
          <a:ext cx="8381998" cy="3261360"/>
        </p:xfrm>
        <a:graphic>
          <a:graphicData uri="http://schemas.openxmlformats.org/drawingml/2006/table">
            <a:tbl>
              <a:tblPr>
                <a:tableStyleId>{B301B821-A1FF-4177-AEE7-76D212191A09}</a:tableStyleId>
              </a:tblPr>
              <a:tblGrid>
                <a:gridCol w="1524000"/>
                <a:gridCol w="914400"/>
                <a:gridCol w="1066800"/>
                <a:gridCol w="990600"/>
                <a:gridCol w="914400"/>
                <a:gridCol w="838200"/>
                <a:gridCol w="1066799"/>
                <a:gridCol w="1066799"/>
              </a:tblGrid>
              <a:tr h="370840">
                <a:tc>
                  <a:txBody>
                    <a:bodyPr/>
                    <a:lstStyle/>
                    <a:p>
                      <a:endParaRPr lang="en-US" sz="2400" b="1" dirty="0"/>
                    </a:p>
                  </a:txBody>
                  <a:tcPr marL="155864" marR="155864"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2007</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2009</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2011</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2013</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2015</a:t>
                      </a:r>
                      <a:endParaRPr lang="en-US" sz="2000" b="1" dirty="0"/>
                    </a:p>
                  </a:txBody>
                  <a:tcPr marL="155864" marR="155864"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48</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4</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20</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29</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43</a:t>
                      </a:r>
                      <a:r>
                        <a:rPr lang="en-US" sz="2400" baseline="30000" dirty="0" smtClean="0"/>
                        <a:t>rd</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32</a:t>
                      </a:r>
                      <a:r>
                        <a:rPr lang="en-US" sz="2400" baseline="30000" dirty="0" smtClean="0"/>
                        <a:t>nd</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45</a:t>
                      </a:r>
                      <a:r>
                        <a:rPr lang="en-US" sz="2400" baseline="30000" dirty="0" smtClean="0"/>
                        <a:t>th</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Reading</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21</a:t>
                      </a:r>
                      <a:r>
                        <a:rPr lang="en-US" sz="2400" baseline="30000" dirty="0" smtClean="0"/>
                        <a:t>st</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37</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36</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30</a:t>
                      </a:r>
                      <a:r>
                        <a:rPr lang="en-US" sz="2400" baseline="30000" dirty="0" smtClean="0"/>
                        <a:t>th</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31</a:t>
                      </a:r>
                      <a:r>
                        <a:rPr lang="en-US" sz="2400" baseline="30000" dirty="0" smtClean="0"/>
                        <a:t>st</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33</a:t>
                      </a:r>
                      <a:r>
                        <a:rPr lang="en-US" sz="2400" baseline="30000" dirty="0" smtClean="0"/>
                        <a:t>rd</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dirty="0" smtClean="0"/>
                        <a:t>8</a:t>
                      </a:r>
                      <a:r>
                        <a:rPr lang="en-US" sz="2000" baseline="30000" dirty="0" smtClean="0"/>
                        <a:t>th</a:t>
                      </a:r>
                      <a:r>
                        <a:rPr lang="en-US" sz="2000" dirty="0" smtClean="0"/>
                        <a:t> Grade Math</a:t>
                      </a:r>
                      <a:endParaRPr lang="en-US" sz="2000" dirty="0"/>
                    </a:p>
                  </a:txBody>
                  <a:tcPr marL="155864" marR="155864"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34</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35</a:t>
                      </a:r>
                      <a:r>
                        <a:rPr lang="en-US" sz="2400" baseline="30000" dirty="0" smtClean="0"/>
                        <a:t>th</a:t>
                      </a:r>
                      <a:r>
                        <a:rPr lang="en-US" sz="2400" baseline="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38</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39</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40</a:t>
                      </a:r>
                      <a:r>
                        <a:rPr lang="en-US" sz="2400" baseline="30000" dirty="0" smtClean="0"/>
                        <a:t>th</a:t>
                      </a:r>
                      <a:r>
                        <a:rPr lang="en-US" sz="2400" dirty="0" smtClean="0"/>
                        <a:t> </a:t>
                      </a:r>
                      <a:endParaRPr lang="en-US" sz="2400" dirty="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39</a:t>
                      </a:r>
                      <a:r>
                        <a:rPr lang="en-US" sz="2400" baseline="30000" dirty="0" smtClean="0"/>
                        <a:t>th</a:t>
                      </a:r>
                      <a:endParaRPr lang="en-US" sz="2400" dirty="0" smtClean="0"/>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41</a:t>
                      </a:r>
                      <a:r>
                        <a:rPr lang="en-US" sz="2400" baseline="30000" dirty="0" smtClean="0"/>
                        <a:t>st</a:t>
                      </a:r>
                      <a:r>
                        <a:rPr lang="en-US" sz="2400" dirty="0" smtClean="0"/>
                        <a:t> </a:t>
                      </a:r>
                    </a:p>
                  </a:txBody>
                  <a:tcPr marL="155864" marR="155864" anchor="ctr">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6819" name="Text Placeholder 3"/>
          <p:cNvSpPr>
            <a:spLocks noGrp="1"/>
          </p:cNvSpPr>
          <p:nvPr>
            <p:ph type="body" sz="quarter" idx="10"/>
          </p:nvPr>
        </p:nvSpPr>
        <p:spPr/>
        <p:txBody>
          <a:bodyPr>
            <a:normAutofit fontScale="92500" lnSpcReduction="10000"/>
          </a:bodyPr>
          <a:lstStyle/>
          <a:p>
            <a:r>
              <a:rPr lang="en-US" dirty="0" smtClean="0"/>
              <a:t>NCES, NAEP Data Explorer</a:t>
            </a:r>
          </a:p>
        </p:txBody>
      </p:sp>
      <p:sp>
        <p:nvSpPr>
          <p:cNvPr id="9" name="TextBox 8"/>
          <p:cNvSpPr txBox="1"/>
          <p:nvPr/>
        </p:nvSpPr>
        <p:spPr>
          <a:xfrm>
            <a:off x="0" y="6062990"/>
            <a:ext cx="4876800" cy="261610"/>
          </a:xfrm>
          <a:prstGeom prst="rect">
            <a:avLst/>
          </a:prstGeom>
          <a:noFill/>
        </p:spPr>
        <p:txBody>
          <a:bodyPr wrap="square" rtlCol="0">
            <a:spAutoFit/>
          </a:bodyPr>
          <a:lstStyle/>
          <a:p>
            <a:r>
              <a:rPr lang="en-US" sz="1100" dirty="0" smtClean="0">
                <a:latin typeface="+mn-lt"/>
              </a:rPr>
              <a:t>Note: Rankings are among all 50 states</a:t>
            </a:r>
            <a:endParaRPr lang="en-US" sz="1100" dirty="0">
              <a:latin typeface="+mn-lt"/>
            </a:endParaRPr>
          </a:p>
        </p:txBody>
      </p:sp>
    </p:spTree>
    <p:extLst>
      <p:ext uri="{BB962C8B-B14F-4D97-AF65-F5344CB8AC3E}">
        <p14:creationId xmlns:p14="http://schemas.microsoft.com/office/powerpoint/2010/main" val="48621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642" y="1429338"/>
            <a:ext cx="7876715" cy="3999323"/>
          </a:xfrm>
          <a:prstGeom prst="rect">
            <a:avLst/>
          </a:prstGeom>
        </p:spPr>
      </p:pic>
    </p:spTree>
    <p:extLst>
      <p:ext uri="{BB962C8B-B14F-4D97-AF65-F5344CB8AC3E}">
        <p14:creationId xmlns:p14="http://schemas.microsoft.com/office/powerpoint/2010/main" val="121496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 these numbers together and compare with other states?</a:t>
            </a:r>
            <a:endParaRPr lang="en-US" dirty="0"/>
          </a:p>
        </p:txBody>
      </p:sp>
      <p:sp>
        <p:nvSpPr>
          <p:cNvPr id="3" name="Subtitle 2"/>
          <p:cNvSpPr>
            <a:spLocks noGrp="1"/>
          </p:cNvSpPr>
          <p:nvPr>
            <p:ph type="subTitle" idx="1"/>
          </p:nvPr>
        </p:nvSpPr>
        <p:spPr/>
        <p:txBody>
          <a:bodyPr/>
          <a:lstStyle/>
          <a:p>
            <a:r>
              <a:rPr lang="en-US" dirty="0" smtClean="0"/>
              <a:t>Michigan is generally both </a:t>
            </a:r>
            <a:r>
              <a:rPr lang="en-US" b="1" dirty="0" smtClean="0"/>
              <a:t>low performing and low improving</a:t>
            </a:r>
            <a:r>
              <a:rPr lang="en-US" dirty="0" smtClean="0"/>
              <a:t>—not a good place to be in a country that is at best only middle-of-the-pack.</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And for those who think that the “answer” is fast growth of charters…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Even though Boston’s Traditional Public Schools Perform Much Higher Than those in Detroit, Their Charters Overwhelmingly Have Higher Learning Gains</a:t>
            </a:r>
            <a:endParaRPr lang="en-US" sz="2400" b="1" dirty="0"/>
          </a:p>
        </p:txBody>
      </p:sp>
      <p:sp>
        <p:nvSpPr>
          <p:cNvPr id="6" name="TextBox 5"/>
          <p:cNvSpPr txBox="1"/>
          <p:nvPr/>
        </p:nvSpPr>
        <p:spPr>
          <a:xfrm>
            <a:off x="0" y="6104507"/>
            <a:ext cx="9144000" cy="400110"/>
          </a:xfrm>
          <a:prstGeom prst="rect">
            <a:avLst/>
          </a:prstGeom>
          <a:noFill/>
        </p:spPr>
        <p:txBody>
          <a:bodyPr wrap="square" rtlCol="0">
            <a:spAutoFit/>
          </a:bodyPr>
          <a:lstStyle/>
          <a:p>
            <a:r>
              <a:rPr lang="en-US" sz="1000" b="1" dirty="0"/>
              <a:t>Source:</a:t>
            </a:r>
            <a:r>
              <a:rPr lang="en-US" sz="1000" dirty="0"/>
              <a:t> “Urban Charter School Study Report on 41 Regions,” Stanford University Center for Research on Education Outcomes, 2015. </a:t>
            </a:r>
            <a:r>
              <a:rPr lang="en-US" sz="1000" u="sng" dirty="0">
                <a:hlinkClick r:id="rId2"/>
              </a:rPr>
              <a:t>https://urbancharters.stanford.edu/download/Urban%20Charter%20School%20Study%20Report%20on%2041%20Regions.pdf</a:t>
            </a:r>
            <a:endParaRPr lang="en-US" sz="1000" dirty="0"/>
          </a:p>
        </p:txBody>
      </p:sp>
      <p:graphicFrame>
        <p:nvGraphicFramePr>
          <p:cNvPr id="8" name="Content Placeholder 7"/>
          <p:cNvGraphicFramePr>
            <a:graphicFrameLocks noGrp="1"/>
          </p:cNvGraphicFramePr>
          <p:nvPr>
            <p:ph idx="1"/>
            <p:extLst/>
          </p:nvPr>
        </p:nvGraphicFramePr>
        <p:xfrm>
          <a:off x="76200" y="1600201"/>
          <a:ext cx="8991600" cy="43594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29600" y="0"/>
            <a:ext cx="914400" cy="381000"/>
          </a:xfrm>
          <a:prstGeom prst="rect">
            <a:avLst/>
          </a:prstGeom>
          <a:noFill/>
        </p:spPr>
        <p:txBody>
          <a:bodyPr wrap="square" rtlCol="0">
            <a:spAutoFit/>
          </a:bodyPr>
          <a:lstStyle/>
          <a:p>
            <a:pPr algn="ctr"/>
            <a:fld id="{31C606F0-F5B7-45A7-AAFE-3D8C748624AC}" type="slidenum">
              <a:rPr lang="en-US" smtClean="0"/>
              <a:pPr algn="ctr"/>
              <a:t>42</a:t>
            </a:fld>
            <a:endParaRPr lang="en-US" dirty="0"/>
          </a:p>
        </p:txBody>
      </p:sp>
    </p:spTree>
    <p:extLst>
      <p:ext uri="{BB962C8B-B14F-4D97-AF65-F5344CB8AC3E}">
        <p14:creationId xmlns:p14="http://schemas.microsoft.com/office/powerpoint/2010/main" val="3385895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74" r="2676"/>
          <a:stretch/>
        </p:blipFill>
        <p:spPr>
          <a:xfrm>
            <a:off x="-1" y="609600"/>
            <a:ext cx="9144001" cy="5029200"/>
          </a:xfrm>
          <a:prstGeom prst="rect">
            <a:avLst/>
          </a:prstGeom>
        </p:spPr>
      </p:pic>
      <p:sp>
        <p:nvSpPr>
          <p:cNvPr id="4" name="TextBox 3"/>
          <p:cNvSpPr txBox="1"/>
          <p:nvPr/>
        </p:nvSpPr>
        <p:spPr>
          <a:xfrm>
            <a:off x="0" y="6096000"/>
            <a:ext cx="9144000" cy="400110"/>
          </a:xfrm>
          <a:prstGeom prst="rect">
            <a:avLst/>
          </a:prstGeom>
          <a:noFill/>
        </p:spPr>
        <p:txBody>
          <a:bodyPr wrap="square" rtlCol="0">
            <a:spAutoFit/>
          </a:bodyPr>
          <a:lstStyle/>
          <a:p>
            <a:r>
              <a:rPr lang="en-US" sz="1000" b="1" dirty="0"/>
              <a:t>Source: Center for Research on Education Outcomes, “Charter School Performance in Michigan” (Stanford, CA: CREDO, 2013), </a:t>
            </a:r>
            <a:r>
              <a:rPr lang="en-US" sz="1000" b="1" u="sng" dirty="0">
                <a:hlinkClick r:id="rId3"/>
              </a:rPr>
              <a:t>http://credo.stanford.edu/research-reports.html</a:t>
            </a:r>
            <a:r>
              <a:rPr lang="en-US" sz="1000" b="1" dirty="0"/>
              <a:t>.</a:t>
            </a:r>
            <a:endParaRPr lang="en-US" sz="1000" dirty="0"/>
          </a:p>
        </p:txBody>
      </p:sp>
    </p:spTree>
    <p:extLst>
      <p:ext uri="{BB962C8B-B14F-4D97-AF65-F5344CB8AC3E}">
        <p14:creationId xmlns:p14="http://schemas.microsoft.com/office/powerpoint/2010/main" val="2808934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04088"/>
          </a:xfrm>
        </p:spPr>
        <p:txBody>
          <a:bodyPr>
            <a:noAutofit/>
          </a:bodyPr>
          <a:lstStyle/>
          <a:p>
            <a:r>
              <a:rPr lang="en-US" sz="2400" dirty="0"/>
              <a:t>The Majority of Charter Districts </a:t>
            </a:r>
            <a:r>
              <a:rPr lang="en-US" sz="2400" dirty="0" smtClean="0"/>
              <a:t>(</a:t>
            </a:r>
            <a:r>
              <a:rPr lang="en-US" sz="2400" dirty="0"/>
              <a:t>67%) Perform </a:t>
            </a:r>
            <a:r>
              <a:rPr lang="en-US" sz="2400" u="sng" dirty="0">
                <a:solidFill>
                  <a:srgbClr val="FF0000"/>
                </a:solidFill>
              </a:rPr>
              <a:t>Worse</a:t>
            </a:r>
            <a:r>
              <a:rPr lang="en-US" sz="2400" dirty="0"/>
              <a:t> than DPS among African American Students in 8</a:t>
            </a:r>
            <a:r>
              <a:rPr lang="en-US" sz="2400" baseline="30000" dirty="0"/>
              <a:t>th</a:t>
            </a:r>
            <a:r>
              <a:rPr lang="en-US" sz="2400" dirty="0"/>
              <a:t> Grade Math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5988760"/>
              </p:ext>
            </p:extLst>
          </p:nvPr>
        </p:nvGraphicFramePr>
        <p:xfrm>
          <a:off x="-228600" y="1085088"/>
          <a:ext cx="9296400" cy="484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5959643"/>
            <a:ext cx="9144000" cy="553998"/>
          </a:xfrm>
          <a:prstGeom prst="rect">
            <a:avLst/>
          </a:prstGeom>
          <a:noFill/>
        </p:spPr>
        <p:txBody>
          <a:bodyPr wrap="square" rtlCol="0">
            <a:spAutoFit/>
          </a:bodyPr>
          <a:lstStyle/>
          <a:p>
            <a:r>
              <a:rPr lang="en-US" sz="1000" b="1" dirty="0"/>
              <a:t>Note:</a:t>
            </a:r>
            <a:r>
              <a:rPr lang="en-US" sz="1000" dirty="0"/>
              <a:t> Data above represents all charter districts statewide reporting African American proficiency rates in grade 8 MEAP math for 2013. Only charter districts where African American students comprise 50% or more of the total enrollment are included. </a:t>
            </a:r>
          </a:p>
          <a:p>
            <a:r>
              <a:rPr lang="en-US" sz="1000" b="1" dirty="0"/>
              <a:t>Source:</a:t>
            </a:r>
            <a:r>
              <a:rPr lang="en-US" sz="1000" dirty="0"/>
              <a:t> MDE MEAP 2013, CEPI Educational Entity Master (EEM), CEPI Public Head Count</a:t>
            </a:r>
          </a:p>
        </p:txBody>
      </p:sp>
      <p:sp>
        <p:nvSpPr>
          <p:cNvPr id="7" name="TextBox 6"/>
          <p:cNvSpPr txBox="1"/>
          <p:nvPr/>
        </p:nvSpPr>
        <p:spPr>
          <a:xfrm>
            <a:off x="8229600" y="0"/>
            <a:ext cx="914400" cy="381000"/>
          </a:xfrm>
          <a:prstGeom prst="rect">
            <a:avLst/>
          </a:prstGeom>
          <a:noFill/>
        </p:spPr>
        <p:txBody>
          <a:bodyPr wrap="square" rtlCol="0">
            <a:spAutoFit/>
          </a:bodyPr>
          <a:lstStyle/>
          <a:p>
            <a:pPr algn="ctr"/>
            <a:fld id="{31C606F0-F5B7-45A7-AAFE-3D8C748624AC}" type="slidenum">
              <a:rPr lang="en-US" smtClean="0"/>
              <a:pPr algn="ctr"/>
              <a:t>44</a:t>
            </a:fld>
            <a:endParaRPr lang="en-US" dirty="0"/>
          </a:p>
        </p:txBody>
      </p:sp>
    </p:spTree>
    <p:extLst>
      <p:ext uri="{BB962C8B-B14F-4D97-AF65-F5344CB8AC3E}">
        <p14:creationId xmlns:p14="http://schemas.microsoft.com/office/powerpoint/2010/main" val="2950760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solidFill>
            <a:schemeClr val="accent3">
              <a:lumMod val="40000"/>
              <a:lumOff val="60000"/>
            </a:schemeClr>
          </a:solidFill>
        </p:spPr>
        <p:txBody>
          <a:bodyPr>
            <a:normAutofit/>
          </a:bodyPr>
          <a:lstStyle/>
          <a:p>
            <a:pPr eaLnBrk="1" hangingPunct="1"/>
            <a:r>
              <a:rPr lang="en-US" sz="4000" dirty="0" smtClean="0">
                <a:latin typeface="Univers 55" pitchFamily="34" charset="0"/>
              </a:rPr>
              <a:t>What Can You Do?</a:t>
            </a:r>
          </a:p>
        </p:txBody>
      </p:sp>
      <p:sp>
        <p:nvSpPr>
          <p:cNvPr id="3" name="Subtitle 2"/>
          <p:cNvSpPr>
            <a:spLocks noGrp="1"/>
          </p:cNvSpPr>
          <p:nvPr>
            <p:ph type="subTitle" idx="1"/>
          </p:nvPr>
        </p:nvSpPr>
        <p:spPr/>
        <p:txBody>
          <a:bodyPr>
            <a:normAutofit/>
          </a:bodyPr>
          <a:lstStyle/>
          <a:p>
            <a:pPr eaLnBrk="1" hangingPunct="1"/>
            <a:r>
              <a:rPr lang="en-US" sz="2800" dirty="0" smtClean="0">
                <a:latin typeface="Univers 45 Light" pitchFamily="34" charset="0"/>
              </a:rPr>
              <a:t>Main lessons from fast-improving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0" y="381000"/>
            <a:ext cx="4706996" cy="6100267"/>
          </a:xfrm>
          <a:prstGeom prst="rect">
            <a:avLst/>
          </a:prstGeom>
        </p:spPr>
      </p:pic>
    </p:spTree>
    <p:extLst>
      <p:ext uri="{BB962C8B-B14F-4D97-AF65-F5344CB8AC3E}">
        <p14:creationId xmlns:p14="http://schemas.microsoft.com/office/powerpoint/2010/main" val="18588829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3">
              <a:lumMod val="60000"/>
              <a:lumOff val="40000"/>
            </a:schemeClr>
          </a:solidFill>
        </p:spPr>
        <p:txBody>
          <a:bodyPr/>
          <a:lstStyle/>
          <a:p>
            <a:r>
              <a:rPr lang="en-US" dirty="0" smtClean="0"/>
              <a:t>1. Don’t accept the excuses.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Autofit/>
          </a:bodyPr>
          <a:lstStyle/>
          <a:p>
            <a:pPr algn="l" eaLnBrk="1" hangingPunct="1"/>
            <a:r>
              <a:rPr lang="en-US" dirty="0" smtClean="0">
                <a:latin typeface="Univers 55" pitchFamily="34" charset="0"/>
              </a:rPr>
              <a:t>What we hear many say:</a:t>
            </a:r>
          </a:p>
        </p:txBody>
      </p:sp>
      <p:sp>
        <p:nvSpPr>
          <p:cNvPr id="540675" name="Rectangle 3"/>
          <p:cNvSpPr>
            <a:spLocks noGrp="1" noChangeArrowheads="1"/>
          </p:cNvSpPr>
          <p:nvPr>
            <p:ph idx="1"/>
          </p:nvPr>
        </p:nvSpPr>
        <p:spPr/>
        <p:txBody>
          <a:bodyPr rtlCol="0">
            <a:normAutofit/>
          </a:bodyPr>
          <a:lstStyle/>
          <a:p>
            <a:pPr eaLnBrk="1" fontAlgn="auto" hangingPunct="1">
              <a:spcAft>
                <a:spcPts val="0"/>
              </a:spcAft>
              <a:defRPr/>
            </a:pPr>
            <a:r>
              <a:rPr lang="en-US" sz="3300" dirty="0" smtClean="0">
                <a:latin typeface="Univers 55" pitchFamily="34" charset="0"/>
              </a:rPr>
              <a:t>They’re poor.</a:t>
            </a:r>
          </a:p>
          <a:p>
            <a:pPr eaLnBrk="1" fontAlgn="auto" hangingPunct="1">
              <a:spcAft>
                <a:spcPts val="0"/>
              </a:spcAft>
              <a:defRPr/>
            </a:pPr>
            <a:r>
              <a:rPr lang="en-US" sz="3300" dirty="0" smtClean="0">
                <a:latin typeface="Univers 55" pitchFamily="34" charset="0"/>
              </a:rPr>
              <a:t>Their parents don’t care.</a:t>
            </a:r>
          </a:p>
          <a:p>
            <a:pPr eaLnBrk="1" fontAlgn="auto" hangingPunct="1">
              <a:spcAft>
                <a:spcPts val="0"/>
              </a:spcAft>
              <a:defRPr/>
            </a:pPr>
            <a:r>
              <a:rPr lang="en-US" sz="3300" dirty="0" smtClean="0">
                <a:latin typeface="Univers 55" pitchFamily="34" charset="0"/>
              </a:rPr>
              <a:t>They come to school without breakfast.</a:t>
            </a:r>
          </a:p>
          <a:p>
            <a:pPr eaLnBrk="1" fontAlgn="auto" hangingPunct="1">
              <a:spcAft>
                <a:spcPts val="0"/>
              </a:spcAft>
              <a:defRPr/>
            </a:pPr>
            <a:r>
              <a:rPr lang="en-US" sz="3300" dirty="0" smtClean="0">
                <a:latin typeface="Univers 55" pitchFamily="34" charset="0"/>
              </a:rPr>
              <a:t>They don’t have enough books.</a:t>
            </a:r>
          </a:p>
          <a:p>
            <a:pPr eaLnBrk="1" fontAlgn="auto" hangingPunct="1">
              <a:spcAft>
                <a:spcPts val="0"/>
              </a:spcAft>
              <a:defRPr/>
            </a:pPr>
            <a:r>
              <a:rPr lang="en-US" sz="3300" dirty="0" smtClean="0">
                <a:latin typeface="Univers 55" pitchFamily="34" charset="0"/>
              </a:rPr>
              <a:t>They don’t have enough parents.</a:t>
            </a:r>
          </a:p>
        </p:txBody>
      </p:sp>
      <p:sp>
        <p:nvSpPr>
          <p:cNvPr id="4" name="Text Placeholder 3"/>
          <p:cNvSpPr>
            <a:spLocks noGrp="1"/>
          </p:cNvSpPr>
          <p:nvPr>
            <p:ph type="body" sz="quarter" idx="10"/>
          </p:nvPr>
        </p:nvSpPr>
        <p:spPr/>
        <p:txBody>
          <a:bodyPr>
            <a:no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1000" fill="hold"/>
                                        <p:tgtEl>
                                          <p:spTgt spid="54067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4067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 calcmode="lin" valueType="num">
                                      <p:cBhvr additive="base">
                                        <p:cTn id="12" dur="1000" fill="hold"/>
                                        <p:tgtEl>
                                          <p:spTgt spid="54067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4067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 calcmode="lin" valueType="num">
                                      <p:cBhvr additive="base">
                                        <p:cTn id="17" dur="1000" fill="hold"/>
                                        <p:tgtEl>
                                          <p:spTgt spid="54067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4067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 calcmode="lin" valueType="num">
                                      <p:cBhvr additive="base">
                                        <p:cTn id="22" dur="1000" fill="hold"/>
                                        <p:tgtEl>
                                          <p:spTgt spid="54067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4067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540675">
                                            <p:txEl>
                                              <p:pRg st="4" end="4"/>
                                            </p:txEl>
                                          </p:spTgt>
                                        </p:tgtEl>
                                        <p:attrNameLst>
                                          <p:attrName>style.visibility</p:attrName>
                                        </p:attrNameLst>
                                      </p:cBhvr>
                                      <p:to>
                                        <p:strVal val="visible"/>
                                      </p:to>
                                    </p:set>
                                    <p:anim calcmode="lin" valueType="num">
                                      <p:cBhvr additive="base">
                                        <p:cTn id="27" dur="1000" fill="hold"/>
                                        <p:tgtEl>
                                          <p:spTgt spid="54067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40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p:txBody>
          <a:bodyPr rtlCol="0">
            <a:normAutofit/>
          </a:bodyPr>
          <a:lstStyle/>
          <a:p>
            <a:pPr eaLnBrk="1" fontAlgn="auto" hangingPunct="1">
              <a:spcAft>
                <a:spcPts val="0"/>
              </a:spcAft>
              <a:defRPr/>
            </a:pPr>
            <a:r>
              <a:rPr lang="en-US" sz="3600" dirty="0" smtClean="0"/>
              <a:t>But if there’s truly nothing that we can do, why are low-income students and students of color </a:t>
            </a:r>
            <a:r>
              <a:rPr lang="en-US" sz="3600" dirty="0" smtClean="0">
                <a:solidFill>
                  <a:schemeClr val="accent2"/>
                </a:solidFill>
              </a:rPr>
              <a:t>performing so much higher—and growing so much faster– </a:t>
            </a:r>
            <a:r>
              <a:rPr lang="en-US" sz="3600" dirty="0" smtClean="0"/>
              <a:t>in some schools?  Some districts?  Even some whole states?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463" y="1673200"/>
            <a:ext cx="7773074" cy="3511600"/>
          </a:xfrm>
          <a:prstGeom prst="rect">
            <a:avLst/>
          </a:prstGeom>
        </p:spPr>
      </p:pic>
    </p:spTree>
    <p:extLst>
      <p:ext uri="{BB962C8B-B14F-4D97-AF65-F5344CB8AC3E}">
        <p14:creationId xmlns:p14="http://schemas.microsoft.com/office/powerpoint/2010/main" val="3682328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468808" y="399516"/>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African American Students</a:t>
            </a:r>
          </a:p>
        </p:txBody>
      </p:sp>
      <p:graphicFrame>
        <p:nvGraphicFramePr>
          <p:cNvPr id="14" name="Object 2"/>
          <p:cNvGraphicFramePr>
            <a:graphicFrameLocks noGrp="1" noChangeAspect="1"/>
          </p:cNvGraphicFramePr>
          <p:nvPr>
            <p:ph idx="1"/>
            <p:extLst/>
          </p:nvPr>
        </p:nvGraphicFramePr>
        <p:xfrm>
          <a:off x="673613" y="1371066"/>
          <a:ext cx="7800477" cy="45551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p:cNvSpPr>
            <a:spLocks noGrp="1"/>
          </p:cNvSpPr>
          <p:nvPr>
            <p:ph type="body" sz="quarter" idx="10"/>
          </p:nvPr>
        </p:nvSpPr>
        <p:spPr>
          <a:xfrm>
            <a:off x="417041" y="6269120"/>
            <a:ext cx="3714750" cy="171450"/>
          </a:xfrm>
        </p:spPr>
        <p:txBody>
          <a:bodyPr>
            <a:noAutofit/>
          </a:bodyPr>
          <a:lstStyle/>
          <a:p>
            <a:r>
              <a:rPr lang="en-US" dirty="0" smtClean="0"/>
              <a:t>NAEP Data Explorer, NCES</a:t>
            </a:r>
            <a:endParaRPr lang="en-US" dirty="0"/>
          </a:p>
        </p:txBody>
      </p:sp>
      <p:sp>
        <p:nvSpPr>
          <p:cNvPr id="7" name="Text Placeholder 11"/>
          <p:cNvSpPr txBox="1">
            <a:spLocks/>
          </p:cNvSpPr>
          <p:nvPr/>
        </p:nvSpPr>
        <p:spPr bwMode="auto">
          <a:xfrm>
            <a:off x="0" y="609767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a:p>
            <a:pPr marL="257168" indent="-257168" eaLnBrk="0" fontAlgn="base" hangingPunct="0">
              <a:spcBef>
                <a:spcPct val="20000"/>
              </a:spcBef>
              <a:spcAft>
                <a:spcPct val="0"/>
              </a:spcAft>
              <a:defRPr/>
            </a:pPr>
            <a:endParaRPr lang="en-US" sz="825" dirty="0"/>
          </a:p>
        </p:txBody>
      </p:sp>
      <p:cxnSp>
        <p:nvCxnSpPr>
          <p:cNvPr id="3" name="Straight Arrow Connector 2"/>
          <p:cNvCxnSpPr/>
          <p:nvPr/>
        </p:nvCxnSpPr>
        <p:spPr>
          <a:xfrm>
            <a:off x="8153400" y="24384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1371066"/>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0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443171" y="390970"/>
            <a:ext cx="6172200" cy="800100"/>
          </a:xfrm>
        </p:spPr>
        <p:txBody>
          <a:bodyPr rtlCol="0">
            <a:normAutofit/>
          </a:bodyPr>
          <a:lstStyle/>
          <a:p>
            <a:pPr algn="ctr">
              <a:defRPr/>
            </a:pPr>
            <a:r>
              <a:rPr lang="en-US" sz="2100" b="1" dirty="0"/>
              <a:t>Average Scale Scores, by District</a:t>
            </a:r>
            <a:br>
              <a:rPr lang="en-US" sz="2100" b="1" dirty="0"/>
            </a:br>
            <a:r>
              <a:rPr lang="en-US" sz="2100" b="1" dirty="0"/>
              <a:t>Low-Income Latino Students</a:t>
            </a:r>
          </a:p>
        </p:txBody>
      </p:sp>
      <p:graphicFrame>
        <p:nvGraphicFramePr>
          <p:cNvPr id="14" name="Object 2"/>
          <p:cNvGraphicFramePr>
            <a:graphicFrameLocks noGrp="1" noChangeAspect="1"/>
          </p:cNvGraphicFramePr>
          <p:nvPr>
            <p:ph idx="1"/>
            <p:extLst/>
          </p:nvPr>
        </p:nvGraphicFramePr>
        <p:xfrm>
          <a:off x="436804" y="1273323"/>
          <a:ext cx="7834508" cy="457502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1"/>
          <p:cNvSpPr>
            <a:spLocks noGrp="1"/>
          </p:cNvSpPr>
          <p:nvPr>
            <p:ph type="body" sz="quarter" idx="10"/>
          </p:nvPr>
        </p:nvSpPr>
        <p:spPr/>
        <p:txBody>
          <a:bodyPr>
            <a:noAutofit/>
          </a:bodyPr>
          <a:lstStyle/>
          <a:p>
            <a:r>
              <a:rPr lang="en-US" dirty="0" smtClean="0"/>
              <a:t>NAEP Data Explorer, NCES </a:t>
            </a:r>
            <a:endParaRPr lang="en-US" dirty="0"/>
          </a:p>
        </p:txBody>
      </p:sp>
      <p:sp>
        <p:nvSpPr>
          <p:cNvPr id="7" name="Text Placeholder 11"/>
          <p:cNvSpPr txBox="1">
            <a:spLocks/>
          </p:cNvSpPr>
          <p:nvPr/>
        </p:nvSpPr>
        <p:spPr bwMode="auto">
          <a:xfrm>
            <a:off x="38456" y="6076950"/>
            <a:ext cx="3714750" cy="1714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68" indent="-257168" eaLnBrk="0" fontAlgn="base" hangingPunct="0">
              <a:spcBef>
                <a:spcPct val="20000"/>
              </a:spcBef>
              <a:spcAft>
                <a:spcPct val="0"/>
              </a:spcAft>
              <a:defRPr/>
            </a:pPr>
            <a:r>
              <a:rPr lang="en-US" sz="825" dirty="0"/>
              <a:t>Note: Basic Scale Score = 208; Proficient Scale Score = 238</a:t>
            </a:r>
          </a:p>
        </p:txBody>
      </p:sp>
      <p:cxnSp>
        <p:nvCxnSpPr>
          <p:cNvPr id="6" name="Straight Arrow Connector 5"/>
          <p:cNvCxnSpPr/>
          <p:nvPr/>
        </p:nvCxnSpPr>
        <p:spPr>
          <a:xfrm>
            <a:off x="7086600" y="21336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9906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ppt_y-#ppt_h/2"/>
                                          </p:val>
                                        </p:tav>
                                        <p:tav tm="100000">
                                          <p:val>
                                            <p:strVal val="#ppt_y"/>
                                          </p:val>
                                        </p:tav>
                                      </p:tavLst>
                                    </p:anim>
                                    <p:anim calcmode="lin" valueType="num">
                                      <p:cBhvr>
                                        <p:cTn id="9" dur="500" fill="hold"/>
                                        <p:tgtEl>
                                          <p:spTgt spid="9"/>
                                        </p:tgtEl>
                                        <p:attrNameLst>
                                          <p:attrName>ppt_w</p:attrName>
                                        </p:attrNameLst>
                                      </p:cBhvr>
                                      <p:tavLst>
                                        <p:tav tm="0">
                                          <p:val>
                                            <p:strVal val="#ppt_w"/>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762000" y="1524000"/>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0"/>
          </p:nvPr>
        </p:nvSpPr>
        <p:spPr/>
        <p:txBody>
          <a:bodyPr>
            <a:normAutofit/>
          </a:bodyPr>
          <a:lstStyle/>
          <a:p>
            <a:r>
              <a:rPr lang="en-US" dirty="0" smtClean="0"/>
              <a:t>NAEP Data Explorer, NCES (Proficient Scale Score = 249; Basic Scale Score = 214)</a:t>
            </a:r>
          </a:p>
          <a:p>
            <a:endParaRPr lang="en-US" dirty="0"/>
          </a:p>
        </p:txBody>
      </p:sp>
      <p:sp>
        <p:nvSpPr>
          <p:cNvPr id="8" name="Rectangle 2"/>
          <p:cNvSpPr>
            <a:spLocks noGrp="1" noChangeArrowheads="1"/>
          </p:cNvSpPr>
          <p:nvPr>
            <p:ph type="title"/>
          </p:nvPr>
        </p:nvSpPr>
        <p:spPr>
          <a:xfrm>
            <a:off x="457200" y="609600"/>
            <a:ext cx="8229600" cy="1066800"/>
          </a:xfrm>
        </p:spPr>
        <p:txBody>
          <a:bodyPr rtlCol="0">
            <a:normAutofit/>
          </a:bodyPr>
          <a:lstStyle/>
          <a:p>
            <a:pPr eaLnBrk="1" fontAlgn="auto" hangingPunct="1">
              <a:spcAft>
                <a:spcPts val="0"/>
              </a:spcAft>
              <a:defRPr/>
            </a:pPr>
            <a:r>
              <a:rPr lang="en-US" sz="2800" dirty="0" smtClean="0"/>
              <a:t>Scale Scores by State – African American Students</a:t>
            </a:r>
          </a:p>
        </p:txBody>
      </p:sp>
      <p:cxnSp>
        <p:nvCxnSpPr>
          <p:cNvPr id="5" name="Straight Arrow Connector 4"/>
          <p:cNvCxnSpPr/>
          <p:nvPr/>
        </p:nvCxnSpPr>
        <p:spPr>
          <a:xfrm>
            <a:off x="8153400" y="24384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20574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9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idx="1"/>
            <p:extLst/>
          </p:nvPr>
        </p:nvGraphicFramePr>
        <p:xfrm>
          <a:off x="762000" y="1524000"/>
          <a:ext cx="76200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0"/>
          </p:nvPr>
        </p:nvSpPr>
        <p:spPr/>
        <p:txBody>
          <a:bodyPr>
            <a:normAutofit/>
          </a:bodyPr>
          <a:lstStyle/>
          <a:p>
            <a:r>
              <a:rPr lang="en-US" dirty="0" smtClean="0"/>
              <a:t>NAEP Data Explorer, NCES (Proficient Scale Score = 249; Basic Scale Score = 214)</a:t>
            </a:r>
          </a:p>
          <a:p>
            <a:endParaRPr lang="en-US" dirty="0"/>
          </a:p>
        </p:txBody>
      </p:sp>
      <p:sp>
        <p:nvSpPr>
          <p:cNvPr id="8" name="Rectangle 2"/>
          <p:cNvSpPr>
            <a:spLocks noGrp="1" noChangeArrowheads="1"/>
          </p:cNvSpPr>
          <p:nvPr>
            <p:ph type="title"/>
          </p:nvPr>
        </p:nvSpPr>
        <p:spPr>
          <a:xfrm>
            <a:off x="457200" y="609600"/>
            <a:ext cx="8229600" cy="1066800"/>
          </a:xfrm>
        </p:spPr>
        <p:txBody>
          <a:bodyPr rtlCol="0">
            <a:normAutofit/>
          </a:bodyPr>
          <a:lstStyle/>
          <a:p>
            <a:pPr eaLnBrk="1" fontAlgn="auto" hangingPunct="1">
              <a:spcAft>
                <a:spcPts val="0"/>
              </a:spcAft>
              <a:defRPr/>
            </a:pPr>
            <a:r>
              <a:rPr lang="en-US" sz="2800" dirty="0" smtClean="0"/>
              <a:t>Scale Scores by State – Latino Students</a:t>
            </a:r>
          </a:p>
        </p:txBody>
      </p:sp>
      <p:cxnSp>
        <p:nvCxnSpPr>
          <p:cNvPr id="5" name="Straight Arrow Connector 4"/>
          <p:cNvCxnSpPr/>
          <p:nvPr/>
        </p:nvCxnSpPr>
        <p:spPr>
          <a:xfrm>
            <a:off x="7620000" y="26670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81200" y="20955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3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667000"/>
            <a:ext cx="7772400" cy="1470025"/>
          </a:xfrm>
        </p:spPr>
        <p:txBody>
          <a:bodyPr>
            <a:noAutofit/>
          </a:bodyPr>
          <a:lstStyle/>
          <a:p>
            <a:r>
              <a:rPr lang="en-US" sz="3600" b="1" dirty="0"/>
              <a:t>Funding and demographics do not explain </a:t>
            </a:r>
            <a:r>
              <a:rPr lang="en-US" sz="3600" b="1" dirty="0" smtClean="0"/>
              <a:t>everything. </a:t>
            </a:r>
            <a:br>
              <a:rPr lang="en-US" sz="3600" b="1" dirty="0" smtClean="0"/>
            </a:br>
            <a:r>
              <a:rPr lang="en-US" sz="3600" b="1" dirty="0"/>
              <a:t/>
            </a:r>
            <a:br>
              <a:rPr lang="en-US" sz="3600" b="1" dirty="0"/>
            </a:br>
            <a:r>
              <a:rPr lang="en-US" sz="3200" dirty="0" smtClean="0"/>
              <a:t>Tennessee has a similar level of per pupil spending and percentage of low-income students, yet it has been outpacing Michigan’s student improvement for years.</a:t>
            </a:r>
            <a:endParaRPr lang="en-US" sz="3200" dirty="0"/>
          </a:p>
        </p:txBody>
      </p:sp>
    </p:spTree>
    <p:extLst>
      <p:ext uri="{BB962C8B-B14F-4D97-AF65-F5344CB8AC3E}">
        <p14:creationId xmlns:p14="http://schemas.microsoft.com/office/powerpoint/2010/main" val="3149327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4294967295"/>
          </p:nvPr>
        </p:nvSpPr>
        <p:spPr>
          <a:xfrm>
            <a:off x="457200" y="6248400"/>
            <a:ext cx="4953000" cy="228600"/>
          </a:xfrm>
          <a:prstGeom prst="rect">
            <a:avLst/>
          </a:prstGeom>
        </p:spPr>
        <p:txBody>
          <a:bodyPr>
            <a:normAutofit fontScale="32500" lnSpcReduction="20000"/>
          </a:bodyPr>
          <a:lstStyle/>
          <a:p>
            <a:r>
              <a:rPr lang="en-US" dirty="0" smtClean="0"/>
              <a:t>NAEP Data Explorer, NCES</a:t>
            </a:r>
            <a:endParaRPr lang="en-US" dirty="0"/>
          </a:p>
        </p:txBody>
      </p:sp>
      <p:sp>
        <p:nvSpPr>
          <p:cNvPr id="2" name="Title 1"/>
          <p:cNvSpPr>
            <a:spLocks noGrp="1"/>
          </p:cNvSpPr>
          <p:nvPr>
            <p:ph type="title"/>
          </p:nvPr>
        </p:nvSpPr>
        <p:spPr>
          <a:xfrm>
            <a:off x="533400" y="533400"/>
            <a:ext cx="8229600" cy="1066800"/>
          </a:xfrm>
        </p:spPr>
        <p:txBody>
          <a:bodyPr>
            <a:normAutofit/>
          </a:bodyPr>
          <a:lstStyle/>
          <a:p>
            <a:r>
              <a:rPr lang="en-US" sz="2400" dirty="0" smtClean="0"/>
              <a:t>Tennessee African American Students Outpace Michigan Over Last Decade</a:t>
            </a:r>
            <a:endParaRPr lang="en-US" sz="2400" dirty="0"/>
          </a:p>
        </p:txBody>
      </p:sp>
      <p:graphicFrame>
        <p:nvGraphicFramePr>
          <p:cNvPr id="6" name="Chart 5"/>
          <p:cNvGraphicFramePr/>
          <p:nvPr>
            <p:extLst>
              <p:ext uri="{D42A27DB-BD31-4B8C-83A1-F6EECF244321}">
                <p14:modId xmlns:p14="http://schemas.microsoft.com/office/powerpoint/2010/main" val="1145725845"/>
              </p:ext>
            </p:extLst>
          </p:nvPr>
        </p:nvGraphicFramePr>
        <p:xfrm>
          <a:off x="533400" y="1627632"/>
          <a:ext cx="8534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5501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you can do:</a:t>
            </a:r>
            <a:endParaRPr lang="en-US" dirty="0"/>
          </a:p>
        </p:txBody>
      </p:sp>
      <p:sp>
        <p:nvSpPr>
          <p:cNvPr id="3" name="Subtitle 2"/>
          <p:cNvSpPr>
            <a:spLocks noGrp="1"/>
          </p:cNvSpPr>
          <p:nvPr>
            <p:ph type="subTitle" idx="1"/>
          </p:nvPr>
        </p:nvSpPr>
        <p:spPr/>
        <p:txBody>
          <a:bodyPr/>
          <a:lstStyle/>
          <a:p>
            <a:r>
              <a:rPr lang="en-US" dirty="0"/>
              <a:t>You can help by pointing to the successes elsewhere—and by pressing for similar results here.</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Yes, this may make you “</a:t>
            </a:r>
            <a:r>
              <a:rPr lang="en-US" sz="4900" b="1" i="1" dirty="0" smtClean="0">
                <a:latin typeface="Curlz MT" pitchFamily="82" charset="0"/>
              </a:rPr>
              <a:t>annoying</a:t>
            </a:r>
            <a:r>
              <a:rPr lang="en-US" dirty="0" smtClean="0"/>
              <a:t>.”  But in the end, you don’t do education leaders any favors by being too nice.  The good ones will use your demands to leverage change.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4493"/>
            <a:ext cx="7772400" cy="1675957"/>
          </a:xfrm>
          <a:solidFill>
            <a:schemeClr val="accent3">
              <a:lumMod val="60000"/>
              <a:lumOff val="40000"/>
            </a:schemeClr>
          </a:solidFill>
        </p:spPr>
        <p:txBody>
          <a:bodyPr/>
          <a:lstStyle/>
          <a:p>
            <a:r>
              <a:rPr lang="en-US" sz="4000" dirty="0" smtClean="0"/>
              <a:t>2. Build a Solid Foundation:</a:t>
            </a:r>
            <a:br>
              <a:rPr lang="en-US" sz="4000" dirty="0" smtClean="0"/>
            </a:br>
            <a:r>
              <a:rPr lang="en-US" sz="4000" dirty="0" smtClean="0"/>
              <a:t>Ensure Strong Reading Skills for All Michigan Third Graders</a:t>
            </a:r>
            <a:endParaRPr lang="en-US" sz="4000" dirty="0"/>
          </a:p>
        </p:txBody>
      </p:sp>
    </p:spTree>
    <p:extLst>
      <p:ext uri="{BB962C8B-B14F-4D97-AF65-F5344CB8AC3E}">
        <p14:creationId xmlns:p14="http://schemas.microsoft.com/office/powerpoint/2010/main" val="4026221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557"/>
            <a:ext cx="8229600" cy="1066800"/>
          </a:xfrm>
        </p:spPr>
        <p:txBody>
          <a:bodyPr>
            <a:normAutofit fontScale="90000"/>
          </a:bodyPr>
          <a:lstStyle/>
          <a:p>
            <a:r>
              <a:rPr lang="en-US" dirty="0" smtClean="0"/>
              <a:t>4</a:t>
            </a:r>
            <a:r>
              <a:rPr lang="en-US" baseline="30000" dirty="0" smtClean="0"/>
              <a:t>th</a:t>
            </a:r>
            <a:r>
              <a:rPr lang="en-US" dirty="0" smtClean="0"/>
              <a:t> Grade Reading:</a:t>
            </a:r>
            <a:br>
              <a:rPr lang="en-US" dirty="0" smtClean="0"/>
            </a:br>
            <a:r>
              <a:rPr lang="en-US" sz="3100" dirty="0" smtClean="0"/>
              <a:t>Michigan Low Performing, Low Growth while Florida is High Performing, High Growth</a:t>
            </a:r>
            <a:endParaRPr lang="en-US" sz="31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0748" y="1828800"/>
            <a:ext cx="6202504" cy="4572000"/>
          </a:xfrm>
        </p:spPr>
      </p:pic>
      <p:sp>
        <p:nvSpPr>
          <p:cNvPr id="6" name="Rectangle 5"/>
          <p:cNvSpPr/>
          <p:nvPr/>
        </p:nvSpPr>
        <p:spPr>
          <a:xfrm>
            <a:off x="1797909" y="3632886"/>
            <a:ext cx="3237470" cy="1705233"/>
          </a:xfrm>
          <a:prstGeom prst="rect">
            <a:avLst/>
          </a:prstGeom>
          <a:solidFill>
            <a:srgbClr val="DB555F">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23022" y="2051223"/>
            <a:ext cx="2458995" cy="1573427"/>
          </a:xfrm>
          <a:prstGeom prst="rect">
            <a:avLst/>
          </a:prstGeom>
          <a:solidFill>
            <a:srgbClr val="00B05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276600" y="3048000"/>
            <a:ext cx="4572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629400" y="2971800"/>
            <a:ext cx="22860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These stories animated hopes and dreams of people here at home</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And drew countless immigrants to our shores</a:t>
            </a:r>
            <a:endParaRPr lang="en-US" dirty="0"/>
          </a:p>
        </p:txBody>
      </p:sp>
    </p:spTree>
    <p:extLst>
      <p:ext uri="{BB962C8B-B14F-4D97-AF65-F5344CB8AC3E}">
        <p14:creationId xmlns:p14="http://schemas.microsoft.com/office/powerpoint/2010/main" val="48375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6E8AD"/>
          </a:solidFill>
        </p:spPr>
        <p:txBody>
          <a:bodyPr>
            <a:normAutofit fontScale="90000"/>
          </a:bodyPr>
          <a:lstStyle/>
          <a:p>
            <a:r>
              <a:rPr lang="en-US" dirty="0" smtClean="0"/>
              <a:t>Florida:  One of the Nation’s Top Gainers in Reading</a:t>
            </a:r>
            <a:endParaRPr lang="en-US" dirty="0"/>
          </a:p>
        </p:txBody>
      </p:sp>
      <p:sp>
        <p:nvSpPr>
          <p:cNvPr id="3" name="Content Placeholder 2"/>
          <p:cNvSpPr>
            <a:spLocks noGrp="1"/>
          </p:cNvSpPr>
          <p:nvPr>
            <p:ph idx="1"/>
          </p:nvPr>
        </p:nvSpPr>
        <p:spPr>
          <a:xfrm>
            <a:off x="762000" y="1905000"/>
            <a:ext cx="7620000" cy="4221163"/>
          </a:xfrm>
          <a:solidFill>
            <a:schemeClr val="accent4">
              <a:lumMod val="40000"/>
              <a:lumOff val="60000"/>
            </a:schemeClr>
          </a:solidFill>
        </p:spPr>
        <p:txBody>
          <a:bodyPr/>
          <a:lstStyle/>
          <a:p>
            <a:r>
              <a:rPr lang="en-US" dirty="0" smtClean="0"/>
              <a:t>Universal pre-k;</a:t>
            </a:r>
          </a:p>
          <a:p>
            <a:r>
              <a:rPr lang="en-US" dirty="0" smtClean="0"/>
              <a:t>Investment in high quality professional development for elementary reading teachers, perhaps the best in the country;</a:t>
            </a:r>
          </a:p>
          <a:p>
            <a:r>
              <a:rPr lang="en-US" dirty="0" smtClean="0"/>
              <a:t>Significant supports for struggling readers.</a:t>
            </a:r>
            <a:endParaRPr lang="en-US" dirty="0"/>
          </a:p>
        </p:txBody>
      </p:sp>
    </p:spTree>
    <p:extLst>
      <p:ext uri="{BB962C8B-B14F-4D97-AF65-F5344CB8AC3E}">
        <p14:creationId xmlns:p14="http://schemas.microsoft.com/office/powerpoint/2010/main" val="4108503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533400"/>
            <a:ext cx="7772400" cy="1470025"/>
          </a:xfrm>
        </p:spPr>
        <p:txBody>
          <a:bodyPr>
            <a:noAutofit/>
          </a:bodyPr>
          <a:lstStyle/>
          <a:p>
            <a:r>
              <a:rPr lang="en-US" sz="3600" b="1" dirty="0" smtClean="0"/>
              <a:t>Recommendations for Michigan:</a:t>
            </a:r>
            <a:endParaRPr lang="en-US" sz="3600" b="1" dirty="0"/>
          </a:p>
        </p:txBody>
      </p:sp>
      <p:sp>
        <p:nvSpPr>
          <p:cNvPr id="3" name="TextBox 2"/>
          <p:cNvSpPr txBox="1"/>
          <p:nvPr/>
        </p:nvSpPr>
        <p:spPr>
          <a:xfrm>
            <a:off x="685800" y="1752600"/>
            <a:ext cx="8001000" cy="4124206"/>
          </a:xfrm>
          <a:prstGeom prst="rect">
            <a:avLst/>
          </a:prstGeom>
          <a:noFill/>
        </p:spPr>
        <p:txBody>
          <a:bodyPr wrap="square" rtlCol="0">
            <a:spAutoFit/>
          </a:bodyPr>
          <a:lstStyle/>
          <a:p>
            <a:endParaRPr lang="en-US" sz="2000" dirty="0" smtClean="0"/>
          </a:p>
          <a:p>
            <a:r>
              <a:rPr lang="en-US" sz="2200" dirty="0" smtClean="0"/>
              <a:t>Michigan needs a multi-year, system-wide plan that includes: </a:t>
            </a:r>
          </a:p>
          <a:p>
            <a:endParaRPr lang="en-US" sz="2200" dirty="0" smtClean="0"/>
          </a:p>
          <a:p>
            <a:pPr marL="742950" lvl="1" indent="-285750">
              <a:buFont typeface="Arial" panose="020B0604020202020204" pitchFamily="34" charset="0"/>
              <a:buChar char="•"/>
            </a:pPr>
            <a:r>
              <a:rPr lang="en-US" sz="2200" dirty="0" smtClean="0"/>
              <a:t>Investing in re-training our teachers so that they are up-to-date on the best instructional practices in reading; </a:t>
            </a:r>
          </a:p>
          <a:p>
            <a:pPr marL="742950" lvl="1" indent="-285750">
              <a:buFont typeface="Arial" panose="020B0604020202020204" pitchFamily="34" charset="0"/>
              <a:buChar char="•"/>
            </a:pPr>
            <a:r>
              <a:rPr lang="en-US" sz="2200" dirty="0" smtClean="0"/>
              <a:t>Careful evaluation of what is working and what is not, so our course can be corrected along the way;</a:t>
            </a:r>
          </a:p>
          <a:p>
            <a:pPr marL="742950" lvl="1" indent="-285750">
              <a:buFont typeface="Arial" panose="020B0604020202020204" pitchFamily="34" charset="0"/>
              <a:buChar char="•"/>
            </a:pPr>
            <a:r>
              <a:rPr lang="en-US" sz="2200" dirty="0" smtClean="0"/>
              <a:t>Ensuring students who are behind get the extra instruction they need to catch up; and,</a:t>
            </a:r>
          </a:p>
          <a:p>
            <a:pPr marL="742950" lvl="1" indent="-285750">
              <a:buFont typeface="Arial" panose="020B0604020202020204" pitchFamily="34" charset="0"/>
              <a:buChar char="•"/>
            </a:pPr>
            <a:r>
              <a:rPr lang="en-US" sz="2200" dirty="0" smtClean="0"/>
              <a:t>Prioritizing early reading in the state’s new accountability system developed under ESSA.   </a:t>
            </a:r>
          </a:p>
          <a:p>
            <a:endParaRPr lang="en-US" sz="2200" dirty="0" smtClean="0"/>
          </a:p>
        </p:txBody>
      </p:sp>
    </p:spTree>
    <p:extLst>
      <p:ext uri="{BB962C8B-B14F-4D97-AF65-F5344CB8AC3E}">
        <p14:creationId xmlns:p14="http://schemas.microsoft.com/office/powerpoint/2010/main" val="23573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4493"/>
            <a:ext cx="7772400" cy="1675957"/>
          </a:xfrm>
          <a:solidFill>
            <a:schemeClr val="accent3">
              <a:lumMod val="60000"/>
              <a:lumOff val="40000"/>
            </a:schemeClr>
          </a:solidFill>
        </p:spPr>
        <p:txBody>
          <a:bodyPr/>
          <a:lstStyle/>
          <a:p>
            <a:r>
              <a:rPr lang="en-US" sz="4000" dirty="0" smtClean="0"/>
              <a:t>3. Support College- and Career-Ready Instruction Across the Grades</a:t>
            </a:r>
            <a:endParaRPr lang="en-US" sz="4000" dirty="0"/>
          </a:p>
        </p:txBody>
      </p:sp>
    </p:spTree>
    <p:extLst>
      <p:ext uri="{BB962C8B-B14F-4D97-AF65-F5344CB8AC3E}">
        <p14:creationId xmlns:p14="http://schemas.microsoft.com/office/powerpoint/2010/main" val="3768282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Michigan adopted high-quality standards, but didn’t invest in implementing them.</a:t>
            </a:r>
            <a:endParaRPr lang="en-US" dirty="0"/>
          </a:p>
        </p:txBody>
      </p:sp>
      <p:sp>
        <p:nvSpPr>
          <p:cNvPr id="3" name="Subtitle 2"/>
          <p:cNvSpPr>
            <a:spLocks noGrp="1"/>
          </p:cNvSpPr>
          <p:nvPr>
            <p:ph type="subTitle" idx="1"/>
          </p:nvPr>
        </p:nvSpPr>
        <p:spPr/>
        <p:txBody>
          <a:bodyPr/>
          <a:lstStyle/>
          <a:p>
            <a:endParaRPr lang="en-US" dirty="0" smtClean="0"/>
          </a:p>
          <a:p>
            <a:r>
              <a:rPr lang="en-US" dirty="0" smtClean="0"/>
              <a:t>Largely left to districts, including those with little capacity.</a:t>
            </a:r>
            <a:endParaRPr lang="en-US" dirty="0"/>
          </a:p>
        </p:txBody>
      </p:sp>
    </p:spTree>
    <p:extLst>
      <p:ext uri="{BB962C8B-B14F-4D97-AF65-F5344CB8AC3E}">
        <p14:creationId xmlns:p14="http://schemas.microsoft.com/office/powerpoint/2010/main" val="385172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468"/>
            <a:ext cx="8229600" cy="1066800"/>
          </a:xfrm>
        </p:spPr>
        <p:txBody>
          <a:bodyPr>
            <a:noAutofit/>
          </a:bodyPr>
          <a:lstStyle/>
          <a:p>
            <a:r>
              <a:rPr lang="en-US" sz="3200" dirty="0" smtClean="0"/>
              <a:t>8</a:t>
            </a:r>
            <a:r>
              <a:rPr lang="en-US" sz="3200" baseline="30000" dirty="0" smtClean="0"/>
              <a:t>th</a:t>
            </a:r>
            <a:r>
              <a:rPr lang="en-US" sz="3200" dirty="0" smtClean="0"/>
              <a:t> Grade Math:</a:t>
            </a:r>
            <a:br>
              <a:rPr lang="en-US" sz="3200" dirty="0" smtClean="0"/>
            </a:br>
            <a:r>
              <a:rPr lang="en-US" sz="3200" dirty="0" smtClean="0"/>
              <a:t>Michigan Low Performing, Low Growth, while Massachusetts is High Performing, High Growth</a:t>
            </a:r>
            <a:endParaRPr lang="en-US" sz="3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0972" y="1676401"/>
            <a:ext cx="6062057" cy="4449763"/>
          </a:xfrm>
        </p:spPr>
      </p:pic>
      <p:sp>
        <p:nvSpPr>
          <p:cNvPr id="4" name="Text Placeholder 3"/>
          <p:cNvSpPr>
            <a:spLocks noGrp="1"/>
          </p:cNvSpPr>
          <p:nvPr>
            <p:ph type="body" sz="quarter" idx="10"/>
          </p:nvPr>
        </p:nvSpPr>
        <p:spPr/>
        <p:txBody>
          <a:bodyPr>
            <a:normAutofit fontScale="92500" lnSpcReduction="10000"/>
          </a:bodyPr>
          <a:lstStyle/>
          <a:p>
            <a:endParaRPr lang="en-US"/>
          </a:p>
        </p:txBody>
      </p:sp>
      <p:sp>
        <p:nvSpPr>
          <p:cNvPr id="6" name="Rectangle 5"/>
          <p:cNvSpPr/>
          <p:nvPr/>
        </p:nvSpPr>
        <p:spPr>
          <a:xfrm>
            <a:off x="1878228" y="3715265"/>
            <a:ext cx="2094470" cy="1499286"/>
          </a:xfrm>
          <a:prstGeom prst="rect">
            <a:avLst/>
          </a:prstGeom>
          <a:solidFill>
            <a:srgbClr val="FF0000">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72697" y="2051222"/>
            <a:ext cx="3509319" cy="1664043"/>
          </a:xfrm>
          <a:prstGeom prst="rect">
            <a:avLst/>
          </a:prstGeom>
          <a:solidFill>
            <a:srgbClr val="00B05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791200" y="1752600"/>
            <a:ext cx="685800" cy="7620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209800"/>
            <a:ext cx="914400" cy="1676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5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838200"/>
          </a:xfrm>
          <a:solidFill>
            <a:srgbClr val="F6E8AD"/>
          </a:solidFill>
        </p:spPr>
        <p:txBody>
          <a:bodyPr>
            <a:noAutofit/>
          </a:bodyPr>
          <a:lstStyle/>
          <a:p>
            <a:r>
              <a:rPr lang="en-US" sz="3200" b="1" dirty="0" smtClean="0"/>
              <a:t>What led to Massachusetts’ success?</a:t>
            </a:r>
            <a:endParaRPr lang="en-US" sz="3200" b="1" dirty="0"/>
          </a:p>
        </p:txBody>
      </p:sp>
      <p:sp>
        <p:nvSpPr>
          <p:cNvPr id="3" name="Content Placeholder 2"/>
          <p:cNvSpPr>
            <a:spLocks noGrp="1"/>
          </p:cNvSpPr>
          <p:nvPr>
            <p:ph idx="1"/>
          </p:nvPr>
        </p:nvSpPr>
        <p:spPr>
          <a:xfrm>
            <a:off x="152400" y="1676400"/>
            <a:ext cx="8839200" cy="4495800"/>
          </a:xfrm>
          <a:solidFill>
            <a:schemeClr val="accent4">
              <a:lumMod val="40000"/>
              <a:lumOff val="60000"/>
            </a:schemeClr>
          </a:solidFill>
        </p:spPr>
        <p:txBody>
          <a:bodyPr/>
          <a:lstStyle/>
          <a:p>
            <a:r>
              <a:rPr lang="en-US" sz="2800" dirty="0" smtClean="0"/>
              <a:t>Major reforms began in 1993 with education grand bargain:</a:t>
            </a:r>
          </a:p>
          <a:p>
            <a:pPr lvl="1"/>
            <a:r>
              <a:rPr lang="en-US" dirty="0" smtClean="0"/>
              <a:t>High standards and increased accountability, in return for</a:t>
            </a:r>
          </a:p>
          <a:p>
            <a:pPr lvl="1"/>
            <a:r>
              <a:rPr lang="en-US" dirty="0" smtClean="0"/>
              <a:t>Greater and more equitable funding for </a:t>
            </a:r>
            <a:r>
              <a:rPr lang="en-US" dirty="0"/>
              <a:t>s</a:t>
            </a:r>
            <a:r>
              <a:rPr lang="en-US" dirty="0" smtClean="0"/>
              <a:t>chools, with increased dollars sent to schools with more children from low-income families.</a:t>
            </a:r>
          </a:p>
          <a:p>
            <a:pPr lvl="1">
              <a:buNone/>
            </a:pPr>
            <a:endParaRPr lang="en-US" dirty="0" smtClean="0"/>
          </a:p>
          <a:p>
            <a:endParaRPr lang="en-US" sz="2800" dirty="0"/>
          </a:p>
        </p:txBody>
      </p:sp>
    </p:spTree>
    <p:extLst>
      <p:ext uri="{BB962C8B-B14F-4D97-AF65-F5344CB8AC3E}">
        <p14:creationId xmlns:p14="http://schemas.microsoft.com/office/powerpoint/2010/main" val="38163928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838200"/>
          </a:xfrm>
          <a:solidFill>
            <a:srgbClr val="F6E8AD"/>
          </a:solidFill>
        </p:spPr>
        <p:txBody>
          <a:bodyPr>
            <a:noAutofit/>
          </a:bodyPr>
          <a:lstStyle/>
          <a:p>
            <a:r>
              <a:rPr lang="en-US" sz="3200" b="1" dirty="0" smtClean="0"/>
              <a:t>Massachusetts:  Career- and College- Ready Expectations &amp; Teacher Supports</a:t>
            </a:r>
          </a:p>
        </p:txBody>
      </p:sp>
      <p:sp>
        <p:nvSpPr>
          <p:cNvPr id="3" name="Content Placeholder 2"/>
          <p:cNvSpPr>
            <a:spLocks noGrp="1"/>
          </p:cNvSpPr>
          <p:nvPr>
            <p:ph idx="1"/>
          </p:nvPr>
        </p:nvSpPr>
        <p:spPr>
          <a:xfrm>
            <a:off x="304800" y="1600200"/>
            <a:ext cx="8839200" cy="4724400"/>
          </a:xfrm>
          <a:solidFill>
            <a:schemeClr val="accent4">
              <a:lumMod val="40000"/>
              <a:lumOff val="60000"/>
            </a:schemeClr>
          </a:solidFill>
        </p:spPr>
        <p:txBody>
          <a:bodyPr/>
          <a:lstStyle/>
          <a:p>
            <a:pPr>
              <a:buNone/>
            </a:pPr>
            <a:r>
              <a:rPr lang="en-US" sz="2600" i="1" dirty="0" smtClean="0"/>
              <a:t>College- and Career- Ready Expectations</a:t>
            </a:r>
          </a:p>
          <a:p>
            <a:pPr>
              <a:buFont typeface="Arial" pitchFamily="34" charset="0"/>
              <a:buChar char="•"/>
            </a:pPr>
            <a:r>
              <a:rPr lang="en-US" sz="2600" dirty="0" smtClean="0"/>
              <a:t>National leader in holding all students to rigorous standards, which included a new comprehensive assessment system.</a:t>
            </a:r>
          </a:p>
          <a:p>
            <a:r>
              <a:rPr lang="en-US" sz="2600" dirty="0" smtClean="0"/>
              <a:t>Developed statewide curriculum frameworks &amp; standards in core academic subjects.</a:t>
            </a:r>
          </a:p>
          <a:p>
            <a:pPr>
              <a:buNone/>
            </a:pPr>
            <a:r>
              <a:rPr lang="en-US" sz="2600" i="1" dirty="0" smtClean="0"/>
              <a:t>Support for All Teachers</a:t>
            </a:r>
          </a:p>
          <a:p>
            <a:pPr>
              <a:buFont typeface="Arial" pitchFamily="34" charset="0"/>
              <a:buChar char="•"/>
            </a:pPr>
            <a:r>
              <a:rPr lang="en-US" sz="2600" dirty="0" smtClean="0"/>
              <a:t>College- and career-ready training for thousands of educators. </a:t>
            </a:r>
          </a:p>
          <a:p>
            <a:pPr>
              <a:buFont typeface="Arial" pitchFamily="34" charset="0"/>
              <a:buChar char="•"/>
            </a:pPr>
            <a:r>
              <a:rPr lang="en-US" sz="2600" dirty="0" smtClean="0"/>
              <a:t>Expanded learning time. </a:t>
            </a:r>
          </a:p>
          <a:p>
            <a:pPr>
              <a:buFont typeface="Arial" pitchFamily="34" charset="0"/>
              <a:buChar char="•"/>
            </a:pPr>
            <a:r>
              <a:rPr lang="en-US" sz="2600" dirty="0" smtClean="0"/>
              <a:t>Joined other states to create tool to help educators assess quality of their lessons.</a:t>
            </a:r>
          </a:p>
          <a:p>
            <a:pPr>
              <a:buNone/>
            </a:pPr>
            <a:endParaRPr lang="en-US" sz="2600" i="1" dirty="0" smtClean="0"/>
          </a:p>
          <a:p>
            <a:pPr>
              <a:buNone/>
            </a:pPr>
            <a:endParaRPr lang="en-US" sz="2600" i="1" dirty="0" smtClean="0"/>
          </a:p>
          <a:p>
            <a:pPr lvl="1"/>
            <a:endParaRPr lang="en-US" sz="2600" dirty="0" smtClean="0"/>
          </a:p>
          <a:p>
            <a:endParaRPr lang="en-US" sz="2600" dirty="0"/>
          </a:p>
        </p:txBody>
      </p:sp>
    </p:spTree>
    <p:extLst>
      <p:ext uri="{BB962C8B-B14F-4D97-AF65-F5344CB8AC3E}">
        <p14:creationId xmlns:p14="http://schemas.microsoft.com/office/powerpoint/2010/main" val="13676232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838200"/>
          </a:xfrm>
          <a:solidFill>
            <a:srgbClr val="F6E8AD"/>
          </a:solidFill>
        </p:spPr>
        <p:txBody>
          <a:bodyPr>
            <a:noAutofit/>
          </a:bodyPr>
          <a:lstStyle/>
          <a:p>
            <a:r>
              <a:rPr lang="en-US" sz="3200" b="1" dirty="0" smtClean="0"/>
              <a:t>Investment in Systems Improvement</a:t>
            </a:r>
          </a:p>
        </p:txBody>
      </p:sp>
      <p:sp>
        <p:nvSpPr>
          <p:cNvPr id="3" name="Content Placeholder 2"/>
          <p:cNvSpPr>
            <a:spLocks noGrp="1"/>
          </p:cNvSpPr>
          <p:nvPr>
            <p:ph idx="1"/>
          </p:nvPr>
        </p:nvSpPr>
        <p:spPr>
          <a:xfrm>
            <a:off x="304800" y="1524000"/>
            <a:ext cx="8839200" cy="4572000"/>
          </a:xfrm>
          <a:solidFill>
            <a:schemeClr val="accent4">
              <a:lumMod val="40000"/>
              <a:lumOff val="60000"/>
            </a:schemeClr>
          </a:solidFill>
        </p:spPr>
        <p:txBody>
          <a:bodyPr/>
          <a:lstStyle/>
          <a:p>
            <a:r>
              <a:rPr lang="en-US" sz="2800" b="1" dirty="0" smtClean="0"/>
              <a:t>Emphasis on effective teaching and leadership</a:t>
            </a:r>
            <a:r>
              <a:rPr lang="en-US" sz="2800" dirty="0" smtClean="0"/>
              <a:t>, including teacher performance standards; annual evaluations of teachers and administrators; raised certification requirements; accountability for teacher prep programs; investment in development and retention of top teachers.  </a:t>
            </a:r>
          </a:p>
          <a:p>
            <a:pPr lvl="1">
              <a:buNone/>
            </a:pPr>
            <a:endParaRPr lang="en-US" dirty="0" smtClean="0"/>
          </a:p>
          <a:p>
            <a:endParaRPr lang="en-US" sz="2800" dirty="0" smtClean="0"/>
          </a:p>
          <a:p>
            <a:endParaRPr lang="en-US" sz="2800" dirty="0"/>
          </a:p>
        </p:txBody>
      </p:sp>
    </p:spTree>
    <p:extLst>
      <p:ext uri="{BB962C8B-B14F-4D97-AF65-F5344CB8AC3E}">
        <p14:creationId xmlns:p14="http://schemas.microsoft.com/office/powerpoint/2010/main" val="25932767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533400"/>
            <a:ext cx="7772400" cy="1470025"/>
          </a:xfrm>
        </p:spPr>
        <p:txBody>
          <a:bodyPr>
            <a:noAutofit/>
          </a:bodyPr>
          <a:lstStyle/>
          <a:p>
            <a:r>
              <a:rPr lang="en-US" sz="3600" b="1" dirty="0" smtClean="0"/>
              <a:t>Recommendations for Michigan:</a:t>
            </a:r>
            <a:endParaRPr lang="en-US" sz="3600" b="1" dirty="0"/>
          </a:p>
        </p:txBody>
      </p:sp>
      <p:sp>
        <p:nvSpPr>
          <p:cNvPr id="3" name="TextBox 2"/>
          <p:cNvSpPr txBox="1"/>
          <p:nvPr/>
        </p:nvSpPr>
        <p:spPr>
          <a:xfrm>
            <a:off x="457200" y="2024761"/>
            <a:ext cx="8001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Stick with your existing college- and career-ready standards; </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Provide training and ongoing support (including standards-aligned instructional materials) to teachers and leaders: quality implementation is everything.</a:t>
            </a:r>
          </a:p>
          <a:p>
            <a:endParaRPr lang="en-US" sz="2000" dirty="0"/>
          </a:p>
          <a:p>
            <a:pPr marL="285750" indent="-285750">
              <a:buFont typeface="Arial" panose="020B0604020202020204" pitchFamily="34" charset="0"/>
              <a:buChar char="•"/>
            </a:pPr>
            <a:r>
              <a:rPr lang="en-US" sz="2000" dirty="0" smtClean="0"/>
              <a:t>Stay on track with the new assessment: Michigan needs to continue administering a fully aligned, independently reviewed, high-quality assessment like the initial iteration of the M-STEP.</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a:p>
            <a:endParaRPr lang="en-US" sz="2000" dirty="0" smtClean="0"/>
          </a:p>
        </p:txBody>
      </p:sp>
    </p:spTree>
    <p:extLst>
      <p:ext uri="{BB962C8B-B14F-4D97-AF65-F5344CB8AC3E}">
        <p14:creationId xmlns:p14="http://schemas.microsoft.com/office/powerpoint/2010/main" val="12141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4493"/>
            <a:ext cx="7772400" cy="1675957"/>
          </a:xfrm>
          <a:solidFill>
            <a:schemeClr val="accent3">
              <a:lumMod val="60000"/>
              <a:lumOff val="40000"/>
            </a:schemeClr>
          </a:solidFill>
        </p:spPr>
        <p:txBody>
          <a:bodyPr/>
          <a:lstStyle/>
          <a:p>
            <a:r>
              <a:rPr lang="en-US" sz="4000" dirty="0" smtClean="0"/>
              <a:t>4. People Matter:  Develop Strong Leaders and Excellent Teachers</a:t>
            </a:r>
            <a:endParaRPr lang="en-US" sz="4000" dirty="0"/>
          </a:p>
        </p:txBody>
      </p:sp>
    </p:spTree>
    <p:extLst>
      <p:ext uri="{BB962C8B-B14F-4D97-AF65-F5344CB8AC3E}">
        <p14:creationId xmlns:p14="http://schemas.microsoft.com/office/powerpoint/2010/main" val="1375313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Yes, America was often intolerant…</a:t>
            </a:r>
            <a:endParaRPr lang="en-US" dirty="0"/>
          </a:p>
        </p:txBody>
      </p:sp>
      <p:sp>
        <p:nvSpPr>
          <p:cNvPr id="5" name="Subtitle 4"/>
          <p:cNvSpPr>
            <a:spLocks noGrp="1"/>
          </p:cNvSpPr>
          <p:nvPr>
            <p:ph type="subTitle" idx="1"/>
          </p:nvPr>
        </p:nvSpPr>
        <p:spPr/>
        <p:txBody>
          <a:bodyPr/>
          <a:lstStyle/>
          <a:p>
            <a:r>
              <a:rPr lang="en-US" dirty="0" smtClean="0"/>
              <a:t>And they knew the “Dream” was a work in progress.</a:t>
            </a:r>
            <a:endParaRPr lang="en-US" dirty="0"/>
          </a:p>
        </p:txBody>
      </p:sp>
    </p:spTree>
    <p:extLst>
      <p:ext uri="{BB962C8B-B14F-4D97-AF65-F5344CB8AC3E}">
        <p14:creationId xmlns:p14="http://schemas.microsoft.com/office/powerpoint/2010/main" val="23701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86800" cy="1077218"/>
          </a:xfrm>
          <a:prstGeom prst="rect">
            <a:avLst/>
          </a:prstGeom>
        </p:spPr>
        <p:txBody>
          <a:bodyPr wrap="square">
            <a:spAutoFit/>
          </a:bodyPr>
          <a:lstStyle/>
          <a:p>
            <a:pPr algn="ctr"/>
            <a:r>
              <a:rPr lang="en-US" sz="3200" b="1" dirty="0" smtClean="0">
                <a:latin typeface="+mn-lt"/>
              </a:rPr>
              <a:t>ACCESS TO MULTIPLE EFFECTIVE TEACHERS CAN DRAMATICALLY AFFECT STUDENT LEARNING</a:t>
            </a:r>
            <a:endParaRPr lang="en-US" sz="3200" b="1" dirty="0">
              <a:latin typeface="+mn-lt"/>
            </a:endParaRPr>
          </a:p>
        </p:txBody>
      </p:sp>
      <p:sp>
        <p:nvSpPr>
          <p:cNvPr id="11" name="Rectangle 10"/>
          <p:cNvSpPr/>
          <p:nvPr/>
        </p:nvSpPr>
        <p:spPr>
          <a:xfrm>
            <a:off x="304800" y="2286000"/>
            <a:ext cx="2514600" cy="1815882"/>
          </a:xfrm>
          <a:prstGeom prst="rect">
            <a:avLst/>
          </a:prstGeom>
        </p:spPr>
        <p:txBody>
          <a:bodyPr wrap="square">
            <a:spAutoFit/>
          </a:bodyPr>
          <a:lstStyle/>
          <a:p>
            <a:r>
              <a:rPr lang="en-US" sz="1600" dirty="0" smtClean="0">
                <a:latin typeface="Arial" pitchFamily="34" charset="0"/>
                <a:cs typeface="Arial" pitchFamily="34" charset="0"/>
              </a:rPr>
              <a:t>CST math proficiency trends for second-graders at ‘Below Basic’ or ‘Far Below Basic’ in 2007 who subsequently had three consecutive high or low value-added teachers</a:t>
            </a:r>
            <a:endParaRPr lang="en-US" sz="1600" dirty="0">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3158837" y="1676400"/>
            <a:ext cx="5680363" cy="4724400"/>
          </a:xfrm>
          <a:prstGeom prst="rect">
            <a:avLst/>
          </a:prstGeom>
          <a:noFill/>
          <a:ln w="9525">
            <a:noFill/>
            <a:miter lim="800000"/>
            <a:headEnd/>
            <a:tailEnd/>
          </a:ln>
        </p:spPr>
      </p:pic>
    </p:spTree>
    <p:extLst>
      <p:ext uri="{BB962C8B-B14F-4D97-AF65-F5344CB8AC3E}">
        <p14:creationId xmlns:p14="http://schemas.microsoft.com/office/powerpoint/2010/main" val="2571520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838200"/>
          </a:xfrm>
          <a:solidFill>
            <a:srgbClr val="F6E8AD"/>
          </a:solidFill>
        </p:spPr>
        <p:txBody>
          <a:bodyPr>
            <a:noAutofit/>
          </a:bodyPr>
          <a:lstStyle/>
          <a:p>
            <a:r>
              <a:rPr lang="en-US" sz="3200" b="1" dirty="0" smtClean="0"/>
              <a:t>Effective Teaching and School Leadership</a:t>
            </a:r>
          </a:p>
        </p:txBody>
      </p:sp>
      <p:sp>
        <p:nvSpPr>
          <p:cNvPr id="3" name="Content Placeholder 2"/>
          <p:cNvSpPr>
            <a:spLocks noGrp="1"/>
          </p:cNvSpPr>
          <p:nvPr>
            <p:ph idx="1"/>
          </p:nvPr>
        </p:nvSpPr>
        <p:spPr>
          <a:xfrm>
            <a:off x="152400" y="1447800"/>
            <a:ext cx="8839200" cy="4953000"/>
          </a:xfrm>
          <a:solidFill>
            <a:schemeClr val="accent4">
              <a:lumMod val="40000"/>
              <a:lumOff val="60000"/>
            </a:schemeClr>
          </a:solidFill>
        </p:spPr>
        <p:txBody>
          <a:bodyPr/>
          <a:lstStyle/>
          <a:p>
            <a:r>
              <a:rPr lang="en-US" sz="2800" dirty="0" smtClean="0"/>
              <a:t>Tennessee has put a laser-like focus on </a:t>
            </a:r>
            <a:r>
              <a:rPr lang="en-US" sz="2800" b="1" dirty="0" smtClean="0"/>
              <a:t>effective teaching and school leadership.</a:t>
            </a:r>
          </a:p>
          <a:p>
            <a:pPr lvl="1"/>
            <a:r>
              <a:rPr lang="en-US" dirty="0" smtClean="0"/>
              <a:t>All teachers evaluated based on classroom observations and student learning data through the statewide evaluation system. </a:t>
            </a:r>
          </a:p>
          <a:p>
            <a:pPr lvl="2"/>
            <a:r>
              <a:rPr lang="en-US" sz="2800" dirty="0" smtClean="0"/>
              <a:t>Tennessee has trained </a:t>
            </a:r>
            <a:r>
              <a:rPr lang="en-US" sz="2800" b="1" dirty="0" smtClean="0"/>
              <a:t>5,000 </a:t>
            </a:r>
            <a:r>
              <a:rPr lang="en-US" sz="2800" dirty="0" smtClean="0"/>
              <a:t>evaluators in the system.</a:t>
            </a:r>
          </a:p>
          <a:p>
            <a:pPr lvl="1"/>
            <a:r>
              <a:rPr lang="en-US" dirty="0" smtClean="0"/>
              <a:t>One of the nation’s first value-added data systems</a:t>
            </a:r>
          </a:p>
          <a:p>
            <a:pPr lvl="1"/>
            <a:r>
              <a:rPr lang="en-US" dirty="0" smtClean="0"/>
              <a:t>Multiple observations of classroom practice in final evaluations and individual evaluations private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a:solidFill>
            <a:srgbClr val="F6E8AD"/>
          </a:solidFill>
        </p:spPr>
        <p:txBody>
          <a:bodyPr>
            <a:noAutofit/>
          </a:bodyPr>
          <a:lstStyle/>
          <a:p>
            <a:r>
              <a:rPr lang="en-US" sz="3200" b="1" dirty="0" smtClean="0"/>
              <a:t>Career- and College- Ready Expectations for All Students</a:t>
            </a:r>
          </a:p>
        </p:txBody>
      </p:sp>
      <p:sp>
        <p:nvSpPr>
          <p:cNvPr id="3" name="Content Placeholder 2"/>
          <p:cNvSpPr>
            <a:spLocks noGrp="1"/>
          </p:cNvSpPr>
          <p:nvPr>
            <p:ph idx="1"/>
          </p:nvPr>
        </p:nvSpPr>
        <p:spPr>
          <a:xfrm>
            <a:off x="152400" y="1447800"/>
            <a:ext cx="8839200" cy="4953000"/>
          </a:xfrm>
          <a:solidFill>
            <a:schemeClr val="accent4">
              <a:lumMod val="40000"/>
              <a:lumOff val="60000"/>
            </a:schemeClr>
          </a:solidFill>
        </p:spPr>
        <p:txBody>
          <a:bodyPr/>
          <a:lstStyle/>
          <a:p>
            <a:r>
              <a:rPr lang="en-US" sz="2400" dirty="0" smtClean="0"/>
              <a:t>Tennessee phased in the Common Core standards over multiple years, starting with math in grades 3-8 and a pilot of English standards in 60 school districts. </a:t>
            </a:r>
          </a:p>
          <a:p>
            <a:r>
              <a:rPr lang="en-US" sz="2400" dirty="0" smtClean="0"/>
              <a:t>Invested $15 million in Common Core training.  Identified more than 700 teachers with strong learning gains and trained them to be Common Core coaches for  more than </a:t>
            </a:r>
            <a:r>
              <a:rPr lang="en-US" b="1" dirty="0" smtClean="0"/>
              <a:t>30,000</a:t>
            </a:r>
            <a:r>
              <a:rPr lang="en-US" dirty="0" smtClean="0"/>
              <a:t> </a:t>
            </a:r>
            <a:r>
              <a:rPr lang="en-US" sz="2400" dirty="0" smtClean="0"/>
              <a:t>educators</a:t>
            </a:r>
            <a:r>
              <a:rPr lang="en-US" dirty="0" smtClean="0"/>
              <a:t>.  </a:t>
            </a:r>
          </a:p>
          <a:p>
            <a:r>
              <a:rPr lang="en-US" sz="2400" dirty="0" smtClean="0"/>
              <a:t>Developed a pre-K through higher education (P-20) longitudinal student data system and piloted early warning data system so educators could monitor real-time indicators of at-risk student progress</a:t>
            </a:r>
          </a:p>
          <a:p>
            <a:endParaRPr lang="en-US" sz="2800" dirty="0" smtClean="0"/>
          </a:p>
        </p:txBody>
      </p:sp>
    </p:spTree>
    <p:extLst>
      <p:ext uri="{BB962C8B-B14F-4D97-AF65-F5344CB8AC3E}">
        <p14:creationId xmlns:p14="http://schemas.microsoft.com/office/powerpoint/2010/main" val="11289623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457200"/>
            <a:ext cx="7772400" cy="1470025"/>
          </a:xfrm>
        </p:spPr>
        <p:txBody>
          <a:bodyPr>
            <a:normAutofit/>
          </a:bodyPr>
          <a:lstStyle/>
          <a:p>
            <a:r>
              <a:rPr lang="en-US" sz="3600" b="1" dirty="0" smtClean="0"/>
              <a:t>Recommendations for Michigan:</a:t>
            </a:r>
            <a:endParaRPr lang="en-US" sz="3600" b="1" dirty="0"/>
          </a:p>
        </p:txBody>
      </p:sp>
      <p:sp>
        <p:nvSpPr>
          <p:cNvPr id="3" name="TextBox 2"/>
          <p:cNvSpPr txBox="1"/>
          <p:nvPr/>
        </p:nvSpPr>
        <p:spPr>
          <a:xfrm>
            <a:off x="685800" y="1921129"/>
            <a:ext cx="8001000"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Implement the statewide system of educator evaluation effectively so that educators can get timely feedback;</a:t>
            </a:r>
          </a:p>
          <a:p>
            <a:pPr marL="285750" indent="-285750">
              <a:buFont typeface="Arial" panose="020B0604020202020204" pitchFamily="34" charset="0"/>
              <a:buChar char="•"/>
            </a:pPr>
            <a:r>
              <a:rPr lang="en-US" sz="2000" dirty="0" smtClean="0"/>
              <a:t>Invest in capacity-building, for both evaluators and those being evaluated;</a:t>
            </a:r>
          </a:p>
          <a:p>
            <a:pPr marL="285750" indent="-285750">
              <a:buFont typeface="Arial" panose="020B0604020202020204" pitchFamily="34" charset="0"/>
              <a:buChar char="•"/>
            </a:pPr>
            <a:r>
              <a:rPr lang="en-US" sz="2000" dirty="0" smtClean="0"/>
              <a:t>Train principals in techniques for holding on to their top performers; and,</a:t>
            </a:r>
          </a:p>
          <a:p>
            <a:pPr marL="285750" indent="-285750">
              <a:buFont typeface="Arial" panose="020B0604020202020204" pitchFamily="34" charset="0"/>
              <a:buChar char="•"/>
            </a:pPr>
            <a:r>
              <a:rPr lang="en-US" sz="2000" dirty="0" smtClean="0"/>
              <a:t>Evaluate educator pipelines, growing those that produce the most effective teachers and principals, and shrinking those that produce the least effective.  </a:t>
            </a:r>
          </a:p>
          <a:p>
            <a:endParaRPr lang="en-US" sz="2000" dirty="0" smtClean="0"/>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682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4493"/>
            <a:ext cx="7772400" cy="1675957"/>
          </a:xfrm>
          <a:solidFill>
            <a:schemeClr val="accent3">
              <a:lumMod val="60000"/>
              <a:lumOff val="40000"/>
            </a:schemeClr>
          </a:solidFill>
        </p:spPr>
        <p:txBody>
          <a:bodyPr/>
          <a:lstStyle/>
          <a:p>
            <a:r>
              <a:rPr lang="en-US" sz="4000" dirty="0" smtClean="0"/>
              <a:t>5. Fix Your Funding Systems</a:t>
            </a:r>
            <a:endParaRPr lang="en-US" sz="4000" dirty="0"/>
          </a:p>
        </p:txBody>
      </p:sp>
    </p:spTree>
    <p:extLst>
      <p:ext uri="{BB962C8B-B14F-4D97-AF65-F5344CB8AC3E}">
        <p14:creationId xmlns:p14="http://schemas.microsoft.com/office/powerpoint/2010/main" val="208681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While Michigan’s overall per student spending has declined a bit, it remains above the national average.  But….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26520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4294967295"/>
          </p:nvPr>
        </p:nvSpPr>
        <p:spPr>
          <a:xfrm>
            <a:off x="0" y="6284976"/>
            <a:ext cx="4953000" cy="228600"/>
          </a:xfrm>
          <a:prstGeom prst="rect">
            <a:avLst/>
          </a:prstGeom>
        </p:spPr>
        <p:txBody>
          <a:bodyPr>
            <a:normAutofit fontScale="32500" lnSpcReduction="20000"/>
          </a:bodyPr>
          <a:lstStyle/>
          <a:p>
            <a:pPr marL="0" indent="0">
              <a:buNone/>
            </a:pPr>
            <a:r>
              <a:rPr lang="en-US" dirty="0" smtClean="0"/>
              <a:t>Source: The Education Trust, Funding Gaps Report, 2015</a:t>
            </a:r>
            <a:endParaRPr lang="en-US" dirty="0"/>
          </a:p>
        </p:txBody>
      </p:sp>
      <p:sp>
        <p:nvSpPr>
          <p:cNvPr id="8" name="Rectangle 2"/>
          <p:cNvSpPr>
            <a:spLocks noGrp="1" noChangeArrowheads="1"/>
          </p:cNvSpPr>
          <p:nvPr>
            <p:ph type="title"/>
          </p:nvPr>
        </p:nvSpPr>
        <p:spPr>
          <a:xfrm>
            <a:off x="152400" y="587947"/>
            <a:ext cx="8839200" cy="533400"/>
          </a:xfrm>
        </p:spPr>
        <p:txBody>
          <a:bodyPr rtlCol="0">
            <a:noAutofit/>
          </a:bodyPr>
          <a:lstStyle/>
          <a:p>
            <a:pPr>
              <a:defRPr/>
            </a:pPr>
            <a:r>
              <a:rPr lang="en-US" sz="2800" dirty="0" smtClean="0"/>
              <a:t>Michigan’s Funding Gap Between the Highest and Lowest Poverty Districts is 42</a:t>
            </a:r>
            <a:r>
              <a:rPr lang="en-US" sz="2800" baseline="30000" dirty="0" smtClean="0"/>
              <a:t>nd</a:t>
            </a:r>
            <a:r>
              <a:rPr lang="en-US" sz="2800" dirty="0" smtClean="0"/>
              <a:t> Out of 47 States</a:t>
            </a:r>
          </a:p>
        </p:txBody>
      </p:sp>
      <p:sp>
        <p:nvSpPr>
          <p:cNvPr id="9" name="TextBox 8"/>
          <p:cNvSpPr txBox="1"/>
          <p:nvPr/>
        </p:nvSpPr>
        <p:spPr>
          <a:xfrm>
            <a:off x="0" y="5931033"/>
            <a:ext cx="9220200" cy="353943"/>
          </a:xfrm>
          <a:prstGeom prst="rect">
            <a:avLst/>
          </a:prstGeom>
          <a:noFill/>
        </p:spPr>
        <p:txBody>
          <a:bodyPr wrap="square" rtlCol="0">
            <a:spAutoFit/>
          </a:bodyPr>
          <a:lstStyle/>
          <a:p>
            <a:r>
              <a:rPr lang="en-US" sz="900" dirty="0" smtClean="0">
                <a:latin typeface="+mn-lt"/>
              </a:rPr>
              <a:t>Note: </a:t>
            </a:r>
            <a:r>
              <a:rPr lang="en-US" sz="800" dirty="0" smtClean="0">
                <a:latin typeface="+mn-lt"/>
              </a:rPr>
              <a:t>Hawaii was excluded from the within-state analysis because it is one district. Alaska and Nevada are also excluded because their student populations are heavily concentrated in certain districts and could be broken into quartiles. Because so many of New York’s students are concentrated in New York City, the analysis sorted that state into two halves, as opposed to four quartiles.</a:t>
            </a:r>
            <a:endParaRPr lang="en-US" sz="800" dirty="0">
              <a:latin typeface="+mn-lt"/>
            </a:endParaRPr>
          </a:p>
        </p:txBody>
      </p:sp>
      <p:pic>
        <p:nvPicPr>
          <p:cNvPr id="2" name="Picture 1"/>
          <p:cNvPicPr>
            <a:picLocks noChangeAspect="1"/>
          </p:cNvPicPr>
          <p:nvPr/>
        </p:nvPicPr>
        <p:blipFill>
          <a:blip r:embed="rId3"/>
          <a:stretch>
            <a:fillRect/>
          </a:stretch>
        </p:blipFill>
        <p:spPr>
          <a:xfrm>
            <a:off x="0" y="1600200"/>
            <a:ext cx="9098600" cy="3755576"/>
          </a:xfrm>
          <a:prstGeom prst="rect">
            <a:avLst/>
          </a:prstGeom>
        </p:spPr>
      </p:pic>
    </p:spTree>
    <p:extLst>
      <p:ext uri="{BB962C8B-B14F-4D97-AF65-F5344CB8AC3E}">
        <p14:creationId xmlns:p14="http://schemas.microsoft.com/office/powerpoint/2010/main" val="33381347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725"/>
            <a:ext cx="9144000" cy="1183574"/>
          </a:xfrm>
        </p:spPr>
        <p:txBody>
          <a:bodyPr>
            <a:normAutofit/>
          </a:bodyPr>
          <a:lstStyle/>
          <a:p>
            <a:r>
              <a:rPr lang="en-US" sz="3200" dirty="0" smtClean="0"/>
              <a:t>Funding Gaps </a:t>
            </a:r>
            <a:r>
              <a:rPr lang="en-US" sz="3200" b="1" i="1" dirty="0" smtClean="0"/>
              <a:t>Within Michigan:</a:t>
            </a:r>
            <a:r>
              <a:rPr lang="en-US" sz="3200" dirty="0" smtClean="0"/>
              <a:t/>
            </a:r>
            <a:br>
              <a:rPr lang="en-US" sz="3200" dirty="0" smtClean="0"/>
            </a:br>
            <a:r>
              <a:rPr lang="en-US" sz="3200" dirty="0" smtClean="0"/>
              <a:t> Inequities in State and Local Revenue per Student</a:t>
            </a:r>
            <a:endParaRPr lang="en-US" sz="3200" dirty="0"/>
          </a:p>
        </p:txBody>
      </p:sp>
      <p:graphicFrame>
        <p:nvGraphicFramePr>
          <p:cNvPr id="9" name="Content Placeholder 5"/>
          <p:cNvGraphicFramePr>
            <a:graphicFrameLocks noGrp="1"/>
          </p:cNvGraphicFramePr>
          <p:nvPr>
            <p:ph idx="1"/>
            <p:extLst/>
          </p:nvPr>
        </p:nvGraphicFramePr>
        <p:xfrm>
          <a:off x="1447800" y="2202875"/>
          <a:ext cx="6553200" cy="2572512"/>
        </p:xfrm>
        <a:graphic>
          <a:graphicData uri="http://schemas.openxmlformats.org/drawingml/2006/table">
            <a:tbl>
              <a:tblPr>
                <a:tableStyleId>{B301B821-A1FF-4177-AEE7-76D212191A09}</a:tableStyleId>
              </a:tblPr>
              <a:tblGrid>
                <a:gridCol w="3607738"/>
                <a:gridCol w="2945462"/>
              </a:tblGrid>
              <a:tr h="370840">
                <a:tc>
                  <a:txBody>
                    <a:bodyPr/>
                    <a:lstStyle/>
                    <a:p>
                      <a:endParaRPr lang="en-US" sz="2800" b="1" dirty="0" smtClean="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latin typeface="+mn-lt"/>
                        </a:rPr>
                        <a:t>Gap</a:t>
                      </a:r>
                      <a:endParaRPr lang="en-US" sz="2800" b="1" dirty="0">
                        <a:latin typeface="+mn-lt"/>
                      </a:endParaRPr>
                    </a:p>
                  </a:txBody>
                  <a:tcPr marL="90446" marR="90446" anchor="ctr">
                    <a:lnL>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800" dirty="0" smtClean="0">
                          <a:latin typeface="Calibri" pitchFamily="34" charset="0"/>
                        </a:rPr>
                        <a:t>Highest-Poverty vs.</a:t>
                      </a:r>
                      <a:r>
                        <a:rPr lang="en-US" sz="2800" baseline="0" dirty="0" smtClean="0">
                          <a:latin typeface="Calibri" pitchFamily="34" charset="0"/>
                        </a:rPr>
                        <a:t> </a:t>
                      </a:r>
                    </a:p>
                    <a:p>
                      <a:r>
                        <a:rPr lang="en-US" sz="2800" dirty="0" smtClean="0">
                          <a:latin typeface="Calibri" pitchFamily="34" charset="0"/>
                        </a:rPr>
                        <a:t>Lowest-Poverty Districts</a:t>
                      </a:r>
                      <a:endParaRPr lang="en-US" sz="2800" dirty="0">
                        <a:latin typeface="Calibri" pitchFamily="34" charset="0"/>
                      </a:endParaRPr>
                    </a:p>
                  </a:txBody>
                  <a:tcPr marL="90446" marR="90446" anchor="ctr">
                    <a:lnL w="12700" cap="flat" cmpd="sng" algn="ctr">
                      <a:noFill/>
                      <a:prstDash val="solid"/>
                      <a:round/>
                      <a:headEnd type="none" w="med" len="med"/>
                      <a:tailEnd type="none" w="med" len="med"/>
                    </a:lnL>
                    <a:lnR>
                      <a:noFill/>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mn-lt"/>
                        </a:rPr>
                        <a:t>–$664,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mn-lt"/>
                        </a:rPr>
                        <a:t>(per student)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2"/>
                          </a:solidFill>
                          <a:effectLst/>
                          <a:latin typeface="+mn-lt"/>
                        </a:rPr>
                        <a:t>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2"/>
                          </a:solidFill>
                          <a:effectLst/>
                          <a:latin typeface="+mn-lt"/>
                        </a:rPr>
                        <a:t>6%, less</a:t>
                      </a:r>
                    </a:p>
                  </a:txBody>
                  <a:tcPr horzOverflow="overflow">
                    <a:lnL>
                      <a:noFill/>
                    </a:lnL>
                    <a:lnR w="12700" cap="flat" cmpd="sng" algn="ctr">
                      <a:noFill/>
                      <a:prstDash val="solid"/>
                      <a:round/>
                      <a:headEnd type="none" w="med" len="med"/>
                      <a:tailEnd type="none" w="med" len="med"/>
                    </a:lnR>
                    <a:lnT w="38100" cap="flat" cmpd="sng" algn="ctr">
                      <a:solidFill>
                        <a:srgbClr val="FFD457"/>
                      </a:solidFill>
                      <a:prstDash val="solid"/>
                      <a:round/>
                      <a:headEnd type="none" w="med" len="med"/>
                      <a:tailEnd type="none" w="med" len="med"/>
                    </a:lnT>
                    <a:lnB w="38100" cap="flat" cmpd="sng" algn="ctr">
                      <a:solidFill>
                        <a:srgbClr val="FFD457"/>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 Placeholder 3"/>
          <p:cNvSpPr>
            <a:spLocks noGrp="1"/>
          </p:cNvSpPr>
          <p:nvPr>
            <p:ph type="body" sz="quarter" idx="10"/>
          </p:nvPr>
        </p:nvSpPr>
        <p:spPr>
          <a:xfrm>
            <a:off x="6292" y="6248400"/>
            <a:ext cx="8534400" cy="228600"/>
          </a:xfrm>
        </p:spPr>
        <p:txBody>
          <a:bodyPr/>
          <a:lstStyle/>
          <a:p>
            <a:pPr>
              <a:defRPr/>
            </a:pPr>
            <a:r>
              <a:rPr lang="en-US" sz="1050" dirty="0" smtClean="0"/>
              <a:t>Source: Natasha Ushomirksy and David Williams, “Funding Gaps 2015,” The </a:t>
            </a:r>
            <a:r>
              <a:rPr lang="en-US" sz="1050" dirty="0"/>
              <a:t>Education Trust, 2015. </a:t>
            </a:r>
          </a:p>
        </p:txBody>
      </p:sp>
      <p:sp>
        <p:nvSpPr>
          <p:cNvPr id="5" name="TextBox 4"/>
          <p:cNvSpPr txBox="1"/>
          <p:nvPr/>
        </p:nvSpPr>
        <p:spPr>
          <a:xfrm>
            <a:off x="8229600" y="0"/>
            <a:ext cx="914400" cy="381000"/>
          </a:xfrm>
          <a:prstGeom prst="rect">
            <a:avLst/>
          </a:prstGeom>
          <a:noFill/>
        </p:spPr>
        <p:txBody>
          <a:bodyPr wrap="square" rtlCol="0">
            <a:spAutoFit/>
          </a:bodyPr>
          <a:lstStyle/>
          <a:p>
            <a:pPr algn="ctr"/>
            <a:fld id="{ADBB767E-108B-4370-88B4-4CE4C2E19E0C}" type="slidenum">
              <a:rPr lang="en-US" smtClean="0"/>
              <a:t>77</a:t>
            </a:fld>
            <a:endParaRPr lang="en-US" dirty="0"/>
          </a:p>
        </p:txBody>
      </p:sp>
    </p:spTree>
    <p:extLst>
      <p:ext uri="{BB962C8B-B14F-4D97-AF65-F5344CB8AC3E}">
        <p14:creationId xmlns:p14="http://schemas.microsoft.com/office/powerpoint/2010/main" val="27523371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533400"/>
            <a:ext cx="7772400" cy="1470025"/>
          </a:xfrm>
        </p:spPr>
        <p:txBody>
          <a:bodyPr>
            <a:noAutofit/>
          </a:bodyPr>
          <a:lstStyle/>
          <a:p>
            <a:r>
              <a:rPr lang="en-US" sz="3600" b="1" dirty="0" smtClean="0"/>
              <a:t>Recommendations for Michigan:</a:t>
            </a:r>
            <a:endParaRPr lang="en-US" sz="3600" b="1" dirty="0"/>
          </a:p>
        </p:txBody>
      </p:sp>
      <p:sp>
        <p:nvSpPr>
          <p:cNvPr id="3" name="TextBox 2"/>
          <p:cNvSpPr txBox="1"/>
          <p:nvPr/>
        </p:nvSpPr>
        <p:spPr>
          <a:xfrm>
            <a:off x="723900" y="1752600"/>
            <a:ext cx="8001000" cy="2554545"/>
          </a:xfrm>
          <a:prstGeom prst="rect">
            <a:avLst/>
          </a:prstGeom>
          <a:noFill/>
        </p:spPr>
        <p:txBody>
          <a:bodyPr wrap="square" rtlCol="0">
            <a:spAutoFit/>
          </a:bodyPr>
          <a:lstStyle/>
          <a:p>
            <a:endParaRPr lang="en-US" sz="2000" dirty="0" smtClean="0"/>
          </a:p>
          <a:p>
            <a:pPr marL="285750" indent="-285750">
              <a:buFont typeface="Arial" panose="020B0604020202020204" pitchFamily="34" charset="0"/>
              <a:buChar char="•"/>
            </a:pPr>
            <a:r>
              <a:rPr lang="en-US" sz="2000" dirty="0" smtClean="0"/>
              <a:t>Find resources now for strategic state investments in systems improvement strategies, including training and supports around early literacy; standards implementation for teachers and school leaders, and quality evaluation.  </a:t>
            </a:r>
          </a:p>
          <a:p>
            <a:pPr marL="285750" indent="-285750">
              <a:buFont typeface="Arial" panose="020B0604020202020204" pitchFamily="34" charset="0"/>
              <a:buChar char="•"/>
            </a:pPr>
            <a:r>
              <a:rPr lang="en-US" sz="2000" dirty="0" smtClean="0"/>
              <a:t>Begin the process of overhauling the school funding system as necessary to assure fairness across different kinds of districts. </a:t>
            </a:r>
          </a:p>
          <a:p>
            <a:endParaRPr lang="en-US" sz="2000" dirty="0" smtClean="0"/>
          </a:p>
        </p:txBody>
      </p:sp>
    </p:spTree>
    <p:extLst>
      <p:ext uri="{BB962C8B-B14F-4D97-AF65-F5344CB8AC3E}">
        <p14:creationId xmlns:p14="http://schemas.microsoft.com/office/powerpoint/2010/main" val="222910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4493"/>
            <a:ext cx="7772400" cy="1675957"/>
          </a:xfrm>
          <a:solidFill>
            <a:schemeClr val="accent3">
              <a:lumMod val="60000"/>
              <a:lumOff val="40000"/>
            </a:schemeClr>
          </a:solidFill>
        </p:spPr>
        <p:txBody>
          <a:bodyPr/>
          <a:lstStyle/>
          <a:p>
            <a:r>
              <a:rPr lang="en-US" sz="4000" dirty="0" smtClean="0"/>
              <a:t>6. Beyond Funding, Aggressively Address Other Inequities That Contribute to Michigan’s Large Achievement Gaps</a:t>
            </a:r>
            <a:endParaRPr lang="en-US" sz="4000" dirty="0"/>
          </a:p>
        </p:txBody>
      </p:sp>
    </p:spTree>
    <p:extLst>
      <p:ext uri="{BB962C8B-B14F-4D97-AF65-F5344CB8AC3E}">
        <p14:creationId xmlns:p14="http://schemas.microsoft.com/office/powerpoint/2010/main" val="256483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were:</a:t>
            </a:r>
            <a:endParaRPr lang="en-US" dirty="0"/>
          </a:p>
        </p:txBody>
      </p:sp>
      <p:sp>
        <p:nvSpPr>
          <p:cNvPr id="3" name="Content Placeholder 2"/>
          <p:cNvSpPr>
            <a:spLocks noGrp="1"/>
          </p:cNvSpPr>
          <p:nvPr>
            <p:ph idx="1"/>
          </p:nvPr>
        </p:nvSpPr>
        <p:spPr/>
        <p:txBody>
          <a:bodyPr/>
          <a:lstStyle/>
          <a:p>
            <a:r>
              <a:rPr lang="en-US" dirty="0" smtClean="0"/>
              <a:t>The first to provide universal high school;</a:t>
            </a:r>
          </a:p>
          <a:p>
            <a:r>
              <a:rPr lang="en-US" dirty="0" smtClean="0"/>
              <a:t>The first to build public universities;</a:t>
            </a:r>
          </a:p>
          <a:p>
            <a:r>
              <a:rPr lang="en-US" dirty="0" smtClean="0"/>
              <a:t>The first to build community colleges;</a:t>
            </a:r>
          </a:p>
          <a:p>
            <a:r>
              <a:rPr lang="en-US" dirty="0" smtClean="0"/>
              <a:t>The first to broaden access to college, through GI Bill, Pell Grants, …</a:t>
            </a:r>
            <a:endParaRPr lang="en-US" dirty="0"/>
          </a:p>
        </p:txBody>
      </p:sp>
    </p:spTree>
    <p:extLst>
      <p:ext uri="{BB962C8B-B14F-4D97-AF65-F5344CB8AC3E}">
        <p14:creationId xmlns:p14="http://schemas.microsoft.com/office/powerpoint/2010/main" val="171651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While many Americans believe that achievement gaps are mostly about the kids and their parents, research tells us otherwise.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7224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When it comes to poor and minority students, we:</a:t>
            </a:r>
            <a:endParaRPr lang="en-US" dirty="0"/>
          </a:p>
        </p:txBody>
      </p:sp>
      <p:sp>
        <p:nvSpPr>
          <p:cNvPr id="5" name="Content Placeholder 4"/>
          <p:cNvSpPr>
            <a:spLocks noGrp="1"/>
          </p:cNvSpPr>
          <p:nvPr>
            <p:ph idx="1"/>
          </p:nvPr>
        </p:nvSpPr>
        <p:spPr/>
        <p:txBody>
          <a:bodyPr/>
          <a:lstStyle/>
          <a:p>
            <a:r>
              <a:rPr lang="en-US" dirty="0" smtClean="0"/>
              <a:t>Expect less from them;</a:t>
            </a:r>
          </a:p>
          <a:p>
            <a:r>
              <a:rPr lang="en-US" dirty="0" smtClean="0"/>
              <a:t>Educate them disproportionately in watered down courses; and,</a:t>
            </a:r>
          </a:p>
          <a:p>
            <a:r>
              <a:rPr lang="en-US" dirty="0" smtClean="0"/>
              <a:t>Assign them disproportionately to our least experienced, least well-educated and least effective teachers.</a:t>
            </a:r>
          </a:p>
          <a:p>
            <a:endParaRPr lang="en-US"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981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We’re also more likely to suspend them from school, even for exactly the same offenses as more advantaged children.</a:t>
            </a:r>
            <a:endParaRPr lang="en-US" dirty="0"/>
          </a:p>
        </p:txBody>
      </p:sp>
      <p:sp>
        <p:nvSpPr>
          <p:cNvPr id="6" name="Subtitle 5"/>
          <p:cNvSpPr>
            <a:spLocks noGrp="1"/>
          </p:cNvSpPr>
          <p:nvPr>
            <p:ph type="subTitle" idx="1"/>
          </p:nvPr>
        </p:nvSpPr>
        <p:spPr>
          <a:xfrm>
            <a:off x="1524000" y="4419600"/>
            <a:ext cx="6400800" cy="1752600"/>
          </a:xfrm>
        </p:spPr>
        <p:txBody>
          <a:bodyPr/>
          <a:lstStyle/>
          <a:p>
            <a:r>
              <a:rPr lang="en-US" dirty="0" smtClean="0"/>
              <a:t>And Michigan seems to have a particular problem…</a:t>
            </a:r>
            <a:endParaRPr lang="en-US" dirty="0"/>
          </a:p>
        </p:txBody>
      </p:sp>
    </p:spTree>
    <p:extLst>
      <p:ext uri="{BB962C8B-B14F-4D97-AF65-F5344CB8AC3E}">
        <p14:creationId xmlns:p14="http://schemas.microsoft.com/office/powerpoint/2010/main" val="13991501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265"/>
            <a:ext cx="8229600" cy="1066800"/>
          </a:xfrm>
        </p:spPr>
        <p:txBody>
          <a:bodyPr>
            <a:normAutofit/>
          </a:bodyPr>
          <a:lstStyle/>
          <a:p>
            <a:r>
              <a:rPr lang="en-US" sz="2400" dirty="0" smtClean="0"/>
              <a:t>Michigan Has 3</a:t>
            </a:r>
            <a:r>
              <a:rPr lang="en-US" sz="2400" baseline="30000" dirty="0" smtClean="0"/>
              <a:t>rd</a:t>
            </a:r>
            <a:r>
              <a:rPr lang="en-US" sz="2400" dirty="0" smtClean="0"/>
              <a:t> Highest Out-of-School Suspension Rate in the Nation for African American Students at 21%</a:t>
            </a:r>
            <a:endParaRPr lang="en-US" sz="2400" dirty="0"/>
          </a:p>
        </p:txBody>
      </p:sp>
      <p:sp>
        <p:nvSpPr>
          <p:cNvPr id="4" name="Text Placeholder 3"/>
          <p:cNvSpPr>
            <a:spLocks noGrp="1"/>
          </p:cNvSpPr>
          <p:nvPr>
            <p:ph type="body" sz="quarter" idx="10"/>
          </p:nvPr>
        </p:nvSpPr>
        <p:spPr/>
        <p:txBody>
          <a:bodyPr>
            <a:noAutofit/>
          </a:bodyPr>
          <a:lstStyle/>
          <a:p>
            <a:r>
              <a:rPr lang="en-US" dirty="0" smtClean="0"/>
              <a:t>2011 CRDC</a:t>
            </a:r>
            <a:endParaRPr lang="en-US" dirty="0"/>
          </a:p>
        </p:txBody>
      </p:sp>
      <p:sp>
        <p:nvSpPr>
          <p:cNvPr id="3" name="Rectangle 2"/>
          <p:cNvSpPr/>
          <p:nvPr/>
        </p:nvSpPr>
        <p:spPr>
          <a:xfrm>
            <a:off x="-33083" y="6101090"/>
            <a:ext cx="8711242" cy="261610"/>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*Note: Hawaii provided limited data </a:t>
            </a:r>
            <a:r>
              <a:rPr lang="en-US" sz="1100" dirty="0" smtClean="0">
                <a:latin typeface="Calibri" panose="020F0502020204030204" pitchFamily="34" charset="0"/>
                <a:ea typeface="Calibri" panose="020F0502020204030204" pitchFamily="34" charset="0"/>
                <a:cs typeface="Times New Roman" panose="02020603050405020304" pitchFamily="18" charset="0"/>
              </a:rPr>
              <a:t>and is excluded from this analysis.</a:t>
            </a:r>
            <a:endParaRPr lang="en-US" sz="1100" dirty="0"/>
          </a:p>
        </p:txBody>
      </p:sp>
      <p:pic>
        <p:nvPicPr>
          <p:cNvPr id="7" name="Picture 6"/>
          <p:cNvPicPr>
            <a:picLocks noChangeAspect="1"/>
          </p:cNvPicPr>
          <p:nvPr/>
        </p:nvPicPr>
        <p:blipFill>
          <a:blip r:embed="rId2"/>
          <a:stretch>
            <a:fillRect/>
          </a:stretch>
        </p:blipFill>
        <p:spPr>
          <a:xfrm>
            <a:off x="152401" y="1676400"/>
            <a:ext cx="8915400" cy="3810000"/>
          </a:xfrm>
          <a:prstGeom prst="rect">
            <a:avLst/>
          </a:prstGeom>
        </p:spPr>
      </p:pic>
    </p:spTree>
    <p:extLst>
      <p:ext uri="{BB962C8B-B14F-4D97-AF65-F5344CB8AC3E}">
        <p14:creationId xmlns:p14="http://schemas.microsoft.com/office/powerpoint/2010/main" val="42718551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8600"/>
            <a:ext cx="7772400" cy="1470025"/>
          </a:xfrm>
        </p:spPr>
        <p:txBody>
          <a:bodyPr>
            <a:noAutofit/>
          </a:bodyPr>
          <a:lstStyle/>
          <a:p>
            <a:r>
              <a:rPr lang="en-US" sz="3600" b="1" dirty="0" smtClean="0"/>
              <a:t>Recommendations for Michigan:</a:t>
            </a:r>
            <a:endParaRPr lang="en-US" sz="3600" b="1" dirty="0"/>
          </a:p>
        </p:txBody>
      </p:sp>
      <p:sp>
        <p:nvSpPr>
          <p:cNvPr id="3" name="TextBox 2"/>
          <p:cNvSpPr txBox="1"/>
          <p:nvPr/>
        </p:nvSpPr>
        <p:spPr>
          <a:xfrm>
            <a:off x="685800" y="1524000"/>
            <a:ext cx="8001000" cy="4339650"/>
          </a:xfrm>
          <a:prstGeom prst="rect">
            <a:avLst/>
          </a:prstGeom>
          <a:noFill/>
        </p:spPr>
        <p:txBody>
          <a:bodyPr wrap="square" rtlCol="0">
            <a:spAutoFit/>
          </a:bodyPr>
          <a:lstStyle/>
          <a:p>
            <a:r>
              <a:rPr lang="en-US" sz="2400" dirty="0" smtClean="0"/>
              <a:t>Hold school districts (and schools) accountable for:</a:t>
            </a:r>
          </a:p>
          <a:p>
            <a:endParaRPr lang="en-US" sz="2400" dirty="0"/>
          </a:p>
          <a:p>
            <a:pPr marL="342900" indent="-342900">
              <a:buFont typeface="Arial" panose="020B0604020202020204" pitchFamily="34" charset="0"/>
              <a:buChar char="•"/>
            </a:pPr>
            <a:r>
              <a:rPr lang="en-US" sz="2000" dirty="0" smtClean="0"/>
              <a:t>Ensuring fair access to the strongest teachers; </a:t>
            </a:r>
            <a:endParaRPr lang="en-US" sz="2000" dirty="0"/>
          </a:p>
          <a:p>
            <a:pPr marL="342900" indent="-342900">
              <a:buFont typeface="Arial" panose="020B0604020202020204" pitchFamily="34" charset="0"/>
              <a:buChar char="•"/>
            </a:pPr>
            <a:r>
              <a:rPr lang="en-US" sz="2000" dirty="0" smtClean="0"/>
              <a:t>Ensuring equitable access to the rigorous high school courses that lead to readiness for college and careers; and,</a:t>
            </a:r>
          </a:p>
          <a:p>
            <a:pPr marL="342900" indent="-342900">
              <a:buFont typeface="Arial" panose="020B0604020202020204" pitchFamily="34" charset="0"/>
              <a:buChar char="•"/>
            </a:pPr>
            <a:r>
              <a:rPr lang="en-US" sz="2000" dirty="0" smtClean="0"/>
              <a:t>Using discipline policies fairly, and focusing them on keeping students in school.</a:t>
            </a:r>
          </a:p>
          <a:p>
            <a:pPr marL="342900" indent="-342900">
              <a:buFont typeface="Arial" panose="020B0604020202020204" pitchFamily="34" charset="0"/>
              <a:buChar char="•"/>
            </a:pPr>
            <a:endParaRPr lang="en-US" sz="2000" dirty="0"/>
          </a:p>
          <a:p>
            <a:r>
              <a:rPr lang="en-US" sz="2000" dirty="0" smtClean="0"/>
              <a:t>Organize vehicles for schools struggling with these issues to get advice and assistance from those that have successfully tackled them.  </a:t>
            </a:r>
          </a:p>
          <a:p>
            <a:endParaRPr lang="en-US" sz="2400" dirty="0" smtClean="0"/>
          </a:p>
          <a:p>
            <a:endParaRPr lang="en-US" sz="2400" dirty="0" smtClean="0"/>
          </a:p>
        </p:txBody>
      </p:sp>
    </p:spTree>
    <p:extLst>
      <p:ext uri="{BB962C8B-B14F-4D97-AF65-F5344CB8AC3E}">
        <p14:creationId xmlns:p14="http://schemas.microsoft.com/office/powerpoint/2010/main" val="151145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a:solidFill>
            <a:schemeClr val="accent3">
              <a:lumMod val="60000"/>
              <a:lumOff val="40000"/>
            </a:schemeClr>
          </a:solidFill>
        </p:spPr>
        <p:txBody>
          <a:bodyPr/>
          <a:lstStyle/>
          <a:p>
            <a:r>
              <a:rPr lang="en-US" sz="4000" dirty="0" smtClean="0"/>
              <a:t>7. Speaking of accountability, take advantage of the flexibility—and leverage—in the new ESSA law to design a robust accountability system.  </a:t>
            </a:r>
            <a:endParaRPr lang="en-US" sz="4000" dirty="0"/>
          </a:p>
        </p:txBody>
      </p:sp>
    </p:spTree>
    <p:extLst>
      <p:ext uri="{BB962C8B-B14F-4D97-AF65-F5344CB8AC3E}">
        <p14:creationId xmlns:p14="http://schemas.microsoft.com/office/powerpoint/2010/main" val="22819664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education, as in other matters, accountability systems are critically important. </a:t>
            </a:r>
          </a:p>
        </p:txBody>
      </p:sp>
      <p:sp>
        <p:nvSpPr>
          <p:cNvPr id="3" name="Subtitle 2"/>
          <p:cNvSpPr>
            <a:spLocks noGrp="1"/>
          </p:cNvSpPr>
          <p:nvPr>
            <p:ph type="subTitle" idx="1"/>
          </p:nvPr>
        </p:nvSpPr>
        <p:spPr>
          <a:xfrm>
            <a:off x="495300" y="4114800"/>
            <a:ext cx="8153400" cy="1752600"/>
          </a:xfrm>
        </p:spPr>
        <p:txBody>
          <a:bodyPr/>
          <a:lstStyle/>
          <a:p>
            <a:r>
              <a:rPr lang="en-US" sz="2800" dirty="0"/>
              <a:t>Good ones set clear goals, signal to both schools and the public when progress is </a:t>
            </a:r>
            <a:r>
              <a:rPr lang="en-US" sz="2800" dirty="0" smtClean="0"/>
              <a:t>adequate</a:t>
            </a:r>
            <a:r>
              <a:rPr lang="en-US" sz="2800" dirty="0"/>
              <a:t>, and assure action in schools that are low performing and not improving, either for students overall or for any student group. </a:t>
            </a:r>
            <a:br>
              <a:rPr lang="en-US" sz="2800" dirty="0"/>
            </a:br>
            <a:endParaRPr lang="en-US" sz="2800" dirty="0"/>
          </a:p>
        </p:txBody>
      </p:sp>
    </p:spTree>
    <p:extLst>
      <p:ext uri="{BB962C8B-B14F-4D97-AF65-F5344CB8AC3E}">
        <p14:creationId xmlns:p14="http://schemas.microsoft.com/office/powerpoint/2010/main" val="19344061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solidFill>
                  <a:schemeClr val="accent1"/>
                </a:solidFill>
              </a:rPr>
              <a:t>Recommendations for Michigan:</a:t>
            </a:r>
            <a:br>
              <a:rPr lang="en-US" sz="3200" dirty="0" smtClean="0">
                <a:solidFill>
                  <a:schemeClr val="accent1"/>
                </a:solidFill>
              </a:rPr>
            </a:br>
            <a:r>
              <a:rPr lang="en-US" sz="3200" dirty="0">
                <a:solidFill>
                  <a:schemeClr val="accent1"/>
                </a:solidFill>
              </a:rPr>
              <a:t>T</a:t>
            </a:r>
            <a:r>
              <a:rPr lang="en-US" sz="3200" dirty="0" smtClean="0">
                <a:solidFill>
                  <a:schemeClr val="accent1"/>
                </a:solidFill>
              </a:rPr>
              <a:t>en Principles for Equity- and Improvement-Focused Accountability Systems</a:t>
            </a:r>
            <a:endParaRPr lang="en-US" sz="3200"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Focuses on improvement for all students in all schools.</a:t>
            </a:r>
          </a:p>
          <a:p>
            <a:pPr marL="514350" indent="-514350">
              <a:buFont typeface="+mj-lt"/>
              <a:buAutoNum type="arabicPeriod"/>
            </a:pPr>
            <a:r>
              <a:rPr lang="en-US" dirty="0" smtClean="0"/>
              <a:t>Makes the main thing the main thing.</a:t>
            </a:r>
          </a:p>
          <a:p>
            <a:pPr marL="514350" indent="-514350">
              <a:buFont typeface="+mj-lt"/>
              <a:buAutoNum type="arabicPeriod"/>
            </a:pPr>
            <a:r>
              <a:rPr lang="en-US" dirty="0" smtClean="0"/>
              <a:t>Sets clear improvement expectations both for students overall and for every group of young people.</a:t>
            </a:r>
          </a:p>
          <a:p>
            <a:pPr marL="514350" indent="-514350">
              <a:buFont typeface="+mj-lt"/>
              <a:buAutoNum type="arabicPeriod"/>
            </a:pPr>
            <a:r>
              <a:rPr lang="en-US" dirty="0" smtClean="0"/>
              <a:t>Clearly communicates to families, educators, students and the public whether schools are meeting expectations for all groups of students.</a:t>
            </a:r>
          </a:p>
          <a:p>
            <a:pPr marL="514350" indent="-514350">
              <a:buFont typeface="+mj-lt"/>
              <a:buAutoNum type="arabicPeriod"/>
            </a:pPr>
            <a:r>
              <a:rPr lang="en-US" dirty="0" smtClean="0"/>
              <a:t>Expects immediate action whenever any group of students is struggling.</a:t>
            </a:r>
            <a:endParaRPr lang="en-US" dirty="0"/>
          </a:p>
        </p:txBody>
      </p:sp>
    </p:spTree>
    <p:extLst>
      <p:ext uri="{BB962C8B-B14F-4D97-AF65-F5344CB8AC3E}">
        <p14:creationId xmlns:p14="http://schemas.microsoft.com/office/powerpoint/2010/main" val="37664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AutoNum type="arabicPeriod" startAt="6"/>
            </a:pPr>
            <a:r>
              <a:rPr lang="en-US" dirty="0" smtClean="0"/>
              <a:t>Generates additional data to inform the improvement process.</a:t>
            </a:r>
          </a:p>
          <a:p>
            <a:pPr marL="514350" indent="-514350">
              <a:buAutoNum type="arabicPeriod" startAt="6"/>
            </a:pPr>
            <a:r>
              <a:rPr lang="en-US" dirty="0" smtClean="0"/>
              <a:t>Incentivizes and supports evidence-based solutions.</a:t>
            </a:r>
          </a:p>
          <a:p>
            <a:pPr marL="514350" indent="-514350">
              <a:buAutoNum type="arabicPeriod" startAt="6"/>
            </a:pPr>
            <a:r>
              <a:rPr lang="en-US" dirty="0" smtClean="0"/>
              <a:t>Makes families full partners in the improvement process.</a:t>
            </a:r>
          </a:p>
          <a:p>
            <a:pPr marL="514350" indent="-514350">
              <a:buAutoNum type="arabicPeriod" startAt="6"/>
            </a:pPr>
            <a:r>
              <a:rPr lang="en-US" dirty="0" smtClean="0"/>
              <a:t>Holds districts accountable for doing the parts that only they can do.</a:t>
            </a:r>
          </a:p>
          <a:p>
            <a:pPr marL="514350" indent="-514350">
              <a:buAutoNum type="arabicPeriod" startAt="6"/>
            </a:pPr>
            <a:r>
              <a:rPr lang="en-US" dirty="0" smtClean="0"/>
              <a:t>Keeps close tabs on progress and doesn’t keep kicking the can down the road.</a:t>
            </a:r>
            <a:endParaRPr lang="en-US" dirty="0"/>
          </a:p>
        </p:txBody>
      </p:sp>
    </p:spTree>
    <p:extLst>
      <p:ext uri="{BB962C8B-B14F-4D97-AF65-F5344CB8AC3E}">
        <p14:creationId xmlns:p14="http://schemas.microsoft.com/office/powerpoint/2010/main" val="15621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by the way, you clearly need accountability for all kinds of schools and “districts.”</a:t>
            </a:r>
            <a:endParaRPr lang="en-US" dirty="0"/>
          </a:p>
        </p:txBody>
      </p:sp>
      <p:sp>
        <p:nvSpPr>
          <p:cNvPr id="5" name="Subtitle 4"/>
          <p:cNvSpPr>
            <a:spLocks noGrp="1"/>
          </p:cNvSpPr>
          <p:nvPr>
            <p:ph type="subTitle" idx="1"/>
          </p:nvPr>
        </p:nvSpPr>
        <p:spPr/>
        <p:txBody>
          <a:bodyPr/>
          <a:lstStyle/>
          <a:p>
            <a:r>
              <a:rPr lang="en-US" dirty="0" smtClean="0"/>
              <a:t>That includes charter schools, operators and authorizers.  </a:t>
            </a:r>
            <a:endParaRPr lang="en-US" dirty="0"/>
          </a:p>
        </p:txBody>
      </p:sp>
    </p:spTree>
    <p:extLst>
      <p:ext uri="{BB962C8B-B14F-4D97-AF65-F5344CB8AC3E}">
        <p14:creationId xmlns:p14="http://schemas.microsoft.com/office/powerpoint/2010/main" val="3401901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le_country.png"/>
          <p:cNvPicPr>
            <a:picLocks noChangeAspect="1"/>
          </p:cNvPicPr>
          <p:nvPr/>
        </p:nvPicPr>
        <p:blipFill>
          <a:blip r:embed="rId2" cstate="print"/>
          <a:stretch>
            <a:fillRect/>
          </a:stretch>
        </p:blipFill>
        <p:spPr>
          <a:xfrm>
            <a:off x="1371600" y="2107408"/>
            <a:ext cx="2171700" cy="1581971"/>
          </a:xfrm>
          <a:prstGeom prst="rect">
            <a:avLst/>
          </a:prstGeom>
        </p:spPr>
      </p:pic>
      <p:sp>
        <p:nvSpPr>
          <p:cNvPr id="8" name="TextBox 7"/>
          <p:cNvSpPr txBox="1"/>
          <p:nvPr/>
        </p:nvSpPr>
        <p:spPr>
          <a:xfrm>
            <a:off x="1314450" y="1650208"/>
            <a:ext cx="2171700" cy="507831"/>
          </a:xfrm>
          <a:prstGeom prst="rect">
            <a:avLst/>
          </a:prstGeom>
          <a:noFill/>
        </p:spPr>
        <p:txBody>
          <a:bodyPr wrap="square" rtlCol="0">
            <a:spAutoFit/>
          </a:bodyPr>
          <a:lstStyle/>
          <a:p>
            <a:pPr algn="ctr"/>
            <a:r>
              <a:rPr lang="en-US" sz="2700" dirty="0">
                <a:solidFill>
                  <a:prstClr val="black"/>
                </a:solidFill>
                <a:cs typeface="Times New Roman" pitchFamily="18" charset="0"/>
              </a:rPr>
              <a:t>1920</a:t>
            </a:r>
          </a:p>
        </p:txBody>
      </p:sp>
      <p:pic>
        <p:nvPicPr>
          <p:cNvPr id="10" name="Picture 9" descr="21percent.png"/>
          <p:cNvPicPr>
            <a:picLocks noChangeAspect="1"/>
          </p:cNvPicPr>
          <p:nvPr/>
        </p:nvPicPr>
        <p:blipFill>
          <a:blip r:embed="rId3" cstate="print"/>
          <a:stretch>
            <a:fillRect/>
          </a:stretch>
        </p:blipFill>
        <p:spPr>
          <a:xfrm>
            <a:off x="1371600" y="2107408"/>
            <a:ext cx="2171700" cy="1581971"/>
          </a:xfrm>
          <a:prstGeom prst="rect">
            <a:avLst/>
          </a:prstGeom>
        </p:spPr>
      </p:pic>
      <p:sp>
        <p:nvSpPr>
          <p:cNvPr id="11" name="TextBox 10"/>
          <p:cNvSpPr txBox="1"/>
          <p:nvPr/>
        </p:nvSpPr>
        <p:spPr>
          <a:xfrm>
            <a:off x="3257550" y="1650208"/>
            <a:ext cx="2171700" cy="507831"/>
          </a:xfrm>
          <a:prstGeom prst="rect">
            <a:avLst/>
          </a:prstGeom>
          <a:noFill/>
        </p:spPr>
        <p:txBody>
          <a:bodyPr wrap="square" rtlCol="0">
            <a:spAutoFit/>
          </a:bodyPr>
          <a:lstStyle/>
          <a:p>
            <a:pPr algn="ctr"/>
            <a:r>
              <a:rPr lang="en-US" sz="2700" dirty="0">
                <a:solidFill>
                  <a:prstClr val="black"/>
                </a:solidFill>
                <a:cs typeface="Times New Roman" pitchFamily="18" charset="0"/>
              </a:rPr>
              <a:t>1940</a:t>
            </a:r>
          </a:p>
        </p:txBody>
      </p:sp>
      <p:pic>
        <p:nvPicPr>
          <p:cNvPr id="12" name="Picture 11" descr="whole_country.png"/>
          <p:cNvPicPr>
            <a:picLocks noChangeAspect="1"/>
          </p:cNvPicPr>
          <p:nvPr/>
        </p:nvPicPr>
        <p:blipFill>
          <a:blip r:embed="rId2" cstate="print"/>
          <a:stretch>
            <a:fillRect/>
          </a:stretch>
        </p:blipFill>
        <p:spPr>
          <a:xfrm>
            <a:off x="3257550" y="2107408"/>
            <a:ext cx="2171700" cy="1581971"/>
          </a:xfrm>
          <a:prstGeom prst="rect">
            <a:avLst/>
          </a:prstGeom>
        </p:spPr>
      </p:pic>
      <p:pic>
        <p:nvPicPr>
          <p:cNvPr id="13" name="Picture 12" descr="38percent.png"/>
          <p:cNvPicPr>
            <a:picLocks noChangeAspect="1"/>
          </p:cNvPicPr>
          <p:nvPr/>
        </p:nvPicPr>
        <p:blipFill>
          <a:blip r:embed="rId4" cstate="print"/>
          <a:stretch>
            <a:fillRect/>
          </a:stretch>
        </p:blipFill>
        <p:spPr>
          <a:xfrm>
            <a:off x="3257550" y="2107408"/>
            <a:ext cx="2171700" cy="1581971"/>
          </a:xfrm>
          <a:prstGeom prst="rect">
            <a:avLst/>
          </a:prstGeom>
        </p:spPr>
      </p:pic>
      <p:sp>
        <p:nvSpPr>
          <p:cNvPr id="14" name="TextBox 13"/>
          <p:cNvSpPr txBox="1"/>
          <p:nvPr/>
        </p:nvSpPr>
        <p:spPr>
          <a:xfrm>
            <a:off x="5314950" y="1657351"/>
            <a:ext cx="2171700" cy="507831"/>
          </a:xfrm>
          <a:prstGeom prst="rect">
            <a:avLst/>
          </a:prstGeom>
          <a:noFill/>
        </p:spPr>
        <p:txBody>
          <a:bodyPr wrap="square" rtlCol="0">
            <a:spAutoFit/>
          </a:bodyPr>
          <a:lstStyle/>
          <a:p>
            <a:pPr algn="ctr"/>
            <a:r>
              <a:rPr lang="en-US" sz="2700" dirty="0">
                <a:solidFill>
                  <a:prstClr val="black"/>
                </a:solidFill>
                <a:cs typeface="Times New Roman" pitchFamily="18" charset="0"/>
              </a:rPr>
              <a:t>1960</a:t>
            </a:r>
          </a:p>
        </p:txBody>
      </p:sp>
      <p:pic>
        <p:nvPicPr>
          <p:cNvPr id="15" name="Picture 14" descr="whole_country.png"/>
          <p:cNvPicPr>
            <a:picLocks noChangeAspect="1"/>
          </p:cNvPicPr>
          <p:nvPr/>
        </p:nvPicPr>
        <p:blipFill>
          <a:blip r:embed="rId2" cstate="print"/>
          <a:stretch>
            <a:fillRect/>
          </a:stretch>
        </p:blipFill>
        <p:spPr>
          <a:xfrm>
            <a:off x="5314950" y="2171701"/>
            <a:ext cx="2171700" cy="1581971"/>
          </a:xfrm>
          <a:prstGeom prst="rect">
            <a:avLst/>
          </a:prstGeom>
        </p:spPr>
      </p:pic>
      <p:pic>
        <p:nvPicPr>
          <p:cNvPr id="17" name="Picture 16" descr="61percent.png"/>
          <p:cNvPicPr>
            <a:picLocks noChangeAspect="1"/>
          </p:cNvPicPr>
          <p:nvPr/>
        </p:nvPicPr>
        <p:blipFill>
          <a:blip r:embed="rId5" cstate="print"/>
          <a:stretch>
            <a:fillRect/>
          </a:stretch>
        </p:blipFill>
        <p:spPr>
          <a:xfrm>
            <a:off x="5314950" y="2171701"/>
            <a:ext cx="2171700" cy="1581971"/>
          </a:xfrm>
          <a:prstGeom prst="rect">
            <a:avLst/>
          </a:prstGeom>
        </p:spPr>
      </p:pic>
      <p:pic>
        <p:nvPicPr>
          <p:cNvPr id="20" name="Picture 19" descr="whole_country.png"/>
          <p:cNvPicPr>
            <a:picLocks noChangeAspect="1"/>
          </p:cNvPicPr>
          <p:nvPr/>
        </p:nvPicPr>
        <p:blipFill>
          <a:blip r:embed="rId2" cstate="print"/>
          <a:stretch>
            <a:fillRect/>
          </a:stretch>
        </p:blipFill>
        <p:spPr>
          <a:xfrm>
            <a:off x="1314450" y="4319999"/>
            <a:ext cx="2150396" cy="1566452"/>
          </a:xfrm>
          <a:prstGeom prst="rect">
            <a:avLst/>
          </a:prstGeom>
        </p:spPr>
      </p:pic>
      <p:sp>
        <p:nvSpPr>
          <p:cNvPr id="21" name="TextBox 20"/>
          <p:cNvSpPr txBox="1"/>
          <p:nvPr/>
        </p:nvSpPr>
        <p:spPr>
          <a:xfrm>
            <a:off x="1257300" y="3915803"/>
            <a:ext cx="2171700" cy="507831"/>
          </a:xfrm>
          <a:prstGeom prst="rect">
            <a:avLst/>
          </a:prstGeom>
          <a:noFill/>
        </p:spPr>
        <p:txBody>
          <a:bodyPr wrap="square" rtlCol="0">
            <a:spAutoFit/>
          </a:bodyPr>
          <a:lstStyle/>
          <a:p>
            <a:pPr algn="ctr"/>
            <a:r>
              <a:rPr lang="en-US" sz="2700" dirty="0">
                <a:solidFill>
                  <a:prstClr val="black"/>
                </a:solidFill>
                <a:cs typeface="Times New Roman" pitchFamily="18" charset="0"/>
              </a:rPr>
              <a:t>1980</a:t>
            </a:r>
          </a:p>
        </p:txBody>
      </p:sp>
      <p:pic>
        <p:nvPicPr>
          <p:cNvPr id="22" name="Picture 21" descr="85percent.png"/>
          <p:cNvPicPr>
            <a:picLocks noChangeAspect="1"/>
          </p:cNvPicPr>
          <p:nvPr/>
        </p:nvPicPr>
        <p:blipFill>
          <a:blip r:embed="rId6" cstate="print"/>
          <a:stretch>
            <a:fillRect/>
          </a:stretch>
        </p:blipFill>
        <p:spPr>
          <a:xfrm>
            <a:off x="1314450" y="4317801"/>
            <a:ext cx="2153412" cy="1568649"/>
          </a:xfrm>
          <a:prstGeom prst="rect">
            <a:avLst/>
          </a:prstGeom>
        </p:spPr>
      </p:pic>
      <p:sp>
        <p:nvSpPr>
          <p:cNvPr id="23" name="TextBox 22"/>
          <p:cNvSpPr txBox="1"/>
          <p:nvPr/>
        </p:nvSpPr>
        <p:spPr>
          <a:xfrm>
            <a:off x="3257550" y="3886201"/>
            <a:ext cx="2171700" cy="507831"/>
          </a:xfrm>
          <a:prstGeom prst="rect">
            <a:avLst/>
          </a:prstGeom>
          <a:noFill/>
        </p:spPr>
        <p:txBody>
          <a:bodyPr wrap="square" rtlCol="0">
            <a:spAutoFit/>
          </a:bodyPr>
          <a:lstStyle/>
          <a:p>
            <a:pPr algn="ctr"/>
            <a:r>
              <a:rPr lang="en-US" sz="2700" dirty="0">
                <a:solidFill>
                  <a:prstClr val="black"/>
                </a:solidFill>
                <a:cs typeface="Times New Roman" pitchFamily="18" charset="0"/>
              </a:rPr>
              <a:t>2000</a:t>
            </a:r>
          </a:p>
        </p:txBody>
      </p:sp>
      <p:pic>
        <p:nvPicPr>
          <p:cNvPr id="24" name="Picture 23" descr="whole_country.png"/>
          <p:cNvPicPr>
            <a:picLocks noChangeAspect="1"/>
          </p:cNvPicPr>
          <p:nvPr/>
        </p:nvPicPr>
        <p:blipFill>
          <a:blip r:embed="rId2" cstate="print"/>
          <a:stretch>
            <a:fillRect/>
          </a:stretch>
        </p:blipFill>
        <p:spPr>
          <a:xfrm>
            <a:off x="3371850" y="4373118"/>
            <a:ext cx="2155928" cy="1570482"/>
          </a:xfrm>
          <a:prstGeom prst="rect">
            <a:avLst/>
          </a:prstGeom>
        </p:spPr>
      </p:pic>
      <p:pic>
        <p:nvPicPr>
          <p:cNvPr id="25" name="Picture 24" descr="88percent.png"/>
          <p:cNvPicPr>
            <a:picLocks noChangeAspect="1"/>
          </p:cNvPicPr>
          <p:nvPr/>
        </p:nvPicPr>
        <p:blipFill>
          <a:blip r:embed="rId7" cstate="print"/>
          <a:stretch>
            <a:fillRect/>
          </a:stretch>
        </p:blipFill>
        <p:spPr>
          <a:xfrm>
            <a:off x="3371851" y="4373118"/>
            <a:ext cx="2155928" cy="1570482"/>
          </a:xfrm>
          <a:prstGeom prst="rect">
            <a:avLst/>
          </a:prstGeom>
        </p:spPr>
      </p:pic>
      <p:sp>
        <p:nvSpPr>
          <p:cNvPr id="26" name="TextBox 25"/>
          <p:cNvSpPr txBox="1"/>
          <p:nvPr/>
        </p:nvSpPr>
        <p:spPr>
          <a:xfrm>
            <a:off x="5372100" y="3886201"/>
            <a:ext cx="2171700" cy="507831"/>
          </a:xfrm>
          <a:prstGeom prst="rect">
            <a:avLst/>
          </a:prstGeom>
          <a:noFill/>
        </p:spPr>
        <p:txBody>
          <a:bodyPr wrap="square" rtlCol="0">
            <a:spAutoFit/>
          </a:bodyPr>
          <a:lstStyle/>
          <a:p>
            <a:pPr algn="ctr"/>
            <a:r>
              <a:rPr lang="en-US" sz="2700" dirty="0">
                <a:solidFill>
                  <a:prstClr val="black"/>
                </a:solidFill>
                <a:cs typeface="Times New Roman" pitchFamily="18" charset="0"/>
              </a:rPr>
              <a:t>2012</a:t>
            </a:r>
          </a:p>
        </p:txBody>
      </p:sp>
      <p:pic>
        <p:nvPicPr>
          <p:cNvPr id="27" name="Picture 26" descr="whole_country.png"/>
          <p:cNvPicPr>
            <a:picLocks noChangeAspect="1"/>
          </p:cNvPicPr>
          <p:nvPr/>
        </p:nvPicPr>
        <p:blipFill>
          <a:blip r:embed="rId2" cstate="print"/>
          <a:stretch>
            <a:fillRect/>
          </a:stretch>
        </p:blipFill>
        <p:spPr>
          <a:xfrm>
            <a:off x="5445023" y="4430268"/>
            <a:ext cx="2155928" cy="1570482"/>
          </a:xfrm>
          <a:prstGeom prst="rect">
            <a:avLst/>
          </a:prstGeom>
        </p:spPr>
      </p:pic>
      <p:pic>
        <p:nvPicPr>
          <p:cNvPr id="28" name="Picture 27" descr="90percent.png"/>
          <p:cNvPicPr>
            <a:picLocks noChangeAspect="1"/>
          </p:cNvPicPr>
          <p:nvPr/>
        </p:nvPicPr>
        <p:blipFill>
          <a:blip r:embed="rId8" cstate="print"/>
          <a:stretch>
            <a:fillRect/>
          </a:stretch>
        </p:blipFill>
        <p:spPr>
          <a:xfrm>
            <a:off x="5445023" y="4430268"/>
            <a:ext cx="2155928" cy="1570482"/>
          </a:xfrm>
          <a:prstGeom prst="rect">
            <a:avLst/>
          </a:prstGeom>
        </p:spPr>
      </p:pic>
      <p:sp>
        <p:nvSpPr>
          <p:cNvPr id="29" name="TextBox 28"/>
          <p:cNvSpPr txBox="1"/>
          <p:nvPr/>
        </p:nvSpPr>
        <p:spPr>
          <a:xfrm>
            <a:off x="1257300" y="971550"/>
            <a:ext cx="6572250" cy="415498"/>
          </a:xfrm>
          <a:prstGeom prst="rect">
            <a:avLst/>
          </a:prstGeom>
          <a:noFill/>
        </p:spPr>
        <p:txBody>
          <a:bodyPr wrap="square" rtlCol="0">
            <a:spAutoFit/>
          </a:bodyPr>
          <a:lstStyle/>
          <a:p>
            <a:pPr algn="ctr"/>
            <a:r>
              <a:rPr lang="en-US" sz="2100" dirty="0">
                <a:solidFill>
                  <a:prstClr val="black"/>
                </a:solidFill>
                <a:cs typeface="Times New Roman" pitchFamily="18" charset="0"/>
              </a:rPr>
              <a:t>Percent of U.S. adults with a high school diploma </a:t>
            </a:r>
          </a:p>
        </p:txBody>
      </p:sp>
    </p:spTree>
    <p:extLst>
      <p:ext uri="{BB962C8B-B14F-4D97-AF65-F5344CB8AC3E}">
        <p14:creationId xmlns:p14="http://schemas.microsoft.com/office/powerpoint/2010/main" val="1147662994"/>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1" grpId="0"/>
      <p:bldP spid="23" grpId="0"/>
      <p:bldP spid="2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 accountability systems don’t produce improved achievement:  only the hard work of teachers and administrators can.</a:t>
            </a:r>
            <a:endParaRPr lang="en-US" dirty="0"/>
          </a:p>
        </p:txBody>
      </p:sp>
      <p:sp>
        <p:nvSpPr>
          <p:cNvPr id="3" name="Subtitle 2"/>
          <p:cNvSpPr>
            <a:spLocks noGrp="1"/>
          </p:cNvSpPr>
          <p:nvPr>
            <p:ph type="subTitle" idx="1"/>
          </p:nvPr>
        </p:nvSpPr>
        <p:spPr>
          <a:xfrm>
            <a:off x="0" y="4495800"/>
            <a:ext cx="9144000" cy="1752600"/>
          </a:xfrm>
        </p:spPr>
        <p:txBody>
          <a:bodyPr/>
          <a:lstStyle/>
          <a:p>
            <a:r>
              <a:rPr lang="en-US" dirty="0" smtClean="0"/>
              <a:t>But good school leaders will tell you that, just as low standards undermines good teaching, weak accountability undermines school improvement.  </a:t>
            </a:r>
            <a:endParaRPr lang="en-US" dirty="0"/>
          </a:p>
        </p:txBody>
      </p:sp>
    </p:spTree>
    <p:extLst>
      <p:ext uri="{BB962C8B-B14F-4D97-AF65-F5344CB8AC3E}">
        <p14:creationId xmlns:p14="http://schemas.microsoft.com/office/powerpoint/2010/main" val="24285385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124200"/>
          </a:xfrm>
          <a:solidFill>
            <a:schemeClr val="accent3">
              <a:lumMod val="60000"/>
              <a:lumOff val="40000"/>
            </a:schemeClr>
          </a:solidFill>
        </p:spPr>
        <p:txBody>
          <a:bodyPr/>
          <a:lstStyle/>
          <a:p>
            <a:r>
              <a:rPr lang="en-US" sz="4000" dirty="0" smtClean="0"/>
              <a:t>8.  All of this requires committed and sustained State Leadership.</a:t>
            </a:r>
            <a:endParaRPr lang="en-US" sz="4000" dirty="0"/>
          </a:p>
        </p:txBody>
      </p:sp>
    </p:spTree>
    <p:extLst>
      <p:ext uri="{BB962C8B-B14F-4D97-AF65-F5344CB8AC3E}">
        <p14:creationId xmlns:p14="http://schemas.microsoft.com/office/powerpoint/2010/main" val="18089797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533400"/>
            <a:ext cx="7772400" cy="1470025"/>
          </a:xfrm>
        </p:spPr>
        <p:txBody>
          <a:bodyPr>
            <a:noAutofit/>
          </a:bodyPr>
          <a:lstStyle/>
          <a:p>
            <a:r>
              <a:rPr lang="en-US" sz="3600" b="1" dirty="0" smtClean="0"/>
              <a:t>Recommendations for Michigan:</a:t>
            </a:r>
            <a:endParaRPr lang="en-US" sz="3600" b="1" dirty="0"/>
          </a:p>
        </p:txBody>
      </p:sp>
      <p:sp>
        <p:nvSpPr>
          <p:cNvPr id="3" name="TextBox 2"/>
          <p:cNvSpPr txBox="1"/>
          <p:nvPr/>
        </p:nvSpPr>
        <p:spPr>
          <a:xfrm>
            <a:off x="685800" y="2133600"/>
            <a:ext cx="8001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State leaders should engage the best experts from inside and outside of the state to help re-engineer the state’s improvement structures to provide better support to schools and districts.</a:t>
            </a:r>
          </a:p>
          <a:p>
            <a:endParaRPr lang="en-US" sz="2000" dirty="0" smtClean="0"/>
          </a:p>
          <a:p>
            <a:pPr marL="285750" indent="-285750">
              <a:buFont typeface="Arial" panose="020B0604020202020204" pitchFamily="34" charset="0"/>
              <a:buChar char="•"/>
            </a:pPr>
            <a:r>
              <a:rPr lang="en-US" sz="2000" dirty="0" smtClean="0"/>
              <a:t>Better use of data and the creation of fast-cycle feedback loops must be at the heart of the new system, so our efforts support continuous improvement and get smarter over time.</a:t>
            </a:r>
          </a:p>
          <a:p>
            <a:endParaRPr lang="en-US" sz="2000" dirty="0" smtClean="0"/>
          </a:p>
          <a:p>
            <a:pPr marL="285750" indent="-285750">
              <a:buFont typeface="Arial" panose="020B0604020202020204" pitchFamily="34" charset="0"/>
              <a:buChar char="•"/>
            </a:pPr>
            <a:r>
              <a:rPr lang="en-US" sz="2000" dirty="0" smtClean="0"/>
              <a:t>New resources should be focused on high-leverage, targeted strategies to improve system performance and student achievement, but quality implementation is essential. </a:t>
            </a:r>
          </a:p>
          <a:p>
            <a:endParaRPr lang="en-US" sz="2000" dirty="0" smtClean="0"/>
          </a:p>
          <a:p>
            <a:endParaRPr lang="en-US" sz="2000" dirty="0" smtClean="0"/>
          </a:p>
        </p:txBody>
      </p:sp>
    </p:spTree>
    <p:extLst>
      <p:ext uri="{BB962C8B-B14F-4D97-AF65-F5344CB8AC3E}">
        <p14:creationId xmlns:p14="http://schemas.microsoft.com/office/powerpoint/2010/main" val="19343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53342" y="376575"/>
            <a:ext cx="8490658" cy="584775"/>
          </a:xfrm>
          <a:prstGeom prst="rect">
            <a:avLst/>
          </a:prstGeom>
          <a:noFill/>
        </p:spPr>
        <p:txBody>
          <a:bodyPr wrap="none" rtlCol="0">
            <a:spAutoFit/>
          </a:bodyPr>
          <a:lstStyle/>
          <a:p>
            <a:r>
              <a:rPr lang="en-US" sz="3200" dirty="0" smtClean="0">
                <a:latin typeface="+mj-lt"/>
                <a:ea typeface="Apex New Bold" panose="02010600040501010103" pitchFamily="50" charset="0"/>
              </a:rPr>
              <a:t>Michigan Achieves: Key Priorities Moving Forward</a:t>
            </a:r>
            <a:endParaRPr lang="en-US" sz="3200" dirty="0">
              <a:latin typeface="+mj-lt"/>
              <a:ea typeface="Apex New Bold" panose="02010600040501010103" pitchFamily="50" charset="0"/>
            </a:endParaRPr>
          </a:p>
        </p:txBody>
      </p:sp>
      <p:graphicFrame>
        <p:nvGraphicFramePr>
          <p:cNvPr id="38" name="Diagram 37"/>
          <p:cNvGraphicFramePr/>
          <p:nvPr>
            <p:extLst/>
          </p:nvPr>
        </p:nvGraphicFramePr>
        <p:xfrm>
          <a:off x="41119" y="961350"/>
          <a:ext cx="9023925" cy="536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8931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9144000" cy="4114800"/>
          </a:xfrm>
        </p:spPr>
        <p:txBody>
          <a:bodyPr>
            <a:normAutofit fontScale="92500" lnSpcReduction="20000"/>
          </a:bodyPr>
          <a:lstStyle/>
          <a:p>
            <a:pPr algn="ctr">
              <a:buNone/>
            </a:pPr>
            <a:r>
              <a:rPr lang="en-US" sz="3900" b="1" dirty="0"/>
              <a:t>THANK YOU</a:t>
            </a:r>
            <a:r>
              <a:rPr lang="en-US" sz="3900" b="1" dirty="0" smtClean="0"/>
              <a:t>!</a:t>
            </a:r>
          </a:p>
          <a:p>
            <a:pPr algn="ctr">
              <a:buNone/>
            </a:pPr>
            <a:r>
              <a:rPr lang="en-US" sz="3900" i="1" dirty="0" smtClean="0"/>
              <a:t>Contact:</a:t>
            </a:r>
            <a:endParaRPr lang="en-US" sz="3900" dirty="0" smtClean="0"/>
          </a:p>
          <a:p>
            <a:pPr algn="ctr">
              <a:buNone/>
            </a:pPr>
            <a:endParaRPr lang="en-US" sz="2600" dirty="0"/>
          </a:p>
          <a:p>
            <a:pPr algn="ctr">
              <a:buNone/>
            </a:pPr>
            <a:r>
              <a:rPr lang="en-US" sz="2600" b="1" dirty="0" smtClean="0"/>
              <a:t>Jason Mancini, </a:t>
            </a:r>
            <a:r>
              <a:rPr lang="en-US" sz="2600" dirty="0" smtClean="0">
                <a:hlinkClick r:id="rId2"/>
              </a:rPr>
              <a:t>jmancini@edtrustmidwest.org</a:t>
            </a:r>
            <a:endParaRPr lang="en-US" sz="2600" dirty="0" smtClean="0"/>
          </a:p>
          <a:p>
            <a:pPr algn="ctr">
              <a:buNone/>
            </a:pPr>
            <a:r>
              <a:rPr lang="en-US" sz="2600" b="1" dirty="0" smtClean="0"/>
              <a:t>Suneet Bedi</a:t>
            </a:r>
            <a:r>
              <a:rPr lang="en-US" sz="2600" dirty="0" smtClean="0"/>
              <a:t>, </a:t>
            </a:r>
            <a:r>
              <a:rPr lang="en-US" sz="2600" dirty="0" smtClean="0">
                <a:hlinkClick r:id="rId3"/>
              </a:rPr>
              <a:t>sbedi@edtrustmidwest.org </a:t>
            </a:r>
            <a:endParaRPr lang="en-US" sz="2600" dirty="0" smtClean="0"/>
          </a:p>
          <a:p>
            <a:pPr algn="ctr">
              <a:buNone/>
            </a:pPr>
            <a:endParaRPr lang="en-US" sz="2600" dirty="0" smtClean="0"/>
          </a:p>
          <a:p>
            <a:pPr algn="ctr">
              <a:buNone/>
            </a:pPr>
            <a:r>
              <a:rPr lang="en-US" sz="2600" dirty="0" smtClean="0"/>
              <a:t>The Education </a:t>
            </a:r>
            <a:r>
              <a:rPr lang="en-US" sz="2600" dirty="0"/>
              <a:t>Trust – </a:t>
            </a:r>
            <a:r>
              <a:rPr lang="en-US" sz="2600" dirty="0" smtClean="0"/>
              <a:t>Midwest</a:t>
            </a:r>
          </a:p>
          <a:p>
            <a:pPr algn="ctr">
              <a:buNone/>
            </a:pPr>
            <a:r>
              <a:rPr lang="en-US" sz="2600" dirty="0" smtClean="0"/>
              <a:t>(734) 619-8008</a:t>
            </a:r>
          </a:p>
          <a:p>
            <a:pPr algn="ctr">
              <a:buNone/>
            </a:pPr>
            <a:r>
              <a:rPr lang="en-US" sz="2600" dirty="0" smtClean="0">
                <a:hlinkClick r:id="rId4" action="ppaction://hlinkfile"/>
              </a:rPr>
              <a:t>edtrustmidwest.org</a:t>
            </a:r>
            <a:endParaRPr lang="en-US" sz="2600" dirty="0" smtClean="0"/>
          </a:p>
          <a:p>
            <a:pPr algn="ctr">
              <a:buNone/>
            </a:pPr>
            <a:r>
              <a:rPr lang="en-US" sz="2600" dirty="0" smtClean="0">
                <a:hlinkClick r:id="rId5"/>
              </a:rPr>
              <a:t>michiganachieves.com</a:t>
            </a:r>
            <a:endParaRPr lang="en-US" sz="2600" dirty="0" smtClean="0"/>
          </a:p>
          <a:p>
            <a:pPr algn="ctr">
              <a:buNone/>
            </a:pPr>
            <a:endParaRPr lang="en-US" dirty="0" smtClean="0"/>
          </a:p>
          <a:p>
            <a:pPr algn="ctr">
              <a:buNone/>
            </a:pPr>
            <a:endParaRPr lang="en-US" dirty="0" smtClean="0"/>
          </a:p>
          <a:p>
            <a:pPr algn="ctr">
              <a:buNone/>
            </a:pPr>
            <a:endParaRPr lang="en-US" dirty="0" smtClean="0"/>
          </a:p>
        </p:txBody>
      </p:sp>
      <p:pic>
        <p:nvPicPr>
          <p:cNvPr id="7" name="Picture 6" descr="F:\ETM Graphics\etmlogo.jpg"/>
          <p:cNvPicPr/>
          <p:nvPr/>
        </p:nvPicPr>
        <p:blipFill>
          <a:blip r:embed="rId6" cstate="print"/>
          <a:srcRect/>
          <a:stretch>
            <a:fillRect/>
          </a:stretch>
        </p:blipFill>
        <p:spPr bwMode="auto">
          <a:xfrm>
            <a:off x="2819400" y="5105400"/>
            <a:ext cx="3565525" cy="1114425"/>
          </a:xfrm>
          <a:prstGeom prst="rect">
            <a:avLst/>
          </a:prstGeom>
          <a:noFill/>
          <a:ln w="9525">
            <a:noFill/>
            <a:miter lim="800000"/>
            <a:headEnd/>
            <a:tailEnd/>
          </a:ln>
        </p:spPr>
      </p:pic>
    </p:spTree>
    <p:extLst>
      <p:ext uri="{BB962C8B-B14F-4D97-AF65-F5344CB8AC3E}">
        <p14:creationId xmlns:p14="http://schemas.microsoft.com/office/powerpoint/2010/main" val="3304861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4F81BD"/>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T Template">
    <a:dk1>
      <a:sysClr val="windowText" lastClr="000000"/>
    </a:dk1>
    <a:lt1>
      <a:sysClr val="window" lastClr="FFFFFF"/>
    </a:lt1>
    <a:dk2>
      <a:srgbClr val="1F497D"/>
    </a:dk2>
    <a:lt2>
      <a:srgbClr val="EEECE1"/>
    </a:lt2>
    <a:accent1>
      <a:srgbClr val="667B7A"/>
    </a:accent1>
    <a:accent2>
      <a:srgbClr val="BF311A"/>
    </a:accent2>
    <a:accent3>
      <a:srgbClr val="FBB040"/>
    </a:accent3>
    <a:accent4>
      <a:srgbClr val="67BAC1"/>
    </a:accent4>
    <a:accent5>
      <a:srgbClr val="762123"/>
    </a:accent5>
    <a:accent6>
      <a:srgbClr val="F47B20"/>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8150</TotalTime>
  <Words>3584</Words>
  <Application>Microsoft Office PowerPoint</Application>
  <PresentationFormat>On-screen Show (4:3)</PresentationFormat>
  <Paragraphs>598</Paragraphs>
  <Slides>94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ＭＳ Ｐゴシック</vt:lpstr>
      <vt:lpstr>Apex New Bold</vt:lpstr>
      <vt:lpstr>Arial</vt:lpstr>
      <vt:lpstr>Calibri</vt:lpstr>
      <vt:lpstr>Curlz MT</vt:lpstr>
      <vt:lpstr>Times New Roman</vt:lpstr>
      <vt:lpstr>Univers 45 Light</vt:lpstr>
      <vt:lpstr>Univers 55</vt:lpstr>
      <vt:lpstr>Office Theme</vt:lpstr>
      <vt:lpstr>PowerPoint Presentation</vt:lpstr>
      <vt:lpstr>America:  Two Enduring Stories</vt:lpstr>
      <vt:lpstr>PowerPoint Presentation</vt:lpstr>
      <vt:lpstr>PowerPoint Presentation</vt:lpstr>
      <vt:lpstr>PowerPoint Presentation</vt:lpstr>
      <vt:lpstr>These stories animated hopes and dreams of people here at home</vt:lpstr>
      <vt:lpstr>Yes, America was often intolerant…</vt:lpstr>
      <vt:lpstr>We were:</vt:lpstr>
      <vt:lpstr>PowerPoint Presentation</vt:lpstr>
      <vt:lpstr>PowerPoint Presentation</vt:lpstr>
      <vt:lpstr>Progress was painfully slow, especially for people of color.  But year by year, decade by decade…</vt:lpstr>
      <vt:lpstr>PowerPoint Presentation</vt:lpstr>
      <vt:lpstr>PowerPoint Presentation</vt:lpstr>
      <vt:lpstr>Then, beginning in the eighties, growing economic inequality started eating away at our progress.</vt:lpstr>
      <vt:lpstr>In recent years, most income gains have gone to those at the top of the ladder, while those at the bottom have fallen backwards.</vt:lpstr>
      <vt:lpstr>PowerPoint Presentation</vt:lpstr>
      <vt:lpstr>Not just wages and wealth, but social mobility as well.</vt:lpstr>
      <vt:lpstr>U.S. intergenerational mobility was improving until 1980, but barriers have gotten higher since.</vt:lpstr>
      <vt:lpstr>The US now has one of lowest rates of intergenerational mobility</vt:lpstr>
      <vt:lpstr>At macro level, better and more equal education is not the only answer. </vt:lpstr>
      <vt:lpstr>There is one road up, and that road runs through our schools and colleges.</vt:lpstr>
      <vt:lpstr>So, how are we doing?</vt:lpstr>
      <vt:lpstr>PowerPoint Presentation</vt:lpstr>
      <vt:lpstr>Since 1999, large gains for all groups of students,  especially students of color</vt:lpstr>
      <vt:lpstr>Eighth-Grade Math:  Progress for all groups, some gap narrowing</vt:lpstr>
      <vt:lpstr>12th Grade Math: Progress for all groups, but smaller</vt:lpstr>
      <vt:lpstr>Also, high school graduation rates are up, reaching an all-time high last year.</vt:lpstr>
      <vt:lpstr>In other words, reason to be encouraged—if cautiously so.  </vt:lpstr>
      <vt:lpstr>In All-Important Area of Early Literacy, Michigan One of Only Five States with Declining Achievement Since 2003</vt:lpstr>
      <vt:lpstr>In Math,  Michigan’s 8th Graders Show Little Improvement Compared with Leading States</vt:lpstr>
      <vt:lpstr>Across racial, ethnic and socio-economic groups, Michigan is in a free fall, with broad evidence of systemic failure .</vt:lpstr>
      <vt:lpstr>Reasonably Well Known:  Michigan’s African American Students at the Bottom Compared to Peers in Other States</vt:lpstr>
      <vt:lpstr>Less Well Known:  Michigan’s White Students Perform Below Peers in All But West Virginia</vt:lpstr>
      <vt:lpstr>Michigan NAEP Performance Relative Rank of All Students 2003-2015</vt:lpstr>
      <vt:lpstr>Michigan NAEP Performance Relative Rank of African-American Students 2003-2015</vt:lpstr>
      <vt:lpstr>Michigan NAEP Performance Relative Rank of Latino Students 2003-2015</vt:lpstr>
      <vt:lpstr>Michigan NAEP Performance Relative Rank of White Students 2003-2015</vt:lpstr>
      <vt:lpstr>Michigan NAEP Performance Relative Rank of Low Income Students 2003-2015</vt:lpstr>
      <vt:lpstr>Michigan NAEP Performance Relative Rank of Higher Income Students 2003-2015</vt:lpstr>
      <vt:lpstr>Add these numbers together and compare with other states?</vt:lpstr>
      <vt:lpstr>And for those who think that the “answer” is fast growth of charters…</vt:lpstr>
      <vt:lpstr>Even though Boston’s Traditional Public Schools Perform Much Higher Than those in Detroit, Their Charters Overwhelmingly Have Higher Learning Gains</vt:lpstr>
      <vt:lpstr>PowerPoint Presentation</vt:lpstr>
      <vt:lpstr>The Majority of Charter Districts (67%) Perform Worse than DPS among African American Students in 8th Grade Math</vt:lpstr>
      <vt:lpstr>What Can You Do?</vt:lpstr>
      <vt:lpstr>PowerPoint Presentation</vt:lpstr>
      <vt:lpstr>1. Don’t accept the excuses.</vt:lpstr>
      <vt:lpstr>What we hear many say:</vt:lpstr>
      <vt:lpstr>But if there’s truly nothing that we can do, why are low-income students and students of color performing so much higher—and growing so much faster– in some schools?  Some districts?  Even some whole states?</vt:lpstr>
      <vt:lpstr>Average Scale Scores, by District Low-Income African American Students</vt:lpstr>
      <vt:lpstr>Average Scale Scores, by District Low-Income Latino Students</vt:lpstr>
      <vt:lpstr>Scale Scores by State – African American Students</vt:lpstr>
      <vt:lpstr>Scale Scores by State – Latino Students</vt:lpstr>
      <vt:lpstr>Funding and demographics do not explain everything.   Tennessee has a similar level of per pupil spending and percentage of low-income students, yet it has been outpacing Michigan’s student improvement for years.</vt:lpstr>
      <vt:lpstr>Tennessee African American Students Outpace Michigan Over Last Decade</vt:lpstr>
      <vt:lpstr>What you can do:</vt:lpstr>
      <vt:lpstr>Yes, this may make you “annoying.”  But in the end, you don’t do education leaders any favors by being too nice.  The good ones will use your demands to leverage change.</vt:lpstr>
      <vt:lpstr>2. Build a Solid Foundation: Ensure Strong Reading Skills for All Michigan Third Graders</vt:lpstr>
      <vt:lpstr>4th Grade Reading: Michigan Low Performing, Low Growth while Florida is High Performing, High Growth</vt:lpstr>
      <vt:lpstr>Florida:  One of the Nation’s Top Gainers in Reading</vt:lpstr>
      <vt:lpstr>Recommendations for Michigan:</vt:lpstr>
      <vt:lpstr>3. Support College- and Career-Ready Instruction Across the Grades</vt:lpstr>
      <vt:lpstr>Michigan adopted high-quality standards, but didn’t invest in implementing them.</vt:lpstr>
      <vt:lpstr>8th Grade Math: Michigan Low Performing, Low Growth, while Massachusetts is High Performing, High Growth</vt:lpstr>
      <vt:lpstr>What led to Massachusetts’ success?</vt:lpstr>
      <vt:lpstr>Massachusetts:  Career- and College- Ready Expectations &amp; Teacher Supports</vt:lpstr>
      <vt:lpstr>Investment in Systems Improvement</vt:lpstr>
      <vt:lpstr>Recommendations for Michigan:</vt:lpstr>
      <vt:lpstr>4. People Matter:  Develop Strong Leaders and Excellent Teachers</vt:lpstr>
      <vt:lpstr>PowerPoint Presentation</vt:lpstr>
      <vt:lpstr>Effective Teaching and School Leadership</vt:lpstr>
      <vt:lpstr>Career- and College- Ready Expectations for All Students</vt:lpstr>
      <vt:lpstr>Recommendations for Michigan:</vt:lpstr>
      <vt:lpstr>5. Fix Your Funding Systems</vt:lpstr>
      <vt:lpstr>While Michigan’s overall per student spending has declined a bit, it remains above the national average.  But….</vt:lpstr>
      <vt:lpstr>Michigan’s Funding Gap Between the Highest and Lowest Poverty Districts is 42nd Out of 47 States</vt:lpstr>
      <vt:lpstr>Funding Gaps Within Michigan:  Inequities in State and Local Revenue per Student</vt:lpstr>
      <vt:lpstr>Recommendations for Michigan:</vt:lpstr>
      <vt:lpstr>6. Beyond Funding, Aggressively Address Other Inequities That Contribute to Michigan’s Large Achievement Gaps</vt:lpstr>
      <vt:lpstr>While many Americans believe that achievement gaps are mostly about the kids and their parents, research tells us otherwise.</vt:lpstr>
      <vt:lpstr>When it comes to poor and minority students, we:</vt:lpstr>
      <vt:lpstr>We’re also more likely to suspend them from school, even for exactly the same offenses as more advantaged children.</vt:lpstr>
      <vt:lpstr>Michigan Has 3rd Highest Out-of-School Suspension Rate in the Nation for African American Students at 21%</vt:lpstr>
      <vt:lpstr>Recommendations for Michigan:</vt:lpstr>
      <vt:lpstr>7. Speaking of accountability, take advantage of the flexibility—and leverage—in the new ESSA law to design a robust accountability system.  </vt:lpstr>
      <vt:lpstr>In education, as in other matters, accountability systems are critically important. </vt:lpstr>
      <vt:lpstr>Recommendations for Michigan: Ten Principles for Equity- and Improvement-Focused Accountability Systems</vt:lpstr>
      <vt:lpstr>PowerPoint Presentation</vt:lpstr>
      <vt:lpstr>And, by the way, you clearly need accountability for all kinds of schools and “districts.”</vt:lpstr>
      <vt:lpstr>No, accountability systems don’t produce improved achievement:  only the hard work of teachers and administrators can.</vt:lpstr>
      <vt:lpstr>8.  All of this requires committed and sustained State Leadership.</vt:lpstr>
      <vt:lpstr>Recommendations for Michigan:</vt:lpstr>
      <vt:lpstr>PowerPoint Presentation</vt:lpstr>
      <vt:lpstr>PowerPoint Presentation</vt:lpstr>
    </vt:vector>
  </TitlesOfParts>
  <Company>The Education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Habash</dc:creator>
  <cp:lastModifiedBy>Kati Haycock</cp:lastModifiedBy>
  <cp:revision>681</cp:revision>
  <cp:lastPrinted>2016-07-25T18:57:16Z</cp:lastPrinted>
  <dcterms:created xsi:type="dcterms:W3CDTF">2008-11-05T21:18:35Z</dcterms:created>
  <dcterms:modified xsi:type="dcterms:W3CDTF">2016-08-04T13:30:16Z</dcterms:modified>
</cp:coreProperties>
</file>