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theme/themeOverride16.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17.xml" ContentType="application/vnd.openxmlformats-officedocument.themeOverride+xml"/>
  <Override PartName="/ppt/notesSlides/notesSlide20.xml" ContentType="application/vnd.openxmlformats-officedocument.presentationml.notesSlide+xml"/>
  <Override PartName="/ppt/charts/chart24.xml" ContentType="application/vnd.openxmlformats-officedocument.drawingml.chart+xml"/>
  <Override PartName="/ppt/theme/themeOverride1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heme/themeOverride19.xml" ContentType="application/vnd.openxmlformats-officedocument.themeOverride+xml"/>
  <Override PartName="/ppt/notesSlides/notesSlide23.xml" ContentType="application/vnd.openxmlformats-officedocument.presentationml.notesSlide+xml"/>
  <Override PartName="/ppt/charts/chart27.xml" ContentType="application/vnd.openxmlformats-officedocument.drawingml.chart+xml"/>
  <Override PartName="/ppt/notesSlides/notesSlide24.xml" ContentType="application/vnd.openxmlformats-officedocument.presentationml.notesSlide+xml"/>
  <Override PartName="/ppt/charts/chart28.xml" ContentType="application/vnd.openxmlformats-officedocument.drawingml.chart+xml"/>
  <Override PartName="/ppt/theme/themeOverride20.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charts/chart30.xml" ContentType="application/vnd.openxmlformats-officedocument.drawingml.chart+xml"/>
  <Override PartName="/ppt/theme/themeOverride22.xml" ContentType="application/vnd.openxmlformats-officedocument.themeOverride+xml"/>
  <Override PartName="/ppt/charts/chart31.xml" ContentType="application/vnd.openxmlformats-officedocument.drawingml.chart+xml"/>
  <Override PartName="/ppt/theme/themeOverride23.xml" ContentType="application/vnd.openxmlformats-officedocument.themeOverride+xml"/>
  <Override PartName="/ppt/drawings/drawing6.xml" ContentType="application/vnd.openxmlformats-officedocument.drawingml.chartshapes+xml"/>
  <Override PartName="/ppt/charts/chart32.xml" ContentType="application/vnd.openxmlformats-officedocument.drawingml.chart+xml"/>
  <Override PartName="/ppt/theme/themeOverride24.xml" ContentType="application/vnd.openxmlformats-officedocument.themeOverride+xml"/>
  <Override PartName="/ppt/drawings/drawing7.xml" ContentType="application/vnd.openxmlformats-officedocument.drawingml.chartshapes+xml"/>
  <Override PartName="/ppt/charts/chart33.xml" ContentType="application/vnd.openxmlformats-officedocument.drawingml.chart+xml"/>
  <Override PartName="/ppt/theme/themeOverride25.xml" ContentType="application/vnd.openxmlformats-officedocument.themeOverride+xml"/>
  <Override PartName="/ppt/drawings/drawing8.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4.xml" ContentType="application/vnd.openxmlformats-officedocument.drawingml.chart+xml"/>
  <Override PartName="/ppt/theme/themeOverride26.xml" ContentType="application/vnd.openxmlformats-officedocument.themeOverride+xml"/>
  <Override PartName="/ppt/notesSlides/notesSlide29.xml" ContentType="application/vnd.openxmlformats-officedocument.presentationml.notesSlide+xml"/>
  <Override PartName="/ppt/charts/chart35.xml" ContentType="application/vnd.openxmlformats-officedocument.drawingml.chart+xml"/>
  <Override PartName="/ppt/theme/themeOverride27.xml" ContentType="application/vnd.openxmlformats-officedocument.themeOverride+xml"/>
  <Override PartName="/ppt/notesSlides/notesSlide30.xml" ContentType="application/vnd.openxmlformats-officedocument.presentationml.notesSlide+xml"/>
  <Override PartName="/ppt/charts/chart36.xml" ContentType="application/vnd.openxmlformats-officedocument.drawingml.chart+xml"/>
  <Override PartName="/ppt/charts/style6.xml" ContentType="application/vnd.ms-office.chartstyle+xml"/>
  <Override PartName="/ppt/charts/colors6.xml" ContentType="application/vnd.ms-office.chartcolorstyle+xml"/>
  <Override PartName="/ppt/charts/chart3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charts/chart3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9.xml" ContentType="application/vnd.openxmlformats-officedocument.drawingml.chart+xml"/>
  <Override PartName="/ppt/theme/themeOverride28.xml" ContentType="application/vnd.openxmlformats-officedocument.themeOverride+xml"/>
  <Override PartName="/ppt/notesSlides/notesSlide34.xml" ContentType="application/vnd.openxmlformats-officedocument.presentationml.notesSlide+xml"/>
  <Override PartName="/ppt/charts/chart40.xml" ContentType="application/vnd.openxmlformats-officedocument.drawingml.chart+xml"/>
  <Override PartName="/ppt/theme/themeOverride29.xml" ContentType="application/vnd.openxmlformats-officedocument.themeOverride+xml"/>
  <Override PartName="/ppt/charts/chart41.xml" ContentType="application/vnd.openxmlformats-officedocument.drawingml.chart+xml"/>
  <Override PartName="/ppt/theme/themeOverride30.xml" ContentType="application/vnd.openxmlformats-officedocument.themeOverride+xml"/>
  <Override PartName="/ppt/notesSlides/notesSlide35.xml" ContentType="application/vnd.openxmlformats-officedocument.presentationml.notesSlide+xml"/>
  <Override PartName="/ppt/charts/chart42.xml" ContentType="application/vnd.openxmlformats-officedocument.drawingml.chart+xml"/>
  <Override PartName="/ppt/charts/style9.xml" ContentType="application/vnd.ms-office.chartstyle+xml"/>
  <Override PartName="/ppt/charts/colors9.xml" ContentType="application/vnd.ms-office.chartcolorstyle+xml"/>
  <Override PartName="/ppt/charts/chart43.xml" ContentType="application/vnd.openxmlformats-officedocument.drawingml.chart+xml"/>
  <Override PartName="/ppt/theme/themeOverride31.xml" ContentType="application/vnd.openxmlformats-officedocument.themeOverride+xml"/>
  <Override PartName="/ppt/notesSlides/notesSlide36.xml" ContentType="application/vnd.openxmlformats-officedocument.presentationml.notesSlide+xml"/>
  <Override PartName="/ppt/charts/chart44.xml" ContentType="application/vnd.openxmlformats-officedocument.drawingml.chart+xml"/>
  <Override PartName="/ppt/theme/themeOverride32.xml" ContentType="application/vnd.openxmlformats-officedocument.themeOverride+xml"/>
  <Override PartName="/ppt/notesSlides/notesSlide37.xml" ContentType="application/vnd.openxmlformats-officedocument.presentationml.notesSlide+xml"/>
  <Override PartName="/ppt/charts/chart45.xml" ContentType="application/vnd.openxmlformats-officedocument.drawingml.chart+xml"/>
  <Override PartName="/ppt/theme/themeOverride33.xml" ContentType="application/vnd.openxmlformats-officedocument.themeOverride+xml"/>
  <Override PartName="/ppt/notesSlides/notesSlide38.xml" ContentType="application/vnd.openxmlformats-officedocument.presentationml.notesSlide+xml"/>
  <Override PartName="/ppt/charts/chart46.xml" ContentType="application/vnd.openxmlformats-officedocument.drawingml.chart+xml"/>
  <Override PartName="/ppt/theme/themeOverride34.xml" ContentType="application/vnd.openxmlformats-officedocument.themeOverride+xml"/>
  <Override PartName="/ppt/notesSlides/notesSlide39.xml" ContentType="application/vnd.openxmlformats-officedocument.presentationml.notesSlide+xml"/>
  <Override PartName="/ppt/charts/chart47.xml" ContentType="application/vnd.openxmlformats-officedocument.drawingml.chart+xml"/>
  <Override PartName="/ppt/theme/themeOverride35.xml" ContentType="application/vnd.openxmlformats-officedocument.themeOverride+xml"/>
  <Override PartName="/ppt/notesSlides/notesSlide40.xml" ContentType="application/vnd.openxmlformats-officedocument.presentationml.notesSlide+xml"/>
  <Override PartName="/ppt/charts/chart48.xml" ContentType="application/vnd.openxmlformats-officedocument.drawingml.chart+xml"/>
  <Override PartName="/ppt/theme/themeOverride36.xml" ContentType="application/vnd.openxmlformats-officedocument.themeOverride+xml"/>
  <Override PartName="/ppt/notesSlides/notesSlide41.xml" ContentType="application/vnd.openxmlformats-officedocument.presentationml.notesSlide+xml"/>
  <Override PartName="/ppt/charts/chart49.xml" ContentType="application/vnd.openxmlformats-officedocument.drawingml.chart+xml"/>
  <Override PartName="/ppt/theme/themeOverride37.xml" ContentType="application/vnd.openxmlformats-officedocument.themeOverride+xml"/>
  <Override PartName="/ppt/notesSlides/notesSlide42.xml" ContentType="application/vnd.openxmlformats-officedocument.presentationml.notesSlide+xml"/>
  <Override PartName="/ppt/charts/chart50.xml" ContentType="application/vnd.openxmlformats-officedocument.drawingml.chart+xml"/>
  <Override PartName="/ppt/theme/themeOverride38.xml" ContentType="application/vnd.openxmlformats-officedocument.themeOverride+xml"/>
  <Override PartName="/ppt/notesSlides/notesSlide43.xml" ContentType="application/vnd.openxmlformats-officedocument.presentationml.notesSlide+xml"/>
  <Override PartName="/ppt/charts/chart51.xml" ContentType="application/vnd.openxmlformats-officedocument.drawingml.chart+xml"/>
  <Override PartName="/ppt/theme/themeOverride39.xml" ContentType="application/vnd.openxmlformats-officedocument.themeOverride+xml"/>
  <Override PartName="/ppt/notesSlides/notesSlide44.xml" ContentType="application/vnd.openxmlformats-officedocument.presentationml.notesSlide+xml"/>
  <Override PartName="/ppt/charts/chart52.xml" ContentType="application/vnd.openxmlformats-officedocument.drawingml.chart+xml"/>
  <Override PartName="/ppt/theme/themeOverride40.xml" ContentType="application/vnd.openxmlformats-officedocument.themeOverride+xml"/>
  <Override PartName="/ppt/notesSlides/notesSlide45.xml" ContentType="application/vnd.openxmlformats-officedocument.presentationml.notesSlide+xml"/>
  <Override PartName="/ppt/charts/chart53.xml" ContentType="application/vnd.openxmlformats-officedocument.drawingml.chart+xml"/>
  <Override PartName="/ppt/theme/themeOverride41.xml" ContentType="application/vnd.openxmlformats-officedocument.themeOverride+xml"/>
  <Override PartName="/ppt/charts/chart54.xml" ContentType="application/vnd.openxmlformats-officedocument.drawingml.chart+xml"/>
  <Override PartName="/ppt/theme/themeOverride42.xml" ContentType="application/vnd.openxmlformats-officedocument.themeOverride+xml"/>
  <Override PartName="/ppt/charts/chart55.xml" ContentType="application/vnd.openxmlformats-officedocument.drawingml.chart+xml"/>
  <Override PartName="/ppt/theme/themeOverride43.xml" ContentType="application/vnd.openxmlformats-officedocument.themeOverride+xml"/>
  <Override PartName="/ppt/charts/chart56.xml" ContentType="application/vnd.openxmlformats-officedocument.drawingml.chart+xml"/>
  <Override PartName="/ppt/theme/themeOverride44.xml" ContentType="application/vnd.openxmlformats-officedocument.themeOverride+xml"/>
  <Override PartName="/ppt/charts/chart57.xml" ContentType="application/vnd.openxmlformats-officedocument.drawingml.chart+xml"/>
  <Override PartName="/ppt/theme/themeOverride45.xml" ContentType="application/vnd.openxmlformats-officedocument.themeOverride+xml"/>
  <Override PartName="/ppt/charts/chart58.xml" ContentType="application/vnd.openxmlformats-officedocument.drawingml.chart+xml"/>
  <Override PartName="/ppt/theme/themeOverride46.xml" ContentType="application/vnd.openxmlformats-officedocument.themeOverride+xml"/>
  <Override PartName="/ppt/notesSlides/notesSlide46.xml" ContentType="application/vnd.openxmlformats-officedocument.presentationml.notesSlide+xml"/>
  <Override PartName="/ppt/charts/chart5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7.xml" ContentType="application/vnd.openxmlformats-officedocument.presentationml.notesSlide+xml"/>
  <Override PartName="/ppt/charts/chart6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8.xml" ContentType="application/vnd.openxmlformats-officedocument.presentationml.notesSlide+xml"/>
  <Override PartName="/ppt/charts/chart61.xml" ContentType="application/vnd.openxmlformats-officedocument.drawingml.chart+xml"/>
  <Override PartName="/ppt/notesSlides/notesSlide49.xml" ContentType="application/vnd.openxmlformats-officedocument.presentationml.notesSlide+xml"/>
  <Override PartName="/ppt/charts/chart62.xml" ContentType="application/vnd.openxmlformats-officedocument.drawingml.chart+xml"/>
  <Override PartName="/ppt/notesSlides/notesSlide50.xml" ContentType="application/vnd.openxmlformats-officedocument.presentationml.notesSlide+xml"/>
  <Override PartName="/ppt/charts/chart63.xml" ContentType="application/vnd.openxmlformats-officedocument.drawingml.chart+xml"/>
  <Override PartName="/ppt/notesSlides/notesSlide51.xml" ContentType="application/vnd.openxmlformats-officedocument.presentationml.notesSlide+xml"/>
  <Override PartName="/ppt/charts/chart64.xml" ContentType="application/vnd.openxmlformats-officedocument.drawingml.chart+xml"/>
  <Override PartName="/ppt/notesSlides/notesSlide52.xml" ContentType="application/vnd.openxmlformats-officedocument.presentationml.notesSlide+xml"/>
  <Override PartName="/ppt/charts/chart65.xml" ContentType="application/vnd.openxmlformats-officedocument.drawingml.chart+xml"/>
  <Override PartName="/ppt/notesSlides/notesSlide53.xml" ContentType="application/vnd.openxmlformats-officedocument.presentationml.notesSlide+xml"/>
  <Override PartName="/ppt/charts/chart66.xml" ContentType="application/vnd.openxmlformats-officedocument.drawingml.chart+xml"/>
  <Override PartName="/ppt/notesSlides/notesSlide54.xml" ContentType="application/vnd.openxmlformats-officedocument.presentationml.notesSlide+xml"/>
  <Override PartName="/ppt/charts/chart67.xml" ContentType="application/vnd.openxmlformats-officedocument.drawingml.chart+xml"/>
  <Override PartName="/ppt/notesSlides/notesSlide55.xml" ContentType="application/vnd.openxmlformats-officedocument.presentationml.notesSlide+xml"/>
  <Override PartName="/ppt/charts/chart68.xml" ContentType="application/vnd.openxmlformats-officedocument.drawingml.chart+xml"/>
  <Override PartName="/ppt/notesSlides/notesSlide56.xml" ContentType="application/vnd.openxmlformats-officedocument.presentationml.notesSlide+xml"/>
  <Override PartName="/ppt/charts/chart69.xml" ContentType="application/vnd.openxmlformats-officedocument.drawingml.chart+xml"/>
  <Override PartName="/ppt/notesSlides/notesSlide57.xml" ContentType="application/vnd.openxmlformats-officedocument.presentationml.notesSlide+xml"/>
  <Override PartName="/ppt/charts/chart70.xml" ContentType="application/vnd.openxmlformats-officedocument.drawingml.chart+xml"/>
  <Override PartName="/ppt/notesSlides/notesSlide58.xml" ContentType="application/vnd.openxmlformats-officedocument.presentationml.notesSlide+xml"/>
  <Override PartName="/ppt/charts/chart7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523" r:id="rId16"/>
    <p:sldId id="271" r:id="rId17"/>
    <p:sldId id="272" r:id="rId18"/>
    <p:sldId id="273" r:id="rId19"/>
    <p:sldId id="274" r:id="rId20"/>
    <p:sldId id="275" r:id="rId21"/>
    <p:sldId id="276" r:id="rId22"/>
    <p:sldId id="277" r:id="rId23"/>
    <p:sldId id="278" r:id="rId24"/>
    <p:sldId id="279" r:id="rId25"/>
    <p:sldId id="280" r:id="rId26"/>
    <p:sldId id="520" r:id="rId27"/>
    <p:sldId id="521" r:id="rId28"/>
    <p:sldId id="522"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525" r:id="rId72"/>
    <p:sldId id="526" r:id="rId73"/>
    <p:sldId id="527" r:id="rId74"/>
    <p:sldId id="528" r:id="rId75"/>
    <p:sldId id="529" r:id="rId76"/>
    <p:sldId id="530" r:id="rId77"/>
    <p:sldId id="324" r:id="rId78"/>
    <p:sldId id="325" r:id="rId79"/>
    <p:sldId id="326" r:id="rId80"/>
    <p:sldId id="327" r:id="rId81"/>
    <p:sldId id="328" r:id="rId82"/>
    <p:sldId id="329" r:id="rId83"/>
    <p:sldId id="330" r:id="rId84"/>
    <p:sldId id="331" r:id="rId85"/>
    <p:sldId id="332" r:id="rId86"/>
    <p:sldId id="531" r:id="rId87"/>
    <p:sldId id="532" r:id="rId88"/>
    <p:sldId id="533" r:id="rId89"/>
    <p:sldId id="333" r:id="rId90"/>
    <p:sldId id="334" r:id="rId91"/>
    <p:sldId id="335" r:id="rId92"/>
    <p:sldId id="336" r:id="rId93"/>
    <p:sldId id="337" r:id="rId94"/>
    <p:sldId id="534" r:id="rId95"/>
    <p:sldId id="535" r:id="rId96"/>
    <p:sldId id="536" r:id="rId97"/>
    <p:sldId id="338" r:id="rId98"/>
    <p:sldId id="339" r:id="rId99"/>
    <p:sldId id="340" r:id="rId100"/>
    <p:sldId id="341" r:id="rId101"/>
    <p:sldId id="344" r:id="rId102"/>
    <p:sldId id="345" r:id="rId103"/>
    <p:sldId id="346" r:id="rId104"/>
    <p:sldId id="347" r:id="rId105"/>
    <p:sldId id="348" r:id="rId106"/>
    <p:sldId id="555" r:id="rId107"/>
    <p:sldId id="415" r:id="rId108"/>
    <p:sldId id="537" r:id="rId109"/>
    <p:sldId id="538" r:id="rId110"/>
    <p:sldId id="539" r:id="rId111"/>
    <p:sldId id="540" r:id="rId112"/>
    <p:sldId id="541" r:id="rId113"/>
    <p:sldId id="542" r:id="rId114"/>
    <p:sldId id="543" r:id="rId115"/>
    <p:sldId id="544" r:id="rId116"/>
    <p:sldId id="583" r:id="rId117"/>
    <p:sldId id="584" r:id="rId118"/>
    <p:sldId id="585" r:id="rId119"/>
    <p:sldId id="586" r:id="rId120"/>
    <p:sldId id="545" r:id="rId121"/>
    <p:sldId id="546" r:id="rId122"/>
    <p:sldId id="547" r:id="rId123"/>
    <p:sldId id="548" r:id="rId124"/>
    <p:sldId id="549" r:id="rId125"/>
    <p:sldId id="550" r:id="rId126"/>
    <p:sldId id="551" r:id="rId127"/>
    <p:sldId id="552" r:id="rId128"/>
    <p:sldId id="553" r:id="rId129"/>
    <p:sldId id="554" r:id="rId130"/>
    <p:sldId id="579" r:id="rId131"/>
    <p:sldId id="556" r:id="rId132"/>
    <p:sldId id="557" r:id="rId133"/>
    <p:sldId id="587" r:id="rId134"/>
    <p:sldId id="559" r:id="rId135"/>
    <p:sldId id="560" r:id="rId136"/>
    <p:sldId id="561" r:id="rId137"/>
    <p:sldId id="562" r:id="rId138"/>
    <p:sldId id="563" r:id="rId139"/>
    <p:sldId id="588" r:id="rId140"/>
    <p:sldId id="565" r:id="rId141"/>
    <p:sldId id="589" r:id="rId142"/>
    <p:sldId id="572" r:id="rId143"/>
    <p:sldId id="574" r:id="rId144"/>
    <p:sldId id="573" r:id="rId145"/>
    <p:sldId id="590" r:id="rId146"/>
    <p:sldId id="576" r:id="rId147"/>
    <p:sldId id="575" r:id="rId148"/>
    <p:sldId id="489" r:id="rId149"/>
    <p:sldId id="490" r:id="rId150"/>
    <p:sldId id="491" r:id="rId151"/>
    <p:sldId id="492" r:id="rId152"/>
    <p:sldId id="493" r:id="rId153"/>
    <p:sldId id="494" r:id="rId154"/>
    <p:sldId id="495" r:id="rId155"/>
    <p:sldId id="580" r:id="rId156"/>
    <p:sldId id="581" r:id="rId157"/>
    <p:sldId id="582" r:id="rId158"/>
    <p:sldId id="497" r:id="rId159"/>
    <p:sldId id="519" r:id="rId160"/>
    <p:sldId id="513" r:id="rId161"/>
    <p:sldId id="514" r:id="rId162"/>
    <p:sldId id="515" r:id="rId163"/>
    <p:sldId id="518" r:id="rId164"/>
    <p:sldId id="498" r:id="rId165"/>
    <p:sldId id="499" r:id="rId166"/>
    <p:sldId id="500" r:id="rId167"/>
    <p:sldId id="501" r:id="rId168"/>
    <p:sldId id="502" r:id="rId169"/>
    <p:sldId id="503" r:id="rId170"/>
    <p:sldId id="504" r:id="rId171"/>
    <p:sldId id="505" r:id="rId172"/>
    <p:sldId id="506" r:id="rId173"/>
    <p:sldId id="507" r:id="rId174"/>
    <p:sldId id="508" r:id="rId175"/>
    <p:sldId id="509" r:id="rId176"/>
    <p:sldId id="510" r:id="rId177"/>
    <p:sldId id="511" r:id="rId178"/>
    <p:sldId id="414" r:id="rId1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674"/>
  </p:normalViewPr>
  <p:slideViewPr>
    <p:cSldViewPr>
      <p:cViewPr varScale="1">
        <p:scale>
          <a:sx n="70" d="100"/>
          <a:sy n="70" d="100"/>
        </p:scale>
        <p:origin x="828"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2704"/>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ushomirsky\Downloads\PISA2015_reading(1).xlsx" TargetMode="External"/><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mith\Desktop\2015%20PISA%20Math.xlsx" TargetMode="External"/><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ushomirsky\Downloads\PISA2015_reading(1).xlsx" TargetMode="External"/><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mith\Desktop\2015%20PISA%20Math.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ushomirsky\Downloads\PISA2015_reading(1).xlsx" TargetMode="External"/><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3.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2.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6.xlsx"/><Relationship Id="rId1" Type="http://schemas.openxmlformats.org/officeDocument/2006/relationships/themeOverride" Target="../theme/themeOverride23.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6.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6.xml"/><Relationship Id="rId1" Type="http://schemas.microsoft.com/office/2011/relationships/chartStyle" Target="style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7.xml"/><Relationship Id="rId1" Type="http://schemas.microsoft.com/office/2011/relationships/chartStyle" Target="style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8.xml"/><Relationship Id="rId1" Type="http://schemas.microsoft.com/office/2011/relationships/chartStyle" Target="style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8.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9.xml"/><Relationship Id="rId1" Type="http://schemas.microsoft.com/office/2011/relationships/chartStyle" Target="style9.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8.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9.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0.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2.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3.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0.xml"/><Relationship Id="rId1" Type="http://schemas.microsoft.com/office/2011/relationships/chartStyle" Target="style10.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1.xml"/><Relationship Id="rId1" Type="http://schemas.microsoft.com/office/2011/relationships/chartStyle" Target="style11.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Share of Aggregate Income Received by Households</a:t>
            </a:r>
            <a:endParaRPr lang="en-US" sz="1800" dirty="0"/>
          </a:p>
        </c:rich>
      </c:tx>
      <c:overlay val="0"/>
    </c:title>
    <c:autoTitleDeleted val="0"/>
    <c:plotArea>
      <c:layout>
        <c:manualLayout>
          <c:layoutTarget val="inner"/>
          <c:xMode val="edge"/>
          <c:yMode val="edge"/>
          <c:x val="0.11510215634810379"/>
          <c:y val="0.12343924239199842"/>
          <c:w val="0.68881941227936261"/>
          <c:h val="0.74979038093211325"/>
        </c:manualLayout>
      </c:layout>
      <c:lineChart>
        <c:grouping val="standard"/>
        <c:varyColors val="0"/>
        <c:ser>
          <c:idx val="0"/>
          <c:order val="0"/>
          <c:tx>
            <c:strRef>
              <c:f>Sheet1!$B$1</c:f>
              <c:strCache>
                <c:ptCount val="1"/>
                <c:pt idx="0">
                  <c:v>Lowest 20%</c:v>
                </c:pt>
              </c:strCache>
            </c:strRef>
          </c:tx>
          <c:spPr>
            <a:ln w="44446">
              <a:solidFill>
                <a:srgbClr val="BF311A"/>
              </a:solidFill>
            </a:ln>
          </c:spPr>
          <c:marker>
            <c:symbol val="none"/>
          </c:marker>
          <c:dLbls>
            <c:dLbl>
              <c:idx val="0"/>
              <c:layout>
                <c:manualLayout>
                  <c:x val="-3.4089084452678754E-2"/>
                  <c:y val="-2.4202596297084468E-2"/>
                </c:manualLayout>
              </c:layout>
              <c:numFmt formatCode="0%" sourceLinked="0"/>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5"/>
              <c:layout>
                <c:manualLayout>
                  <c:x val="-1.430817610062893E-3"/>
                  <c:y val="-4.4472866567354753E-2"/>
                </c:manualLayout>
              </c:layout>
              <c:tx>
                <c:rich>
                  <a:bodyPr/>
                  <a:lstStyle/>
                  <a:p>
                    <a:r>
                      <a:rPr lang="en-US" dirty="0" smtClean="0"/>
                      <a:t>3%</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Sheet1!$B$2:$B$49</c:f>
              <c:numCache>
                <c:formatCode>0.00_)</c:formatCode>
                <c:ptCount val="48"/>
                <c:pt idx="0">
                  <c:v>0.04</c:v>
                </c:pt>
                <c:pt idx="1">
                  <c:v>4.2000000000000003E-2</c:v>
                </c:pt>
                <c:pt idx="2">
                  <c:v>4.0999999999999995E-2</c:v>
                </c:pt>
                <c:pt idx="3">
                  <c:v>4.0999999999999995E-2</c:v>
                </c:pt>
                <c:pt idx="4">
                  <c:v>4.0999999999999995E-2</c:v>
                </c:pt>
                <c:pt idx="5">
                  <c:v>4.0999999999999995E-2</c:v>
                </c:pt>
                <c:pt idx="6">
                  <c:v>4.2000000000000003E-2</c:v>
                </c:pt>
                <c:pt idx="7">
                  <c:v>4.2999999999999997E-2</c:v>
                </c:pt>
                <c:pt idx="8">
                  <c:v>4.2999999999999997E-2</c:v>
                </c:pt>
                <c:pt idx="9">
                  <c:v>4.2999999999999997E-2</c:v>
                </c:pt>
                <c:pt idx="10">
                  <c:v>4.2000000000000003E-2</c:v>
                </c:pt>
                <c:pt idx="11">
                  <c:v>4.2000000000000003E-2</c:v>
                </c:pt>
                <c:pt idx="12">
                  <c:v>4.0999999999999995E-2</c:v>
                </c:pt>
                <c:pt idx="13">
                  <c:v>4.2000000000000003E-2</c:v>
                </c:pt>
                <c:pt idx="14">
                  <c:v>4.0999999999999995E-2</c:v>
                </c:pt>
                <c:pt idx="15">
                  <c:v>0.04</c:v>
                </c:pt>
                <c:pt idx="16">
                  <c:v>0.04</c:v>
                </c:pt>
                <c:pt idx="17">
                  <c:v>0.04</c:v>
                </c:pt>
                <c:pt idx="18">
                  <c:v>3.9E-2</c:v>
                </c:pt>
                <c:pt idx="19">
                  <c:v>3.7999999999999999E-2</c:v>
                </c:pt>
                <c:pt idx="20">
                  <c:v>3.7999999999999999E-2</c:v>
                </c:pt>
                <c:pt idx="21">
                  <c:v>3.7999999999999999E-2</c:v>
                </c:pt>
                <c:pt idx="22">
                  <c:v>3.7999999999999999E-2</c:v>
                </c:pt>
                <c:pt idx="23">
                  <c:v>3.7999999999999999E-2</c:v>
                </c:pt>
                <c:pt idx="24">
                  <c:v>3.7999999999999999E-2</c:v>
                </c:pt>
                <c:pt idx="25">
                  <c:v>3.7999999999999999E-2</c:v>
                </c:pt>
                <c:pt idx="26">
                  <c:v>3.6000000000000004E-2</c:v>
                </c:pt>
                <c:pt idx="27">
                  <c:v>3.6000000000000004E-2</c:v>
                </c:pt>
                <c:pt idx="28">
                  <c:v>3.7000000000000005E-2</c:v>
                </c:pt>
                <c:pt idx="29">
                  <c:v>3.6000000000000004E-2</c:v>
                </c:pt>
                <c:pt idx="30">
                  <c:v>3.6000000000000004E-2</c:v>
                </c:pt>
                <c:pt idx="31">
                  <c:v>3.6000000000000004E-2</c:v>
                </c:pt>
                <c:pt idx="32">
                  <c:v>3.6000000000000004E-2</c:v>
                </c:pt>
                <c:pt idx="33">
                  <c:v>3.6000000000000004E-2</c:v>
                </c:pt>
                <c:pt idx="34">
                  <c:v>3.5000000000000003E-2</c:v>
                </c:pt>
                <c:pt idx="35">
                  <c:v>3.5000000000000003E-2</c:v>
                </c:pt>
                <c:pt idx="36">
                  <c:v>3.4000000000000002E-2</c:v>
                </c:pt>
                <c:pt idx="37">
                  <c:v>3.4000000000000002E-2</c:v>
                </c:pt>
                <c:pt idx="38">
                  <c:v>3.4000000000000002E-2</c:v>
                </c:pt>
                <c:pt idx="39">
                  <c:v>3.4000000000000002E-2</c:v>
                </c:pt>
                <c:pt idx="40">
                  <c:v>3.4000000000000002E-2</c:v>
                </c:pt>
                <c:pt idx="41">
                  <c:v>3.4000000000000002E-2</c:v>
                </c:pt>
                <c:pt idx="42">
                  <c:v>3.4089999999999995E-2</c:v>
                </c:pt>
                <c:pt idx="43">
                  <c:v>3.2730000000000002E-2</c:v>
                </c:pt>
                <c:pt idx="44">
                  <c:v>3.2000000000000001E-2</c:v>
                </c:pt>
                <c:pt idx="45">
                  <c:v>3.2300000000000002E-2</c:v>
                </c:pt>
                <c:pt idx="46">
                  <c:v>3.1E-2</c:v>
                </c:pt>
                <c:pt idx="47">
                  <c:v>3.1E-2</c:v>
                </c:pt>
              </c:numCache>
            </c:numRef>
          </c:val>
          <c:smooth val="0"/>
        </c:ser>
        <c:ser>
          <c:idx val="1"/>
          <c:order val="1"/>
          <c:tx>
            <c:strRef>
              <c:f>Sheet1!$C$1</c:f>
              <c:strCache>
                <c:ptCount val="1"/>
                <c:pt idx="0">
                  <c:v>Top 20%</c:v>
                </c:pt>
              </c:strCache>
            </c:strRef>
          </c:tx>
          <c:spPr>
            <a:ln w="44446">
              <a:solidFill>
                <a:srgbClr val="FBB040"/>
              </a:solidFill>
            </a:ln>
          </c:spPr>
          <c:marker>
            <c:symbol val="none"/>
          </c:marker>
          <c:dLbls>
            <c:dLbl>
              <c:idx val="0"/>
              <c:layout>
                <c:manualLayout>
                  <c:x val="-2.4509803921568641E-2"/>
                  <c:y val="-2.9729729729729801E-2"/>
                </c:manualLayout>
              </c:layout>
              <c:showLegendKey val="0"/>
              <c:showVal val="1"/>
              <c:showCatName val="0"/>
              <c:showSerName val="0"/>
              <c:showPercent val="0"/>
              <c:showBubbleSize val="0"/>
              <c:extLst>
                <c:ext xmlns:c15="http://schemas.microsoft.com/office/drawing/2012/chart" uri="{CE6537A1-D6FC-4f65-9D91-7224C49458BB}"/>
              </c:extLst>
            </c:dLbl>
            <c:dLbl>
              <c:idx val="43"/>
              <c:layout>
                <c:manualLayout>
                  <c:x val="2.20125786163522E-2"/>
                  <c:y val="-4.5945945945945969E-2"/>
                </c:manualLayout>
              </c:layout>
              <c:tx>
                <c:rich>
                  <a:bodyPr/>
                  <a:lstStyle/>
                  <a:p>
                    <a:r>
                      <a:rPr lang="en-US" dirty="0" smtClean="0"/>
                      <a:t>51%</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Sheet1!$C$2:$C$49</c:f>
              <c:numCache>
                <c:formatCode>0.00_)</c:formatCode>
                <c:ptCount val="48"/>
                <c:pt idx="0">
                  <c:v>0.436</c:v>
                </c:pt>
                <c:pt idx="1">
                  <c:v>0.42599999999999999</c:v>
                </c:pt>
                <c:pt idx="2">
                  <c:v>0.43</c:v>
                </c:pt>
                <c:pt idx="3">
                  <c:v>0.433</c:v>
                </c:pt>
                <c:pt idx="4">
                  <c:v>0.435</c:v>
                </c:pt>
                <c:pt idx="5">
                  <c:v>0.439</c:v>
                </c:pt>
                <c:pt idx="6">
                  <c:v>0.439</c:v>
                </c:pt>
                <c:pt idx="7">
                  <c:v>0.435</c:v>
                </c:pt>
                <c:pt idx="8">
                  <c:v>0.436</c:v>
                </c:pt>
                <c:pt idx="9">
                  <c:v>0.43700000000000006</c:v>
                </c:pt>
                <c:pt idx="10">
                  <c:v>0.44</c:v>
                </c:pt>
                <c:pt idx="11">
                  <c:v>0.441</c:v>
                </c:pt>
                <c:pt idx="12">
                  <c:v>0.442</c:v>
                </c:pt>
                <c:pt idx="13">
                  <c:v>0.441</c:v>
                </c:pt>
                <c:pt idx="14">
                  <c:v>0.44299999999999995</c:v>
                </c:pt>
                <c:pt idx="15">
                  <c:v>0.45</c:v>
                </c:pt>
                <c:pt idx="16">
                  <c:v>0.45100000000000001</c:v>
                </c:pt>
                <c:pt idx="17">
                  <c:v>0.45200000000000001</c:v>
                </c:pt>
                <c:pt idx="18">
                  <c:v>0.45600000000000002</c:v>
                </c:pt>
                <c:pt idx="19">
                  <c:v>0.46100000000000002</c:v>
                </c:pt>
                <c:pt idx="20">
                  <c:v>0.46200000000000002</c:v>
                </c:pt>
                <c:pt idx="21">
                  <c:v>0.46299999999999997</c:v>
                </c:pt>
                <c:pt idx="22">
                  <c:v>0.46799999999999997</c:v>
                </c:pt>
                <c:pt idx="23">
                  <c:v>0.46600000000000003</c:v>
                </c:pt>
                <c:pt idx="24">
                  <c:v>0.46500000000000002</c:v>
                </c:pt>
                <c:pt idx="25">
                  <c:v>0.46899999999999997</c:v>
                </c:pt>
                <c:pt idx="26">
                  <c:v>0.48899999999999999</c:v>
                </c:pt>
                <c:pt idx="27">
                  <c:v>0.49099999999999999</c:v>
                </c:pt>
                <c:pt idx="28">
                  <c:v>0.48700000000000004</c:v>
                </c:pt>
                <c:pt idx="29">
                  <c:v>0.49</c:v>
                </c:pt>
                <c:pt idx="30">
                  <c:v>0.49399999999999999</c:v>
                </c:pt>
                <c:pt idx="31">
                  <c:v>0.49200000000000005</c:v>
                </c:pt>
                <c:pt idx="32">
                  <c:v>0.49399999999999999</c:v>
                </c:pt>
                <c:pt idx="33">
                  <c:v>0.498</c:v>
                </c:pt>
                <c:pt idx="34">
                  <c:v>0.501</c:v>
                </c:pt>
                <c:pt idx="35">
                  <c:v>0.49700000000000005</c:v>
                </c:pt>
                <c:pt idx="36">
                  <c:v>0.498</c:v>
                </c:pt>
                <c:pt idx="37">
                  <c:v>0.501</c:v>
                </c:pt>
                <c:pt idx="38">
                  <c:v>0.504</c:v>
                </c:pt>
                <c:pt idx="39">
                  <c:v>0.505</c:v>
                </c:pt>
                <c:pt idx="40">
                  <c:v>0.49700000000000005</c:v>
                </c:pt>
                <c:pt idx="41">
                  <c:v>0.5</c:v>
                </c:pt>
                <c:pt idx="42">
                  <c:v>0.50259999999999994</c:v>
                </c:pt>
                <c:pt idx="43">
                  <c:v>0.50235999999999992</c:v>
                </c:pt>
                <c:pt idx="44">
                  <c:v>0.51100000000000001</c:v>
                </c:pt>
                <c:pt idx="45">
                  <c:v>0.51040999999999992</c:v>
                </c:pt>
                <c:pt idx="46">
                  <c:v>0.51400000000000001</c:v>
                </c:pt>
                <c:pt idx="47">
                  <c:v>0.51200000000000001</c:v>
                </c:pt>
              </c:numCache>
            </c:numRef>
          </c:val>
          <c:smooth val="0"/>
        </c:ser>
        <c:ser>
          <c:idx val="2"/>
          <c:order val="2"/>
          <c:tx>
            <c:strRef>
              <c:f>Sheet1!$D$1</c:f>
              <c:strCache>
                <c:ptCount val="1"/>
                <c:pt idx="0">
                  <c:v>Top 5%</c:v>
                </c:pt>
              </c:strCache>
            </c:strRef>
          </c:tx>
          <c:spPr>
            <a:ln w="44446">
              <a:solidFill>
                <a:srgbClr val="67BAC1"/>
              </a:solidFill>
            </a:ln>
          </c:spPr>
          <c:marker>
            <c:symbol val="none"/>
          </c:marker>
          <c:dLbls>
            <c:dLbl>
              <c:idx val="0"/>
              <c:layout>
                <c:manualLayout>
                  <c:x val="-2.4571509929183402E-2"/>
                  <c:y val="-1.8918918918918923E-2"/>
                </c:manualLayout>
              </c:layout>
              <c:showLegendKey val="0"/>
              <c:showVal val="1"/>
              <c:showCatName val="0"/>
              <c:showSerName val="0"/>
              <c:showPercent val="0"/>
              <c:showBubbleSize val="0"/>
              <c:extLst>
                <c:ext xmlns:c15="http://schemas.microsoft.com/office/drawing/2012/chart" uri="{CE6537A1-D6FC-4f65-9D91-7224C49458BB}"/>
              </c:extLst>
            </c:dLbl>
            <c:dLbl>
              <c:idx val="43"/>
              <c:layout>
                <c:manualLayout>
                  <c:x val="2.3091665428613874E-2"/>
                  <c:y val="-4.5945945945946046E-2"/>
                </c:manualLayout>
              </c:layout>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Sheet1!$A$2:$A$49</c:f>
              <c:strCache>
                <c:ptCount val="48"/>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 </c:v>
                </c:pt>
                <c:pt idx="43">
                  <c:v>2010</c:v>
                </c:pt>
                <c:pt idx="44">
                  <c:v>2011</c:v>
                </c:pt>
                <c:pt idx="45">
                  <c:v>2012</c:v>
                </c:pt>
                <c:pt idx="46">
                  <c:v>2013</c:v>
                </c:pt>
                <c:pt idx="47">
                  <c:v>2014</c:v>
                </c:pt>
              </c:strCache>
            </c:strRef>
          </c:cat>
          <c:val>
            <c:numRef>
              <c:f>Sheet1!$D$2:$D$49</c:f>
              <c:numCache>
                <c:formatCode>0.00_)</c:formatCode>
                <c:ptCount val="48"/>
                <c:pt idx="0">
                  <c:v>0.17199999999999999</c:v>
                </c:pt>
                <c:pt idx="1">
                  <c:v>0.16300000000000001</c:v>
                </c:pt>
                <c:pt idx="2">
                  <c:v>0.16600000000000001</c:v>
                </c:pt>
                <c:pt idx="3">
                  <c:v>0.16600000000000001</c:v>
                </c:pt>
                <c:pt idx="4">
                  <c:v>0.16699999999999998</c:v>
                </c:pt>
                <c:pt idx="5">
                  <c:v>0.17</c:v>
                </c:pt>
                <c:pt idx="6">
                  <c:v>0.16899999999999998</c:v>
                </c:pt>
                <c:pt idx="7">
                  <c:v>0.16500000000000001</c:v>
                </c:pt>
                <c:pt idx="8">
                  <c:v>0.16500000000000001</c:v>
                </c:pt>
                <c:pt idx="9">
                  <c:v>0.16600000000000001</c:v>
                </c:pt>
                <c:pt idx="10">
                  <c:v>0.16800000000000001</c:v>
                </c:pt>
                <c:pt idx="11">
                  <c:v>0.16800000000000001</c:v>
                </c:pt>
                <c:pt idx="12">
                  <c:v>0.16899999999999998</c:v>
                </c:pt>
                <c:pt idx="13">
                  <c:v>0.16500000000000001</c:v>
                </c:pt>
                <c:pt idx="14">
                  <c:v>0.16500000000000001</c:v>
                </c:pt>
                <c:pt idx="15">
                  <c:v>0.17</c:v>
                </c:pt>
                <c:pt idx="16">
                  <c:v>0.17</c:v>
                </c:pt>
                <c:pt idx="17">
                  <c:v>0.17100000000000001</c:v>
                </c:pt>
                <c:pt idx="18">
                  <c:v>0.17600000000000002</c:v>
                </c:pt>
                <c:pt idx="19">
                  <c:v>0.18</c:v>
                </c:pt>
                <c:pt idx="20">
                  <c:v>0.182</c:v>
                </c:pt>
                <c:pt idx="21">
                  <c:v>0.183</c:v>
                </c:pt>
                <c:pt idx="22">
                  <c:v>0.18899999999999997</c:v>
                </c:pt>
                <c:pt idx="23">
                  <c:v>0.185</c:v>
                </c:pt>
                <c:pt idx="24">
                  <c:v>0.18100000000000002</c:v>
                </c:pt>
                <c:pt idx="25">
                  <c:v>0.18600000000000003</c:v>
                </c:pt>
                <c:pt idx="26">
                  <c:v>0.21</c:v>
                </c:pt>
                <c:pt idx="27">
                  <c:v>0.21199999999999999</c:v>
                </c:pt>
                <c:pt idx="28">
                  <c:v>0.21</c:v>
                </c:pt>
                <c:pt idx="29">
                  <c:v>0.214</c:v>
                </c:pt>
                <c:pt idx="30">
                  <c:v>0.217</c:v>
                </c:pt>
                <c:pt idx="31">
                  <c:v>0.214</c:v>
                </c:pt>
                <c:pt idx="32">
                  <c:v>0.215</c:v>
                </c:pt>
                <c:pt idx="33">
                  <c:v>0.221</c:v>
                </c:pt>
                <c:pt idx="34">
                  <c:v>0.22399999999999998</c:v>
                </c:pt>
                <c:pt idx="35">
                  <c:v>0.217</c:v>
                </c:pt>
                <c:pt idx="36">
                  <c:v>0.214</c:v>
                </c:pt>
                <c:pt idx="37">
                  <c:v>0.218</c:v>
                </c:pt>
                <c:pt idx="38">
                  <c:v>0.222</c:v>
                </c:pt>
                <c:pt idx="39">
                  <c:v>0.223</c:v>
                </c:pt>
                <c:pt idx="40">
                  <c:v>0.21199999999999999</c:v>
                </c:pt>
                <c:pt idx="41">
                  <c:v>0.215</c:v>
                </c:pt>
                <c:pt idx="42">
                  <c:v>0.21725000000000003</c:v>
                </c:pt>
                <c:pt idx="43">
                  <c:v>0.21298999999999998</c:v>
                </c:pt>
                <c:pt idx="44">
                  <c:v>0.223</c:v>
                </c:pt>
                <c:pt idx="45">
                  <c:v>0.22311</c:v>
                </c:pt>
                <c:pt idx="46">
                  <c:v>0.222</c:v>
                </c:pt>
                <c:pt idx="47">
                  <c:v>0.21899999999999997</c:v>
                </c:pt>
              </c:numCache>
            </c:numRef>
          </c:val>
          <c:smooth val="0"/>
        </c:ser>
        <c:dLbls>
          <c:showLegendKey val="0"/>
          <c:showVal val="1"/>
          <c:showCatName val="0"/>
          <c:showSerName val="0"/>
          <c:showPercent val="0"/>
          <c:showBubbleSize val="0"/>
        </c:dLbls>
        <c:smooth val="0"/>
        <c:axId val="364201832"/>
        <c:axId val="364202224"/>
      </c:lineChart>
      <c:catAx>
        <c:axId val="364201832"/>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400" baseline="0">
                <a:latin typeface="+mn-lt"/>
              </a:defRPr>
            </a:pPr>
            <a:endParaRPr lang="en-US"/>
          </a:p>
        </c:txPr>
        <c:crossAx val="364202224"/>
        <c:crosses val="autoZero"/>
        <c:auto val="1"/>
        <c:lblAlgn val="ctr"/>
        <c:lblOffset val="100"/>
        <c:noMultiLvlLbl val="0"/>
      </c:catAx>
      <c:valAx>
        <c:axId val="364202224"/>
        <c:scaling>
          <c:orientation val="minMax"/>
          <c:max val="0.60000000000000064"/>
          <c:min val="0"/>
        </c:scaling>
        <c:delete val="0"/>
        <c:axPos val="l"/>
        <c:majorGridlines>
          <c:spPr>
            <a:ln>
              <a:solidFill>
                <a:sysClr val="windowText" lastClr="000000">
                  <a:lumMod val="65000"/>
                  <a:lumOff val="35000"/>
                </a:sysClr>
              </a:solidFill>
            </a:ln>
          </c:spPr>
        </c:majorGridlines>
        <c:title>
          <c:tx>
            <c:rich>
              <a:bodyPr/>
              <a:lstStyle/>
              <a:p>
                <a:pPr>
                  <a:defRPr sz="1600" b="0" i="0" u="none" strike="noStrike" baseline="0">
                    <a:solidFill>
                      <a:srgbClr val="000000"/>
                    </a:solidFill>
                    <a:latin typeface="Calibri"/>
                    <a:ea typeface="Calibri"/>
                    <a:cs typeface="Calibri"/>
                  </a:defRPr>
                </a:pPr>
                <a:r>
                  <a:rPr lang="en-US" sz="1600" dirty="0" smtClean="0"/>
                  <a:t>Percent of Income</a:t>
                </a:r>
                <a:endParaRPr lang="en-US" sz="1600" dirty="0"/>
              </a:p>
            </c:rich>
          </c:tx>
          <c:layout>
            <c:manualLayout>
              <c:xMode val="edge"/>
              <c:yMode val="edge"/>
              <c:x val="2.6282622691031592E-3"/>
              <c:y val="0.33023983826346032"/>
            </c:manualLayout>
          </c:layout>
          <c:overlay val="0"/>
        </c:title>
        <c:numFmt formatCode="0%" sourceLinked="0"/>
        <c:majorTickMark val="none"/>
        <c:minorTickMark val="none"/>
        <c:tickLblPos val="nextTo"/>
        <c:spPr>
          <a:ln>
            <a:noFill/>
          </a:ln>
        </c:spPr>
        <c:txPr>
          <a:bodyPr/>
          <a:lstStyle/>
          <a:p>
            <a:pPr>
              <a:defRPr sz="1600">
                <a:latin typeface="+mn-lt"/>
              </a:defRPr>
            </a:pPr>
            <a:endParaRPr lang="en-US"/>
          </a:p>
        </c:txPr>
        <c:crossAx val="364201832"/>
        <c:crosses val="autoZero"/>
        <c:crossBetween val="between"/>
        <c:majorUnit val="0.2"/>
      </c:valAx>
    </c:plotArea>
    <c:legend>
      <c:legendPos val="tr"/>
      <c:layout>
        <c:manualLayout>
          <c:xMode val="edge"/>
          <c:yMode val="edge"/>
          <c:x val="0.83183727034120769"/>
          <c:y val="0.12298552883592256"/>
          <c:w val="0.15320754716981141"/>
          <c:h val="0.18582953819961695"/>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dirty="0" smtClean="0"/>
              <a:t>National Public </a:t>
            </a:r>
            <a:r>
              <a:rPr lang="sv-SE" dirty="0"/>
              <a:t>– </a:t>
            </a:r>
            <a:r>
              <a:rPr lang="sv-SE" dirty="0" smtClean="0"/>
              <a:t>Grade 8 NAEP Math</a:t>
            </a:r>
            <a:endParaRPr lang="sv-SE" dirty="0"/>
          </a:p>
        </c:rich>
      </c:tx>
      <c:overlay val="0"/>
    </c:title>
    <c:autoTitleDeleted val="0"/>
    <c:plotArea>
      <c:layout>
        <c:manualLayout>
          <c:layoutTarget val="inner"/>
          <c:xMode val="edge"/>
          <c:yMode val="edge"/>
          <c:x val="9.4487237421217604E-2"/>
          <c:y val="0.12941300194106362"/>
          <c:w val="0.88718723042288461"/>
          <c:h val="0.71733275079338654"/>
        </c:manualLayout>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Lbl>
              <c:idx val="0"/>
              <c:layout>
                <c:manualLayout>
                  <c:x val="-5.6666666666666664E-2"/>
                  <c:y val="5.708169176650535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7340958069402785E-2"/>
                  <c:y val="4.8863245541228846E-2"/>
                </c:manualLayout>
              </c:layout>
              <c:tx>
                <c:rich>
                  <a:bodyPr/>
                  <a:lstStyle/>
                  <a:p>
                    <a:r>
                      <a:rPr lang="en-US" dirty="0" smtClean="0"/>
                      <a:t>260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Sheet1!$B$2:$L$2</c:f>
              <c:numCache>
                <c:formatCode>General</c:formatCode>
                <c:ptCount val="11"/>
                <c:pt idx="0">
                  <c:v>236</c:v>
                </c:pt>
                <c:pt idx="1">
                  <c:v>236</c:v>
                </c:pt>
                <c:pt idx="2">
                  <c:v>239</c:v>
                </c:pt>
                <c:pt idx="3">
                  <c:v>243</c:v>
                </c:pt>
                <c:pt idx="4">
                  <c:v>252</c:v>
                </c:pt>
                <c:pt idx="5">
                  <c:v>254</c:v>
                </c:pt>
                <c:pt idx="6">
                  <c:v>259</c:v>
                </c:pt>
                <c:pt idx="7">
                  <c:v>260</c:v>
                </c:pt>
                <c:pt idx="8">
                  <c:v>262</c:v>
                </c:pt>
                <c:pt idx="9">
                  <c:v>263</c:v>
                </c:pt>
                <c:pt idx="10">
                  <c:v>260</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Lbl>
              <c:idx val="0"/>
              <c:layout>
                <c:manualLayout>
                  <c:x val="-4.6666666666666683E-2"/>
                  <c:y val="-8.562253764975796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589013386536586E-2"/>
                  <c:y val="-2.6383908217468374E-2"/>
                </c:manualLayout>
              </c:layout>
              <c:tx>
                <c:rich>
                  <a:bodyPr/>
                  <a:lstStyle/>
                  <a:p>
                    <a:r>
                      <a:rPr lang="en-US" dirty="0" smtClean="0"/>
                      <a:t>269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1667738862609729E-2"/>
                      <c:h val="4.9107561768934979E-2"/>
                    </c:manualLayout>
                  </c15:layout>
                </c:ext>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Sheet1!$B$3:$L$3</c:f>
              <c:numCache>
                <c:formatCode>General</c:formatCode>
                <c:ptCount val="11"/>
                <c:pt idx="0">
                  <c:v>245</c:v>
                </c:pt>
                <c:pt idx="1">
                  <c:v>247</c:v>
                </c:pt>
                <c:pt idx="2">
                  <c:v>249</c:v>
                </c:pt>
                <c:pt idx="3">
                  <c:v>252</c:v>
                </c:pt>
                <c:pt idx="4">
                  <c:v>258</c:v>
                </c:pt>
                <c:pt idx="5">
                  <c:v>261</c:v>
                </c:pt>
                <c:pt idx="6">
                  <c:v>264</c:v>
                </c:pt>
                <c:pt idx="7">
                  <c:v>266</c:v>
                </c:pt>
                <c:pt idx="8">
                  <c:v>269</c:v>
                </c:pt>
                <c:pt idx="9">
                  <c:v>271</c:v>
                </c:pt>
                <c:pt idx="10">
                  <c:v>269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Lbl>
              <c:idx val="0"/>
              <c:layout>
                <c:manualLayout>
                  <c:x val="-3.8333333333333344E-2"/>
                  <c:y val="3.710309964822847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3302128623591409E-2"/>
                  <c:y val="5.1577870293519283E-2"/>
                </c:manualLayout>
              </c:layout>
              <c:tx>
                <c:rich>
                  <a:bodyPr/>
                  <a:lstStyle/>
                  <a:p>
                    <a:r>
                      <a:rPr lang="en-US" dirty="0" smtClean="0"/>
                      <a:t>291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Sheet1!$B$4:$L$4</c:f>
              <c:numCache>
                <c:formatCode>General</c:formatCode>
                <c:ptCount val="11"/>
                <c:pt idx="0">
                  <c:v>269</c:v>
                </c:pt>
                <c:pt idx="1">
                  <c:v>276</c:v>
                </c:pt>
                <c:pt idx="2">
                  <c:v>279</c:v>
                </c:pt>
                <c:pt idx="3">
                  <c:v>283</c:v>
                </c:pt>
                <c:pt idx="4">
                  <c:v>287</c:v>
                </c:pt>
                <c:pt idx="5">
                  <c:v>288</c:v>
                </c:pt>
                <c:pt idx="6">
                  <c:v>290</c:v>
                </c:pt>
                <c:pt idx="7">
                  <c:v>292</c:v>
                </c:pt>
                <c:pt idx="8">
                  <c:v>293</c:v>
                </c:pt>
                <c:pt idx="9">
                  <c:v>293</c:v>
                </c:pt>
                <c:pt idx="10">
                  <c:v>291</c:v>
                </c:pt>
              </c:numCache>
            </c:numRef>
          </c:val>
          <c:smooth val="0"/>
        </c:ser>
        <c:ser>
          <c:idx val="3"/>
          <c:order val="3"/>
          <c:tx>
            <c:strRef>
              <c:f>Sheet1!$A$5</c:f>
              <c:strCache>
                <c:ptCount val="1"/>
                <c:pt idx="0">
                  <c:v>American Indian/Alaska Native</c:v>
                </c:pt>
              </c:strCache>
            </c:strRef>
          </c:tx>
          <c:spPr>
            <a:ln w="34925">
              <a:solidFill>
                <a:srgbClr val="989184"/>
              </a:solidFill>
            </a:ln>
          </c:spPr>
          <c:marker>
            <c:spPr>
              <a:solidFill>
                <a:srgbClr val="989184"/>
              </a:solidFill>
              <a:ln>
                <a:solidFill>
                  <a:srgbClr val="989184"/>
                </a:solidFill>
              </a:ln>
            </c:spPr>
          </c:marker>
          <c:dLbls>
            <c:dLbl>
              <c:idx val="3"/>
              <c:layout>
                <c:manualLayout>
                  <c:x val="-7.0000000000000021E-2"/>
                  <c:y val="-2.283267670660214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8.7046277740514794E-2"/>
                  <c:y val="1.6287748513742949E-2"/>
                </c:manualLayout>
              </c:layout>
              <c:tx>
                <c:rich>
                  <a:bodyPr/>
                  <a:lstStyle/>
                  <a:p>
                    <a:r>
                      <a:rPr lang="en-US" dirty="0" smtClean="0"/>
                      <a:t>267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Sheet1!$B$5:$L$5</c:f>
              <c:numCache>
                <c:formatCode>General</c:formatCode>
                <c:ptCount val="11"/>
                <c:pt idx="3">
                  <c:v>263</c:v>
                </c:pt>
                <c:pt idx="4">
                  <c:v>265</c:v>
                </c:pt>
                <c:pt idx="5">
                  <c:v>266</c:v>
                </c:pt>
                <c:pt idx="6">
                  <c:v>265</c:v>
                </c:pt>
                <c:pt idx="7">
                  <c:v>267</c:v>
                </c:pt>
                <c:pt idx="8">
                  <c:v>266</c:v>
                </c:pt>
                <c:pt idx="9">
                  <c:v>270</c:v>
                </c:pt>
                <c:pt idx="10">
                  <c:v>267</c:v>
                </c:pt>
              </c:numCache>
            </c:numRef>
          </c:val>
          <c:smooth val="0"/>
        </c:ser>
        <c:ser>
          <c:idx val="4"/>
          <c:order val="4"/>
          <c:tx>
            <c:strRef>
              <c:f>Sheet1!$A$6</c:f>
              <c:strCache>
                <c:ptCount val="1"/>
                <c:pt idx="0">
                  <c:v>Asian/Pacific Islander</c:v>
                </c:pt>
              </c:strCache>
            </c:strRef>
          </c:tx>
          <c:spPr>
            <a:ln w="34925">
              <a:solidFill>
                <a:srgbClr val="EEDC89"/>
              </a:solidFill>
            </a:ln>
          </c:spPr>
          <c:marker>
            <c:spPr>
              <a:solidFill>
                <a:srgbClr val="EEDC89"/>
              </a:solidFill>
              <a:ln>
                <a:solidFill>
                  <a:srgbClr val="EEDC89"/>
                </a:solidFill>
              </a:ln>
            </c:spPr>
          </c:marker>
          <c:dLbls>
            <c:dLbl>
              <c:idx val="0"/>
              <c:layout>
                <c:manualLayout>
                  <c:x val="-5.6666666666666664E-2"/>
                  <c:y val="-1.712450752995159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6651064311795704E-2"/>
                  <c:y val="-3.2575497027485918E-2"/>
                </c:manualLayout>
              </c:layout>
              <c:tx>
                <c:rich>
                  <a:bodyPr/>
                  <a:lstStyle/>
                  <a:p>
                    <a:r>
                      <a:rPr lang="en-US" dirty="0" smtClean="0"/>
                      <a:t>305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Sheet1!$B$6:$L$6</c:f>
              <c:numCache>
                <c:formatCode>General</c:formatCode>
                <c:ptCount val="11"/>
                <c:pt idx="0">
                  <c:v>275</c:v>
                </c:pt>
                <c:pt idx="1">
                  <c:v>290</c:v>
                </c:pt>
                <c:pt idx="3">
                  <c:v>287</c:v>
                </c:pt>
                <c:pt idx="4">
                  <c:v>289</c:v>
                </c:pt>
                <c:pt idx="5">
                  <c:v>294</c:v>
                </c:pt>
                <c:pt idx="6">
                  <c:v>296</c:v>
                </c:pt>
                <c:pt idx="7">
                  <c:v>300</c:v>
                </c:pt>
                <c:pt idx="8">
                  <c:v>302</c:v>
                </c:pt>
                <c:pt idx="9">
                  <c:v>306</c:v>
                </c:pt>
                <c:pt idx="10">
                  <c:v>305</c:v>
                </c:pt>
              </c:numCache>
            </c:numRef>
          </c:val>
          <c:smooth val="0"/>
        </c:ser>
        <c:dLbls>
          <c:showLegendKey val="0"/>
          <c:showVal val="1"/>
          <c:showCatName val="0"/>
          <c:showSerName val="0"/>
          <c:showPercent val="0"/>
          <c:showBubbleSize val="0"/>
        </c:dLbls>
        <c:marker val="1"/>
        <c:smooth val="0"/>
        <c:axId val="367095984"/>
        <c:axId val="367096376"/>
      </c:lineChart>
      <c:catAx>
        <c:axId val="367095984"/>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7096376"/>
        <c:crosses val="autoZero"/>
        <c:auto val="1"/>
        <c:lblAlgn val="ctr"/>
        <c:lblOffset val="100"/>
        <c:noMultiLvlLbl val="0"/>
      </c:catAx>
      <c:valAx>
        <c:axId val="367096376"/>
        <c:scaling>
          <c:orientation val="minMax"/>
          <c:max val="310"/>
          <c:min val="21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a:t>
                </a:r>
                <a:r>
                  <a:rPr lang="en-US" baseline="0" dirty="0" smtClean="0"/>
                  <a:t>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7095984"/>
        <c:crosses val="autoZero"/>
        <c:crossBetween val="between"/>
      </c:valAx>
    </c:plotArea>
    <c:legend>
      <c:legendPos val="b"/>
      <c:layout>
        <c:manualLayout>
          <c:xMode val="edge"/>
          <c:yMode val="edge"/>
          <c:x val="6.6798368402357505E-2"/>
          <c:y val="0.92692508041808674"/>
          <c:w val="0.89999995190149062"/>
          <c:h val="6.2216420572751653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17-Year-Olds</a:t>
            </a:r>
            <a:r>
              <a:rPr lang="en-US" sz="2000" baseline="0" dirty="0" smtClean="0"/>
              <a:t> Overall - NAEP</a:t>
            </a:r>
            <a:endParaRPr lang="en-US" sz="2000" dirty="0"/>
          </a:p>
        </c:rich>
      </c:tx>
      <c:overlay val="0"/>
    </c:title>
    <c:autoTitleDeleted val="0"/>
    <c:plotArea>
      <c:layout/>
      <c:lineChart>
        <c:grouping val="standard"/>
        <c:varyColors val="0"/>
        <c:ser>
          <c:idx val="0"/>
          <c:order val="0"/>
          <c:tx>
            <c:strRef>
              <c:f>Sheet1!$A$2</c:f>
              <c:strCache>
                <c:ptCount val="1"/>
                <c:pt idx="0">
                  <c:v>READING</c:v>
                </c:pt>
              </c:strCache>
            </c:strRef>
          </c:tx>
          <c:spPr>
            <a:ln w="57150">
              <a:solidFill>
                <a:srgbClr val="667B7A"/>
              </a:solidFill>
            </a:ln>
          </c:spPr>
          <c:marker>
            <c:spPr>
              <a:solidFill>
                <a:srgbClr val="667B7A"/>
              </a:solidFill>
              <a:ln w="57150">
                <a:solidFill>
                  <a:srgbClr val="667B7A"/>
                </a:solidFill>
              </a:ln>
            </c:spPr>
          </c:marker>
          <c:dLbls>
            <c:delete val="1"/>
          </c:dLbls>
          <c:cat>
            <c:strRef>
              <c:f>Sheet1!$B$1:$K$1</c:f>
              <c:strCache>
                <c:ptCount val="10"/>
                <c:pt idx="0">
                  <c:v>1984</c:v>
                </c:pt>
                <c:pt idx="1">
                  <c:v>1988</c:v>
                </c:pt>
                <c:pt idx="2">
                  <c:v>1990</c:v>
                </c:pt>
                <c:pt idx="3">
                  <c:v>1992</c:v>
                </c:pt>
                <c:pt idx="4">
                  <c:v>1994</c:v>
                </c:pt>
                <c:pt idx="5">
                  <c:v>1996</c:v>
                </c:pt>
                <c:pt idx="6">
                  <c:v>1999</c:v>
                </c:pt>
                <c:pt idx="7">
                  <c:v>2004</c:v>
                </c:pt>
                <c:pt idx="8">
                  <c:v>2008</c:v>
                </c:pt>
                <c:pt idx="9">
                  <c:v>2012</c:v>
                </c:pt>
              </c:strCache>
            </c:strRef>
          </c:cat>
          <c:val>
            <c:numRef>
              <c:f>Sheet1!$B$2:$K$2</c:f>
              <c:numCache>
                <c:formatCode>General</c:formatCode>
                <c:ptCount val="10"/>
                <c:pt idx="0">
                  <c:v>289</c:v>
                </c:pt>
                <c:pt idx="1">
                  <c:v>290</c:v>
                </c:pt>
                <c:pt idx="2">
                  <c:v>290</c:v>
                </c:pt>
                <c:pt idx="3">
                  <c:v>290</c:v>
                </c:pt>
                <c:pt idx="4">
                  <c:v>288</c:v>
                </c:pt>
                <c:pt idx="5">
                  <c:v>288</c:v>
                </c:pt>
                <c:pt idx="6">
                  <c:v>288</c:v>
                </c:pt>
                <c:pt idx="7">
                  <c:v>283</c:v>
                </c:pt>
                <c:pt idx="8">
                  <c:v>286</c:v>
                </c:pt>
                <c:pt idx="9">
                  <c:v>287</c:v>
                </c:pt>
              </c:numCache>
            </c:numRef>
          </c:val>
          <c:smooth val="0"/>
        </c:ser>
        <c:dLbls>
          <c:showLegendKey val="0"/>
          <c:showVal val="1"/>
          <c:showCatName val="0"/>
          <c:showSerName val="0"/>
          <c:showPercent val="0"/>
          <c:showBubbleSize val="0"/>
        </c:dLbls>
        <c:marker val="1"/>
        <c:smooth val="0"/>
        <c:axId val="367097160"/>
        <c:axId val="367097552"/>
      </c:lineChart>
      <c:catAx>
        <c:axId val="36709716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7097552"/>
        <c:crosses val="autoZero"/>
        <c:auto val="1"/>
        <c:lblAlgn val="ctr"/>
        <c:lblOffset val="100"/>
        <c:noMultiLvlLbl val="0"/>
      </c:catAx>
      <c:valAx>
        <c:axId val="367097552"/>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7097160"/>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smtClean="0"/>
              <a:t>17-Year-Olds Overall - NAEP</a:t>
            </a:r>
            <a:endParaRPr lang="en-US" sz="2100" dirty="0"/>
          </a:p>
        </c:rich>
      </c:tx>
      <c:overlay val="0"/>
    </c:title>
    <c:autoTitleDeleted val="0"/>
    <c:plotArea>
      <c:layout/>
      <c:lineChart>
        <c:grouping val="standard"/>
        <c:varyColors val="0"/>
        <c:ser>
          <c:idx val="0"/>
          <c:order val="0"/>
          <c:tx>
            <c:strRef>
              <c:f>Sheet1!$A$2</c:f>
              <c:strCache>
                <c:ptCount val="1"/>
                <c:pt idx="0">
                  <c:v>Overall</c:v>
                </c:pt>
              </c:strCache>
            </c:strRef>
          </c:tx>
          <c:spPr>
            <a:ln w="57150">
              <a:solidFill>
                <a:srgbClr val="667B7A"/>
              </a:solidFill>
            </a:ln>
          </c:spPr>
          <c:marker>
            <c:spPr>
              <a:solidFill>
                <a:srgbClr val="667B7A"/>
              </a:solidFill>
              <a:ln w="57150">
                <a:solidFill>
                  <a:srgbClr val="667B7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304</c:v>
                </c:pt>
                <c:pt idx="1">
                  <c:v>300</c:v>
                </c:pt>
                <c:pt idx="2">
                  <c:v>298</c:v>
                </c:pt>
                <c:pt idx="3">
                  <c:v>302</c:v>
                </c:pt>
                <c:pt idx="4">
                  <c:v>305</c:v>
                </c:pt>
                <c:pt idx="5">
                  <c:v>307</c:v>
                </c:pt>
                <c:pt idx="6">
                  <c:v>306</c:v>
                </c:pt>
                <c:pt idx="7">
                  <c:v>307</c:v>
                </c:pt>
                <c:pt idx="8">
                  <c:v>308</c:v>
                </c:pt>
                <c:pt idx="9">
                  <c:v>305</c:v>
                </c:pt>
                <c:pt idx="10">
                  <c:v>306</c:v>
                </c:pt>
                <c:pt idx="11">
                  <c:v>306</c:v>
                </c:pt>
              </c:numCache>
            </c:numRef>
          </c:val>
          <c:smooth val="0"/>
        </c:ser>
        <c:dLbls>
          <c:showLegendKey val="0"/>
          <c:showVal val="1"/>
          <c:showCatName val="0"/>
          <c:showSerName val="0"/>
          <c:showPercent val="0"/>
          <c:showBubbleSize val="0"/>
        </c:dLbls>
        <c:marker val="1"/>
        <c:smooth val="0"/>
        <c:axId val="366435496"/>
        <c:axId val="366435888"/>
      </c:lineChart>
      <c:catAx>
        <c:axId val="36643549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6435888"/>
        <c:crosses val="autoZero"/>
        <c:auto val="1"/>
        <c:lblAlgn val="ctr"/>
        <c:lblOffset val="100"/>
        <c:noMultiLvlLbl val="0"/>
      </c:catAx>
      <c:valAx>
        <c:axId val="366435888"/>
        <c:scaling>
          <c:orientation val="minMax"/>
          <c:max val="350"/>
          <c:min val="2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a:t>Average Scale Score</a:t>
                </a:r>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6435496"/>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239</c:v>
                </c:pt>
                <c:pt idx="1">
                  <c:v>241</c:v>
                </c:pt>
                <c:pt idx="2">
                  <c:v>243</c:v>
                </c:pt>
                <c:pt idx="3">
                  <c:v>264</c:v>
                </c:pt>
                <c:pt idx="4">
                  <c:v>274</c:v>
                </c:pt>
                <c:pt idx="5">
                  <c:v>267</c:v>
                </c:pt>
                <c:pt idx="6">
                  <c:v>261</c:v>
                </c:pt>
                <c:pt idx="7">
                  <c:v>266</c:v>
                </c:pt>
                <c:pt idx="8">
                  <c:v>266</c:v>
                </c:pt>
                <c:pt idx="9">
                  <c:v>264</c:v>
                </c:pt>
                <c:pt idx="10">
                  <c:v>262</c:v>
                </c:pt>
                <c:pt idx="11">
                  <c:v>266</c:v>
                </c:pt>
                <c:pt idx="12">
                  <c:v>269</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252</c:v>
                </c:pt>
                <c:pt idx="2">
                  <c:v>261</c:v>
                </c:pt>
                <c:pt idx="3">
                  <c:v>268</c:v>
                </c:pt>
                <c:pt idx="4">
                  <c:v>271</c:v>
                </c:pt>
                <c:pt idx="5">
                  <c:v>275</c:v>
                </c:pt>
                <c:pt idx="6">
                  <c:v>271</c:v>
                </c:pt>
                <c:pt idx="7">
                  <c:v>263</c:v>
                </c:pt>
                <c:pt idx="8">
                  <c:v>265</c:v>
                </c:pt>
                <c:pt idx="9">
                  <c:v>271</c:v>
                </c:pt>
                <c:pt idx="10">
                  <c:v>267</c:v>
                </c:pt>
                <c:pt idx="11">
                  <c:v>269</c:v>
                </c:pt>
                <c:pt idx="12">
                  <c:v>274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291</c:v>
                </c:pt>
                <c:pt idx="1">
                  <c:v>293</c:v>
                </c:pt>
                <c:pt idx="2">
                  <c:v>293</c:v>
                </c:pt>
                <c:pt idx="3">
                  <c:v>295</c:v>
                </c:pt>
                <c:pt idx="4">
                  <c:v>295</c:v>
                </c:pt>
                <c:pt idx="5">
                  <c:v>297</c:v>
                </c:pt>
                <c:pt idx="6">
                  <c:v>297</c:v>
                </c:pt>
                <c:pt idx="7">
                  <c:v>296</c:v>
                </c:pt>
                <c:pt idx="8">
                  <c:v>295</c:v>
                </c:pt>
                <c:pt idx="9">
                  <c:v>295</c:v>
                </c:pt>
                <c:pt idx="10">
                  <c:v>289</c:v>
                </c:pt>
                <c:pt idx="11">
                  <c:v>295</c:v>
                </c:pt>
                <c:pt idx="12">
                  <c:v>295</c:v>
                </c:pt>
              </c:numCache>
            </c:numRef>
          </c:val>
          <c:smooth val="0"/>
        </c:ser>
        <c:dLbls>
          <c:showLegendKey val="0"/>
          <c:showVal val="1"/>
          <c:showCatName val="0"/>
          <c:showSerName val="0"/>
          <c:showPercent val="0"/>
          <c:showBubbleSize val="0"/>
        </c:dLbls>
        <c:marker val="1"/>
        <c:smooth val="0"/>
        <c:axId val="364200264"/>
        <c:axId val="366437848"/>
      </c:lineChart>
      <c:catAx>
        <c:axId val="364200264"/>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6437848"/>
        <c:crosses val="autoZero"/>
        <c:auto val="1"/>
        <c:lblAlgn val="ctr"/>
        <c:lblOffset val="100"/>
        <c:noMultiLvlLbl val="0"/>
      </c:catAx>
      <c:valAx>
        <c:axId val="366437848"/>
        <c:scaling>
          <c:orientation val="minMax"/>
          <c:max val="320"/>
          <c:min val="22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4200264"/>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270</c:v>
                </c:pt>
                <c:pt idx="1">
                  <c:v>268</c:v>
                </c:pt>
                <c:pt idx="2">
                  <c:v>272</c:v>
                </c:pt>
                <c:pt idx="3">
                  <c:v>279</c:v>
                </c:pt>
                <c:pt idx="4">
                  <c:v>289</c:v>
                </c:pt>
                <c:pt idx="5">
                  <c:v>286</c:v>
                </c:pt>
                <c:pt idx="6">
                  <c:v>286</c:v>
                </c:pt>
                <c:pt idx="7">
                  <c:v>286</c:v>
                </c:pt>
                <c:pt idx="8">
                  <c:v>283</c:v>
                </c:pt>
                <c:pt idx="9">
                  <c:v>284</c:v>
                </c:pt>
                <c:pt idx="10">
                  <c:v>287</c:v>
                </c:pt>
                <c:pt idx="11">
                  <c:v>288</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277</c:v>
                </c:pt>
                <c:pt idx="1">
                  <c:v>276</c:v>
                </c:pt>
                <c:pt idx="2">
                  <c:v>277</c:v>
                </c:pt>
                <c:pt idx="3">
                  <c:v>283</c:v>
                </c:pt>
                <c:pt idx="4">
                  <c:v>284</c:v>
                </c:pt>
                <c:pt idx="5">
                  <c:v>292</c:v>
                </c:pt>
                <c:pt idx="6">
                  <c:v>291</c:v>
                </c:pt>
                <c:pt idx="7">
                  <c:v>292</c:v>
                </c:pt>
                <c:pt idx="8">
                  <c:v>293</c:v>
                </c:pt>
                <c:pt idx="9">
                  <c:v>292</c:v>
                </c:pt>
                <c:pt idx="10">
                  <c:v>293</c:v>
                </c:pt>
                <c:pt idx="11">
                  <c:v>294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310</c:v>
                </c:pt>
                <c:pt idx="1">
                  <c:v>306</c:v>
                </c:pt>
                <c:pt idx="2">
                  <c:v>304</c:v>
                </c:pt>
                <c:pt idx="3">
                  <c:v>308</c:v>
                </c:pt>
                <c:pt idx="4">
                  <c:v>309</c:v>
                </c:pt>
                <c:pt idx="5">
                  <c:v>312</c:v>
                </c:pt>
                <c:pt idx="6">
                  <c:v>312</c:v>
                </c:pt>
                <c:pt idx="7">
                  <c:v>313</c:v>
                </c:pt>
                <c:pt idx="8">
                  <c:v>315</c:v>
                </c:pt>
                <c:pt idx="9">
                  <c:v>311</c:v>
                </c:pt>
                <c:pt idx="10">
                  <c:v>314</c:v>
                </c:pt>
                <c:pt idx="11">
                  <c:v>314</c:v>
                </c:pt>
              </c:numCache>
            </c:numRef>
          </c:val>
          <c:smooth val="0"/>
        </c:ser>
        <c:dLbls>
          <c:showLegendKey val="0"/>
          <c:showVal val="1"/>
          <c:showCatName val="0"/>
          <c:showSerName val="0"/>
          <c:showPercent val="0"/>
          <c:showBubbleSize val="0"/>
        </c:dLbls>
        <c:marker val="1"/>
        <c:smooth val="0"/>
        <c:axId val="366438632"/>
        <c:axId val="367287176"/>
      </c:lineChart>
      <c:catAx>
        <c:axId val="366438632"/>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7287176"/>
        <c:crosses val="autoZero"/>
        <c:auto val="1"/>
        <c:lblAlgn val="ctr"/>
        <c:lblOffset val="100"/>
        <c:noMultiLvlLbl val="0"/>
      </c:catAx>
      <c:valAx>
        <c:axId val="367287176"/>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6438632"/>
        <c:crosses val="autoZero"/>
        <c:crossBetween val="between"/>
      </c:valAx>
      <c:spPr>
        <a:noFill/>
        <a:ln w="25400">
          <a:noFill/>
        </a:ln>
      </c:spPr>
    </c:plotArea>
    <c:legend>
      <c:legendPos val="tr"/>
      <c:layout>
        <c:manualLayout>
          <c:xMode val="edge"/>
          <c:yMode val="edge"/>
          <c:x val="0.54801377952755859"/>
          <c:y val="0.77299667420490481"/>
          <c:w val="0.44117506561679776"/>
          <c:h val="8.2074708248506711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PISA Science, 2015 – All Students </a:t>
            </a:r>
          </a:p>
        </c:rich>
      </c:tx>
      <c:layout>
        <c:manualLayout>
          <c:xMode val="edge"/>
          <c:yMode val="edge"/>
          <c:x val="0.36860839895013131"/>
          <c:y val="0"/>
        </c:manualLayout>
      </c:layout>
      <c:overlay val="0"/>
    </c:title>
    <c:autoTitleDeleted val="0"/>
    <c:plotArea>
      <c:layout>
        <c:manualLayout>
          <c:layoutTarget val="inner"/>
          <c:xMode val="edge"/>
          <c:yMode val="edge"/>
          <c:x val="0.10155196850393701"/>
          <c:y val="8.3047793781377027E-2"/>
          <c:w val="0.88235294117647056"/>
          <c:h val="0.65161290322581444"/>
        </c:manualLayout>
      </c:layout>
      <c:barChart>
        <c:barDir val="col"/>
        <c:grouping val="clustered"/>
        <c:varyColors val="0"/>
        <c:ser>
          <c:idx val="0"/>
          <c:order val="0"/>
          <c:tx>
            <c:strRef>
              <c:f>Sheet1!$B$1</c:f>
              <c:strCache>
                <c:ptCount val="1"/>
                <c:pt idx="0">
                  <c:v>Score</c:v>
                </c:pt>
              </c:strCache>
            </c:strRef>
          </c:tx>
          <c:spPr>
            <a:solidFill>
              <a:sysClr val="window" lastClr="FFFFFF"/>
            </a:solidFill>
            <a:ln w="10831">
              <a:solidFill>
                <a:schemeClr val="tx1"/>
              </a:solidFill>
              <a:prstDash val="solid"/>
            </a:ln>
          </c:spPr>
          <c:invertIfNegative val="0"/>
          <c:dPt>
            <c:idx val="0"/>
            <c:invertIfNegative val="0"/>
            <c:bubble3D val="0"/>
            <c:spPr>
              <a:solidFill>
                <a:srgbClr val="002060"/>
              </a:solidFill>
              <a:ln w="10831">
                <a:solidFill>
                  <a:schemeClr val="tx1"/>
                </a:solidFill>
                <a:prstDash val="solid"/>
              </a:ln>
            </c:spPr>
          </c:dPt>
          <c:dPt>
            <c:idx val="1"/>
            <c:invertIfNegative val="0"/>
            <c:bubble3D val="0"/>
            <c:spPr>
              <a:solidFill>
                <a:srgbClr val="002060"/>
              </a:solidFill>
              <a:ln w="10831">
                <a:solidFill>
                  <a:schemeClr val="tx1"/>
                </a:solidFill>
                <a:prstDash val="solid"/>
              </a:ln>
            </c:spPr>
          </c:dPt>
          <c:dPt>
            <c:idx val="2"/>
            <c:invertIfNegative val="0"/>
            <c:bubble3D val="0"/>
            <c:spPr>
              <a:solidFill>
                <a:srgbClr val="002060"/>
              </a:solidFill>
              <a:ln w="10831">
                <a:solidFill>
                  <a:srgbClr val="002060"/>
                </a:solidFill>
                <a:prstDash val="solid"/>
              </a:ln>
            </c:spPr>
          </c:dPt>
          <c:dPt>
            <c:idx val="3"/>
            <c:invertIfNegative val="0"/>
            <c:bubble3D val="0"/>
            <c:spPr>
              <a:solidFill>
                <a:srgbClr val="002060"/>
              </a:solidFill>
              <a:ln w="10831">
                <a:solidFill>
                  <a:schemeClr val="tx1"/>
                </a:solidFill>
                <a:prstDash val="solid"/>
              </a:ln>
            </c:spPr>
          </c:dPt>
          <c:dPt>
            <c:idx val="4"/>
            <c:invertIfNegative val="0"/>
            <c:bubble3D val="0"/>
            <c:spPr>
              <a:solidFill>
                <a:srgbClr val="002060"/>
              </a:solidFill>
              <a:ln w="10831">
                <a:solidFill>
                  <a:schemeClr val="tx1"/>
                </a:solidFill>
                <a:prstDash val="solid"/>
              </a:ln>
            </c:spPr>
          </c:dPt>
          <c:dPt>
            <c:idx val="5"/>
            <c:invertIfNegative val="0"/>
            <c:bubble3D val="0"/>
            <c:spPr>
              <a:solidFill>
                <a:srgbClr val="002060"/>
              </a:solidFill>
              <a:ln w="10831">
                <a:solidFill>
                  <a:schemeClr val="tx1"/>
                </a:solidFill>
                <a:prstDash val="solid"/>
              </a:ln>
            </c:spPr>
          </c:dPt>
          <c:dPt>
            <c:idx val="6"/>
            <c:invertIfNegative val="0"/>
            <c:bubble3D val="0"/>
            <c:spPr>
              <a:solidFill>
                <a:srgbClr val="002060"/>
              </a:solidFill>
              <a:ln w="10831">
                <a:solidFill>
                  <a:schemeClr val="tx1"/>
                </a:solidFill>
                <a:prstDash val="solid"/>
              </a:ln>
            </c:spPr>
          </c:dPt>
          <c:dPt>
            <c:idx val="7"/>
            <c:invertIfNegative val="0"/>
            <c:bubble3D val="0"/>
            <c:spPr>
              <a:solidFill>
                <a:srgbClr val="002060"/>
              </a:solidFill>
              <a:ln w="10831">
                <a:solidFill>
                  <a:schemeClr val="tx1"/>
                </a:solidFill>
                <a:prstDash val="solid"/>
              </a:ln>
            </c:spPr>
          </c:dPt>
          <c:dPt>
            <c:idx val="8"/>
            <c:invertIfNegative val="0"/>
            <c:bubble3D val="0"/>
            <c:spPr>
              <a:solidFill>
                <a:srgbClr val="002060"/>
              </a:solidFill>
              <a:ln w="10831">
                <a:solidFill>
                  <a:schemeClr val="tx1"/>
                </a:solidFill>
                <a:prstDash val="solid"/>
              </a:ln>
            </c:spPr>
          </c:dPt>
          <c:dPt>
            <c:idx val="9"/>
            <c:invertIfNegative val="0"/>
            <c:bubble3D val="0"/>
            <c:spPr>
              <a:solidFill>
                <a:srgbClr val="002060"/>
              </a:solidFill>
              <a:ln w="10831">
                <a:solidFill>
                  <a:schemeClr val="tx1"/>
                </a:solidFill>
                <a:prstDash val="solid"/>
              </a:ln>
            </c:spPr>
          </c:dPt>
          <c:dPt>
            <c:idx val="10"/>
            <c:invertIfNegative val="0"/>
            <c:bubble3D val="0"/>
            <c:spPr>
              <a:solidFill>
                <a:srgbClr val="002060"/>
              </a:solidFill>
              <a:ln w="10831">
                <a:solidFill>
                  <a:schemeClr val="tx1"/>
                </a:solidFill>
                <a:prstDash val="solid"/>
              </a:ln>
            </c:spPr>
          </c:dPt>
          <c:dPt>
            <c:idx val="11"/>
            <c:invertIfNegative val="0"/>
            <c:bubble3D val="0"/>
            <c:spPr>
              <a:solidFill>
                <a:srgbClr val="002060"/>
              </a:solidFill>
              <a:ln w="10831">
                <a:solidFill>
                  <a:schemeClr val="tx1"/>
                </a:solidFill>
                <a:prstDash val="solid"/>
              </a:ln>
            </c:spPr>
          </c:dPt>
          <c:dPt>
            <c:idx val="18"/>
            <c:invertIfNegative val="0"/>
            <c:bubble3D val="0"/>
            <c:spPr>
              <a:solidFill>
                <a:sysClr val="windowText" lastClr="000000"/>
              </a:solidFill>
              <a:ln w="10831">
                <a:solidFill>
                  <a:schemeClr val="tx1"/>
                </a:solidFill>
                <a:prstDash val="solid"/>
              </a:ln>
            </c:spPr>
          </c:dPt>
          <c:dPt>
            <c:idx val="22"/>
            <c:invertIfNegative val="0"/>
            <c:bubble3D val="0"/>
          </c:dPt>
          <c:dPt>
            <c:idx val="23"/>
            <c:invertIfNegative val="0"/>
            <c:bubble3D val="0"/>
          </c:dPt>
          <c:dPt>
            <c:idx val="24"/>
            <c:invertIfNegative val="0"/>
            <c:bubble3D val="0"/>
            <c:spPr>
              <a:solidFill>
                <a:sysClr val="window" lastClr="FFFFFF"/>
              </a:solidFill>
              <a:ln w="10831">
                <a:solidFill>
                  <a:sysClr val="windowText" lastClr="000000"/>
                </a:solidFill>
                <a:prstDash val="solid"/>
              </a:ln>
            </c:spPr>
          </c:dPt>
          <c:dPt>
            <c:idx val="25"/>
            <c:invertIfNegative val="0"/>
            <c:bubble3D val="0"/>
          </c:dPt>
          <c:dPt>
            <c:idx val="26"/>
            <c:invertIfNegative val="0"/>
            <c:bubble3D val="0"/>
            <c:spPr>
              <a:solidFill>
                <a:srgbClr val="1F497D">
                  <a:lumMod val="40000"/>
                  <a:lumOff val="60000"/>
                </a:srgbClr>
              </a:solidFill>
              <a:ln w="10831">
                <a:solidFill>
                  <a:sysClr val="windowText" lastClr="000000"/>
                </a:solidFill>
                <a:prstDash val="solid"/>
              </a:ln>
            </c:spPr>
          </c:dPt>
          <c:dPt>
            <c:idx val="27"/>
            <c:invertIfNegative val="0"/>
            <c:bubble3D val="0"/>
            <c:spPr>
              <a:solidFill>
                <a:srgbClr val="1F497D">
                  <a:lumMod val="40000"/>
                  <a:lumOff val="60000"/>
                </a:srgbClr>
              </a:solidFill>
              <a:ln w="10831">
                <a:solidFill>
                  <a:schemeClr val="tx1"/>
                </a:solidFill>
                <a:prstDash val="solid"/>
              </a:ln>
            </c:spPr>
          </c:dPt>
          <c:dPt>
            <c:idx val="28"/>
            <c:invertIfNegative val="0"/>
            <c:bubble3D val="0"/>
            <c:spPr>
              <a:solidFill>
                <a:srgbClr val="1F497D">
                  <a:lumMod val="40000"/>
                  <a:lumOff val="60000"/>
                </a:srgbClr>
              </a:solidFill>
              <a:ln w="10831">
                <a:solidFill>
                  <a:schemeClr val="tx1"/>
                </a:solidFill>
                <a:prstDash val="solid"/>
              </a:ln>
            </c:spPr>
          </c:dPt>
          <c:dPt>
            <c:idx val="29"/>
            <c:invertIfNegative val="0"/>
            <c:bubble3D val="0"/>
            <c:spPr>
              <a:solidFill>
                <a:srgbClr val="1F497D">
                  <a:lumMod val="40000"/>
                  <a:lumOff val="60000"/>
                </a:srgbClr>
              </a:solidFill>
              <a:ln w="10831">
                <a:solidFill>
                  <a:schemeClr val="tx1"/>
                </a:solidFill>
                <a:prstDash val="solid"/>
              </a:ln>
            </c:spPr>
          </c:dPt>
          <c:dPt>
            <c:idx val="30"/>
            <c:invertIfNegative val="0"/>
            <c:bubble3D val="0"/>
            <c:spPr>
              <a:solidFill>
                <a:srgbClr val="1F497D">
                  <a:lumMod val="40000"/>
                  <a:lumOff val="60000"/>
                </a:srgbClr>
              </a:solidFill>
              <a:ln w="10831">
                <a:solidFill>
                  <a:schemeClr val="tx1"/>
                </a:solidFill>
                <a:prstDash val="solid"/>
              </a:ln>
            </c:spPr>
          </c:dPt>
          <c:dPt>
            <c:idx val="31"/>
            <c:invertIfNegative val="0"/>
            <c:bubble3D val="0"/>
            <c:spPr>
              <a:solidFill>
                <a:srgbClr val="1F497D">
                  <a:lumMod val="40000"/>
                  <a:lumOff val="60000"/>
                </a:srgbClr>
              </a:solidFill>
              <a:ln w="10831">
                <a:solidFill>
                  <a:schemeClr val="tx1"/>
                </a:solidFill>
                <a:prstDash val="solid"/>
              </a:ln>
            </c:spPr>
          </c:dPt>
          <c:dPt>
            <c:idx val="32"/>
            <c:invertIfNegative val="0"/>
            <c:bubble3D val="0"/>
            <c:spPr>
              <a:solidFill>
                <a:srgbClr val="1F497D">
                  <a:lumMod val="40000"/>
                  <a:lumOff val="60000"/>
                </a:srgbClr>
              </a:solidFill>
              <a:ln w="10831">
                <a:solidFill>
                  <a:schemeClr val="tx1"/>
                </a:solidFill>
                <a:prstDash val="solid"/>
              </a:ln>
            </c:spPr>
          </c:dPt>
          <c:dPt>
            <c:idx val="33"/>
            <c:invertIfNegative val="0"/>
            <c:bubble3D val="0"/>
            <c:spPr>
              <a:solidFill>
                <a:srgbClr val="1F497D">
                  <a:lumMod val="40000"/>
                  <a:lumOff val="60000"/>
                </a:srgbClr>
              </a:solidFill>
              <a:ln w="10831">
                <a:solidFill>
                  <a:schemeClr val="tx1"/>
                </a:solidFill>
                <a:prstDash val="solid"/>
              </a:ln>
            </c:spPr>
          </c:dPt>
          <c:dPt>
            <c:idx val="34"/>
            <c:invertIfNegative val="0"/>
            <c:bubble3D val="0"/>
            <c:spPr>
              <a:solidFill>
                <a:srgbClr val="1F497D">
                  <a:lumMod val="40000"/>
                  <a:lumOff val="60000"/>
                </a:srgbClr>
              </a:solidFill>
              <a:ln w="10831">
                <a:solidFill>
                  <a:schemeClr val="tx1"/>
                </a:solidFill>
                <a:prstDash val="solid"/>
              </a:ln>
            </c:spPr>
          </c:dPt>
          <c:dPt>
            <c:idx val="35"/>
            <c:invertIfNegative val="0"/>
            <c:bubble3D val="0"/>
            <c:spPr>
              <a:solidFill>
                <a:srgbClr val="1F497D">
                  <a:lumMod val="40000"/>
                  <a:lumOff val="60000"/>
                </a:srgbClr>
              </a:solidFill>
              <a:ln w="10831">
                <a:solidFill>
                  <a:schemeClr val="tx1"/>
                </a:solidFill>
                <a:prstDash val="solid"/>
              </a:ln>
            </c:spPr>
          </c:dPt>
          <c:cat>
            <c:strRef>
              <c:f>Sheet1!$A$2:$A$37</c:f>
              <c:strCache>
                <c:ptCount val="36"/>
                <c:pt idx="0">
                  <c:v>Japan</c:v>
                </c:pt>
                <c:pt idx="1">
                  <c:v>Estonia </c:v>
                </c:pt>
                <c:pt idx="2">
                  <c:v>Finland</c:v>
                </c:pt>
                <c:pt idx="3">
                  <c:v>Canada</c:v>
                </c:pt>
                <c:pt idx="4">
                  <c:v>Korea, Republic of </c:v>
                </c:pt>
                <c:pt idx="5">
                  <c:v>New Zealand</c:v>
                </c:pt>
                <c:pt idx="6">
                  <c:v>Slovenia </c:v>
                </c:pt>
                <c:pt idx="7">
                  <c:v>Australia</c:v>
                </c:pt>
                <c:pt idx="8">
                  <c:v>United Kingdom</c:v>
                </c:pt>
                <c:pt idx="9">
                  <c:v>Germany</c:v>
                </c:pt>
                <c:pt idx="10">
                  <c:v>Netherlands</c:v>
                </c:pt>
                <c:pt idx="11">
                  <c:v>Switzerland </c:v>
                </c:pt>
                <c:pt idx="12">
                  <c:v>Ireland</c:v>
                </c:pt>
                <c:pt idx="13">
                  <c:v>Belgium</c:v>
                </c:pt>
                <c:pt idx="14">
                  <c:v>Denmark</c:v>
                </c:pt>
                <c:pt idx="15">
                  <c:v>Poland</c:v>
                </c:pt>
                <c:pt idx="16">
                  <c:v>Portugal</c:v>
                </c:pt>
                <c:pt idx="17">
                  <c:v>Norway</c:v>
                </c:pt>
                <c:pt idx="18">
                  <c:v>United States</c:v>
                </c:pt>
                <c:pt idx="19">
                  <c:v>Austria</c:v>
                </c:pt>
                <c:pt idx="20">
                  <c:v>France</c:v>
                </c:pt>
                <c:pt idx="21">
                  <c:v>Sweden</c:v>
                </c:pt>
                <c:pt idx="22">
                  <c:v>OECD average</c:v>
                </c:pt>
                <c:pt idx="23">
                  <c:v>Czech Republic</c:v>
                </c:pt>
                <c:pt idx="24">
                  <c:v>Spain</c:v>
                </c:pt>
                <c:pt idx="25">
                  <c:v>Latvia</c:v>
                </c:pt>
                <c:pt idx="26">
                  <c:v>Luxembourg</c:v>
                </c:pt>
                <c:pt idx="27">
                  <c:v>Italy</c:v>
                </c:pt>
                <c:pt idx="28">
                  <c:v>Hungary</c:v>
                </c:pt>
                <c:pt idx="29">
                  <c:v>Iceland</c:v>
                </c:pt>
                <c:pt idx="30">
                  <c:v>Israel</c:v>
                </c:pt>
                <c:pt idx="31">
                  <c:v>Slovak Republic </c:v>
                </c:pt>
                <c:pt idx="32">
                  <c:v>Greece</c:v>
                </c:pt>
                <c:pt idx="33">
                  <c:v>Chile</c:v>
                </c:pt>
                <c:pt idx="34">
                  <c:v>Turkey </c:v>
                </c:pt>
                <c:pt idx="35">
                  <c:v>Mexico </c:v>
                </c:pt>
              </c:strCache>
            </c:strRef>
          </c:cat>
          <c:val>
            <c:numRef>
              <c:f>Sheet1!$B$2:$B$37</c:f>
              <c:numCache>
                <c:formatCode>0</c:formatCode>
                <c:ptCount val="36"/>
                <c:pt idx="0">
                  <c:v>538.39475099229003</c:v>
                </c:pt>
                <c:pt idx="1">
                  <c:v>534.19374581562897</c:v>
                </c:pt>
                <c:pt idx="2">
                  <c:v>530.66115987576097</c:v>
                </c:pt>
                <c:pt idx="3">
                  <c:v>527.70468413804895</c:v>
                </c:pt>
                <c:pt idx="4">
                  <c:v>515.80991021459397</c:v>
                </c:pt>
                <c:pt idx="5">
                  <c:v>513.30351217990506</c:v>
                </c:pt>
                <c:pt idx="6">
                  <c:v>512.86357797346102</c:v>
                </c:pt>
                <c:pt idx="7">
                  <c:v>509.99385407231398</c:v>
                </c:pt>
                <c:pt idx="8">
                  <c:v>509.22150412581499</c:v>
                </c:pt>
                <c:pt idx="9">
                  <c:v>509.14064712048997</c:v>
                </c:pt>
                <c:pt idx="10">
                  <c:v>508.57480609219999</c:v>
                </c:pt>
                <c:pt idx="11">
                  <c:v>505.505815400183</c:v>
                </c:pt>
                <c:pt idx="12">
                  <c:v>502.57511543491597</c:v>
                </c:pt>
                <c:pt idx="13">
                  <c:v>501.99971399905002</c:v>
                </c:pt>
                <c:pt idx="14">
                  <c:v>501.93688847876098</c:v>
                </c:pt>
                <c:pt idx="15">
                  <c:v>501.43533190449102</c:v>
                </c:pt>
                <c:pt idx="16">
                  <c:v>501.10006086625702</c:v>
                </c:pt>
                <c:pt idx="17">
                  <c:v>498.48110941919498</c:v>
                </c:pt>
                <c:pt idx="18">
                  <c:v>496.24243430963702</c:v>
                </c:pt>
                <c:pt idx="19">
                  <c:v>495.03748644934802</c:v>
                </c:pt>
                <c:pt idx="20">
                  <c:v>494.97759995106099</c:v>
                </c:pt>
                <c:pt idx="21">
                  <c:v>493.42235622478103</c:v>
                </c:pt>
                <c:pt idx="22">
                  <c:v>493.20171299616902</c:v>
                </c:pt>
                <c:pt idx="23">
                  <c:v>492.83004919957199</c:v>
                </c:pt>
                <c:pt idx="24">
                  <c:v>492.78613621721502</c:v>
                </c:pt>
                <c:pt idx="25">
                  <c:v>490.225020773626</c:v>
                </c:pt>
                <c:pt idx="26">
                  <c:v>482.80637308386099</c:v>
                </c:pt>
                <c:pt idx="27">
                  <c:v>480.54676259517402</c:v>
                </c:pt>
                <c:pt idx="28">
                  <c:v>476.74751176879198</c:v>
                </c:pt>
                <c:pt idx="29">
                  <c:v>473.230091084599</c:v>
                </c:pt>
                <c:pt idx="30">
                  <c:v>466.55281342493799</c:v>
                </c:pt>
                <c:pt idx="31">
                  <c:v>460.77485550976502</c:v>
                </c:pt>
                <c:pt idx="32">
                  <c:v>454.82881704469997</c:v>
                </c:pt>
                <c:pt idx="33">
                  <c:v>446.95606627464099</c:v>
                </c:pt>
                <c:pt idx="34">
                  <c:v>425.48950953325999</c:v>
                </c:pt>
                <c:pt idx="35">
                  <c:v>415.70988331757002</c:v>
                </c:pt>
              </c:numCache>
            </c:numRef>
          </c:val>
        </c:ser>
        <c:dLbls>
          <c:showLegendKey val="0"/>
          <c:showVal val="0"/>
          <c:showCatName val="0"/>
          <c:showSerName val="0"/>
          <c:showPercent val="0"/>
          <c:showBubbleSize val="0"/>
        </c:dLbls>
        <c:gapWidth val="150"/>
        <c:axId val="367287960"/>
        <c:axId val="367288352"/>
      </c:barChart>
      <c:catAx>
        <c:axId val="36728796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a:pPr>
            <a:endParaRPr lang="en-US"/>
          </a:p>
        </c:txPr>
        <c:crossAx val="367288352"/>
        <c:crossesAt val="180"/>
        <c:auto val="1"/>
        <c:lblAlgn val="ctr"/>
        <c:lblOffset val="0"/>
        <c:tickLblSkip val="1"/>
        <c:tickMarkSkip val="1"/>
        <c:noMultiLvlLbl val="0"/>
      </c:catAx>
      <c:valAx>
        <c:axId val="367288352"/>
        <c:scaling>
          <c:orientation val="minMax"/>
          <c:max val="550"/>
          <c:min val="300"/>
        </c:scaling>
        <c:delete val="0"/>
        <c:axPos val="l"/>
        <c:majorGridlines>
          <c:spPr>
            <a:ln>
              <a:solidFill>
                <a:schemeClr val="tx1">
                  <a:lumMod val="65000"/>
                  <a:lumOff val="35000"/>
                </a:schemeClr>
              </a:solidFill>
            </a:ln>
          </c:spPr>
        </c:majorGridlines>
        <c:title>
          <c:tx>
            <c:rich>
              <a:bodyPr/>
              <a:lstStyle/>
              <a:p>
                <a:pPr>
                  <a:defRPr/>
                </a:pPr>
                <a:r>
                  <a:rPr lang="en-US"/>
                  <a:t>Average Scale Score</a:t>
                </a:r>
              </a:p>
            </c:rich>
          </c:tx>
          <c:layout>
            <c:manualLayout>
              <c:xMode val="edge"/>
              <c:yMode val="edge"/>
              <c:x val="0"/>
              <c:y val="0.184946236559144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a:pPr>
            <a:endParaRPr lang="en-US"/>
          </a:p>
        </c:txPr>
        <c:crossAx val="367287960"/>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smtClean="0"/>
              <a:t>Reading, </a:t>
            </a:r>
            <a:r>
              <a:rPr lang="en-US" dirty="0"/>
              <a:t>2015 - All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solidFill>
                <a:schemeClr val="tx1"/>
              </a:solidFill>
            </a:ln>
            <a:effectLst/>
          </c:spPr>
          <c:invertIfNegative val="0"/>
          <c:dPt>
            <c:idx val="11"/>
            <c:invertIfNegative val="0"/>
            <c:bubble3D val="0"/>
            <c:spPr>
              <a:solidFill>
                <a:schemeClr val="bg1"/>
              </a:solidFill>
              <a:ln>
                <a:solidFill>
                  <a:schemeClr val="tx1"/>
                </a:solidFill>
              </a:ln>
              <a:effectLst/>
            </c:spPr>
          </c:dPt>
          <c:dPt>
            <c:idx val="12"/>
            <c:invertIfNegative val="0"/>
            <c:bubble3D val="0"/>
            <c:spPr>
              <a:solidFill>
                <a:schemeClr val="bg1"/>
              </a:solidFill>
              <a:ln>
                <a:solidFill>
                  <a:schemeClr val="tx1"/>
                </a:solidFill>
              </a:ln>
              <a:effectLst/>
            </c:spPr>
          </c:dPt>
          <c:dPt>
            <c:idx val="13"/>
            <c:invertIfNegative val="0"/>
            <c:bubble3D val="0"/>
            <c:spPr>
              <a:solidFill>
                <a:schemeClr val="bg1"/>
              </a:solidFill>
              <a:ln>
                <a:solidFill>
                  <a:schemeClr val="tx1"/>
                </a:solidFill>
              </a:ln>
              <a:effectLst/>
            </c:spPr>
          </c:dPt>
          <c:dPt>
            <c:idx val="14"/>
            <c:invertIfNegative val="0"/>
            <c:bubble3D val="0"/>
            <c:spPr>
              <a:solidFill>
                <a:schemeClr val="bg1"/>
              </a:solidFill>
              <a:ln>
                <a:solidFill>
                  <a:schemeClr val="tx1"/>
                </a:solidFill>
              </a:ln>
              <a:effectLst/>
            </c:spPr>
          </c:dPt>
          <c:dPt>
            <c:idx val="15"/>
            <c:invertIfNegative val="0"/>
            <c:bubble3D val="0"/>
            <c:spPr>
              <a:solidFill>
                <a:schemeClr val="bg1"/>
              </a:solidFill>
              <a:ln>
                <a:solidFill>
                  <a:schemeClr val="tx1"/>
                </a:solidFill>
              </a:ln>
              <a:effectLst/>
            </c:spPr>
          </c:dPt>
          <c:dPt>
            <c:idx val="16"/>
            <c:invertIfNegative val="0"/>
            <c:bubble3D val="0"/>
            <c:spPr>
              <a:solidFill>
                <a:schemeClr val="bg1"/>
              </a:solidFill>
              <a:ln>
                <a:solidFill>
                  <a:schemeClr val="tx1"/>
                </a:solidFill>
              </a:ln>
              <a:effectLst/>
            </c:spPr>
          </c:dPt>
          <c:dPt>
            <c:idx val="17"/>
            <c:invertIfNegative val="0"/>
            <c:bubble3D val="0"/>
            <c:spPr>
              <a:solidFill>
                <a:schemeClr val="bg1"/>
              </a:solidFill>
              <a:ln>
                <a:solidFill>
                  <a:schemeClr val="tx1"/>
                </a:solidFill>
              </a:ln>
              <a:effectLst/>
            </c:spPr>
          </c:dPt>
          <c:dPt>
            <c:idx val="18"/>
            <c:invertIfNegative val="0"/>
            <c:bubble3D val="0"/>
            <c:spPr>
              <a:solidFill>
                <a:schemeClr val="bg1"/>
              </a:solidFill>
              <a:ln>
                <a:solidFill>
                  <a:schemeClr val="tx1"/>
                </a:solidFill>
              </a:ln>
              <a:effectLst/>
            </c:spPr>
          </c:dPt>
          <c:dPt>
            <c:idx val="19"/>
            <c:invertIfNegative val="0"/>
            <c:bubble3D val="0"/>
            <c:spPr>
              <a:solidFill>
                <a:schemeClr val="tx1"/>
              </a:solidFill>
              <a:ln>
                <a:solidFill>
                  <a:schemeClr val="tx1"/>
                </a:solidFill>
              </a:ln>
              <a:effectLst/>
            </c:spPr>
          </c:dPt>
          <c:dPt>
            <c:idx val="20"/>
            <c:invertIfNegative val="0"/>
            <c:bubble3D val="0"/>
            <c:spPr>
              <a:solidFill>
                <a:schemeClr val="bg1"/>
              </a:solidFill>
              <a:ln>
                <a:solidFill>
                  <a:schemeClr val="tx1"/>
                </a:solidFill>
              </a:ln>
              <a:effectLst/>
            </c:spPr>
          </c:dPt>
          <c:dPt>
            <c:idx val="21"/>
            <c:invertIfNegative val="0"/>
            <c:bubble3D val="0"/>
            <c:spPr>
              <a:solidFill>
                <a:schemeClr val="bg1"/>
              </a:solidFill>
              <a:ln>
                <a:solidFill>
                  <a:schemeClr val="tx1"/>
                </a:solidFill>
              </a:ln>
              <a:effectLst/>
            </c:spPr>
          </c:dPt>
          <c:dPt>
            <c:idx val="22"/>
            <c:invertIfNegative val="0"/>
            <c:bubble3D val="0"/>
            <c:spPr>
              <a:solidFill>
                <a:schemeClr val="bg1"/>
              </a:solidFill>
              <a:ln>
                <a:solidFill>
                  <a:schemeClr val="tx1"/>
                </a:solidFill>
              </a:ln>
              <a:effectLst/>
            </c:spPr>
          </c:dPt>
          <c:dPt>
            <c:idx val="23"/>
            <c:invertIfNegative val="0"/>
            <c:bubble3D val="0"/>
            <c:spPr>
              <a:solidFill>
                <a:srgbClr val="8EB4E3"/>
              </a:solidFill>
              <a:ln>
                <a:solidFill>
                  <a:schemeClr val="tx1"/>
                </a:solidFill>
              </a:ln>
              <a:effectLst/>
            </c:spPr>
          </c:dPt>
          <c:dPt>
            <c:idx val="24"/>
            <c:invertIfNegative val="0"/>
            <c:bubble3D val="0"/>
            <c:spPr>
              <a:solidFill>
                <a:srgbClr val="8EB4E3"/>
              </a:solidFill>
              <a:ln>
                <a:solidFill>
                  <a:schemeClr val="tx1"/>
                </a:solidFill>
              </a:ln>
              <a:effectLst/>
            </c:spPr>
          </c:dPt>
          <c:dPt>
            <c:idx val="25"/>
            <c:invertIfNegative val="0"/>
            <c:bubble3D val="0"/>
            <c:spPr>
              <a:solidFill>
                <a:srgbClr val="8EB4E3"/>
              </a:solidFill>
              <a:ln>
                <a:solidFill>
                  <a:schemeClr val="tx1"/>
                </a:solidFill>
              </a:ln>
              <a:effectLst/>
            </c:spPr>
          </c:dPt>
          <c:dPt>
            <c:idx val="26"/>
            <c:invertIfNegative val="0"/>
            <c:bubble3D val="0"/>
            <c:spPr>
              <a:solidFill>
                <a:srgbClr val="8EB4E3"/>
              </a:solidFill>
              <a:ln>
                <a:solidFill>
                  <a:schemeClr val="tx1"/>
                </a:solidFill>
              </a:ln>
              <a:effectLst/>
            </c:spPr>
          </c:dPt>
          <c:dPt>
            <c:idx val="27"/>
            <c:invertIfNegative val="0"/>
            <c:bubble3D val="0"/>
            <c:spPr>
              <a:solidFill>
                <a:srgbClr val="8EB4E3"/>
              </a:solidFill>
              <a:ln>
                <a:solidFill>
                  <a:schemeClr val="tx1"/>
                </a:solidFill>
              </a:ln>
              <a:effectLst/>
            </c:spPr>
          </c:dPt>
          <c:dPt>
            <c:idx val="28"/>
            <c:invertIfNegative val="0"/>
            <c:bubble3D val="0"/>
            <c:spPr>
              <a:solidFill>
                <a:srgbClr val="8EB4E3"/>
              </a:solidFill>
              <a:ln>
                <a:solidFill>
                  <a:schemeClr val="tx1"/>
                </a:solidFill>
              </a:ln>
              <a:effectLst/>
            </c:spPr>
          </c:dPt>
          <c:dPt>
            <c:idx val="29"/>
            <c:invertIfNegative val="0"/>
            <c:bubble3D val="0"/>
            <c:spPr>
              <a:solidFill>
                <a:srgbClr val="8EB4E3"/>
              </a:solidFill>
              <a:ln>
                <a:solidFill>
                  <a:schemeClr val="tx1"/>
                </a:solidFill>
              </a:ln>
              <a:effectLst/>
            </c:spPr>
          </c:dPt>
          <c:dPt>
            <c:idx val="30"/>
            <c:invertIfNegative val="0"/>
            <c:bubble3D val="0"/>
            <c:spPr>
              <a:solidFill>
                <a:srgbClr val="8EB4E3"/>
              </a:solidFill>
              <a:ln>
                <a:solidFill>
                  <a:schemeClr val="tx1"/>
                </a:solidFill>
              </a:ln>
              <a:effectLst/>
            </c:spPr>
          </c:dPt>
          <c:dPt>
            <c:idx val="31"/>
            <c:invertIfNegative val="0"/>
            <c:bubble3D val="0"/>
            <c:spPr>
              <a:solidFill>
                <a:srgbClr val="8EB4E3"/>
              </a:solidFill>
              <a:ln>
                <a:solidFill>
                  <a:schemeClr val="tx1"/>
                </a:solidFill>
              </a:ln>
              <a:effectLst/>
            </c:spPr>
          </c:dPt>
          <c:dPt>
            <c:idx val="32"/>
            <c:invertIfNegative val="0"/>
            <c:bubble3D val="0"/>
            <c:spPr>
              <a:solidFill>
                <a:srgbClr val="8EB4E3"/>
              </a:solidFill>
              <a:ln>
                <a:solidFill>
                  <a:schemeClr val="tx1"/>
                </a:solidFill>
              </a:ln>
              <a:effectLst/>
            </c:spPr>
          </c:dPt>
          <c:dPt>
            <c:idx val="33"/>
            <c:invertIfNegative val="0"/>
            <c:bubble3D val="0"/>
            <c:spPr>
              <a:solidFill>
                <a:srgbClr val="8EB4E3"/>
              </a:solidFill>
              <a:ln>
                <a:solidFill>
                  <a:schemeClr val="tx1"/>
                </a:solidFill>
              </a:ln>
              <a:effectLst/>
            </c:spPr>
          </c:dPt>
          <c:dPt>
            <c:idx val="34"/>
            <c:invertIfNegative val="0"/>
            <c:bubble3D val="0"/>
            <c:spPr>
              <a:solidFill>
                <a:srgbClr val="8EB4E3"/>
              </a:solidFill>
              <a:ln>
                <a:solidFill>
                  <a:schemeClr val="tx1"/>
                </a:solidFill>
              </a:ln>
              <a:effectLst/>
            </c:spPr>
          </c:dPt>
          <c:dPt>
            <c:idx val="35"/>
            <c:invertIfNegative val="0"/>
            <c:bubble3D val="0"/>
            <c:spPr>
              <a:solidFill>
                <a:srgbClr val="8EB4E3"/>
              </a:solidFill>
              <a:ln>
                <a:solidFill>
                  <a:schemeClr val="tx1"/>
                </a:solidFill>
              </a:ln>
              <a:effectLst/>
            </c:spPr>
          </c:dPt>
          <c:cat>
            <c:strRef>
              <c:f>'Sheet1 (2)'!$A$2:$A$37</c:f>
              <c:strCache>
                <c:ptCount val="36"/>
                <c:pt idx="0">
                  <c:v>Canada</c:v>
                </c:pt>
                <c:pt idx="1">
                  <c:v>Finland</c:v>
                </c:pt>
                <c:pt idx="2">
                  <c:v>Ireland</c:v>
                </c:pt>
                <c:pt idx="3">
                  <c:v>Estonia</c:v>
                </c:pt>
                <c:pt idx="4">
                  <c:v>Korea, Republicof</c:v>
                </c:pt>
                <c:pt idx="5">
                  <c:v>Japan</c:v>
                </c:pt>
                <c:pt idx="6">
                  <c:v>Norway</c:v>
                </c:pt>
                <c:pt idx="7">
                  <c:v>NewZealand</c:v>
                </c:pt>
                <c:pt idx="8">
                  <c:v>Germany</c:v>
                </c:pt>
                <c:pt idx="9">
                  <c:v>Poland</c:v>
                </c:pt>
                <c:pt idx="10">
                  <c:v>Slovenia</c:v>
                </c:pt>
                <c:pt idx="11">
                  <c:v>Netherlands</c:v>
                </c:pt>
                <c:pt idx="12">
                  <c:v>Australia</c:v>
                </c:pt>
                <c:pt idx="13">
                  <c:v>Sweden</c:v>
                </c:pt>
                <c:pt idx="14">
                  <c:v>Denmark</c:v>
                </c:pt>
                <c:pt idx="15">
                  <c:v>France</c:v>
                </c:pt>
                <c:pt idx="16">
                  <c:v>Belgium</c:v>
                </c:pt>
                <c:pt idx="17">
                  <c:v>Portugal</c:v>
                </c:pt>
                <c:pt idx="18">
                  <c:v>United Kingdom</c:v>
                </c:pt>
                <c:pt idx="19">
                  <c:v>United States</c:v>
                </c:pt>
                <c:pt idx="20">
                  <c:v>Spain</c:v>
                </c:pt>
                <c:pt idx="21">
                  <c:v>OECD average</c:v>
                </c:pt>
                <c:pt idx="22">
                  <c:v>Switzerland</c:v>
                </c:pt>
                <c:pt idx="23">
                  <c:v>Latvia</c:v>
                </c:pt>
                <c:pt idx="24">
                  <c:v>Czech Republic</c:v>
                </c:pt>
                <c:pt idx="25">
                  <c:v>Austria</c:v>
                </c:pt>
                <c:pt idx="26">
                  <c:v>Italy</c:v>
                </c:pt>
                <c:pt idx="27">
                  <c:v>Iceland</c:v>
                </c:pt>
                <c:pt idx="28">
                  <c:v>Luxembourg</c:v>
                </c:pt>
                <c:pt idx="29">
                  <c:v>Israel</c:v>
                </c:pt>
                <c:pt idx="30">
                  <c:v>Hungary</c:v>
                </c:pt>
                <c:pt idx="31">
                  <c:v>Greece</c:v>
                </c:pt>
                <c:pt idx="32">
                  <c:v>Chile</c:v>
                </c:pt>
                <c:pt idx="33">
                  <c:v>Slovak Republic</c:v>
                </c:pt>
                <c:pt idx="34">
                  <c:v>Turkey</c:v>
                </c:pt>
                <c:pt idx="35">
                  <c:v>Mexico</c:v>
                </c:pt>
              </c:strCache>
            </c:strRef>
          </c:cat>
          <c:val>
            <c:numRef>
              <c:f>'Sheet1 (2)'!$B$2:$B$37</c:f>
              <c:numCache>
                <c:formatCode>0</c:formatCode>
                <c:ptCount val="36"/>
                <c:pt idx="0">
                  <c:v>526.66780528371203</c:v>
                </c:pt>
                <c:pt idx="1">
                  <c:v>526.42474901570904</c:v>
                </c:pt>
                <c:pt idx="2">
                  <c:v>520.814841148494</c:v>
                </c:pt>
                <c:pt idx="3">
                  <c:v>519.14286049803502</c:v>
                </c:pt>
                <c:pt idx="4">
                  <c:v>517.43670846343105</c:v>
                </c:pt>
                <c:pt idx="5">
                  <c:v>515.95848002839</c:v>
                </c:pt>
                <c:pt idx="6">
                  <c:v>513.191172408395</c:v>
                </c:pt>
                <c:pt idx="7">
                  <c:v>509.270712022027</c:v>
                </c:pt>
                <c:pt idx="8">
                  <c:v>509.10413844665698</c:v>
                </c:pt>
                <c:pt idx="9">
                  <c:v>505.69707052189699</c:v>
                </c:pt>
                <c:pt idx="10">
                  <c:v>505.21588149632402</c:v>
                </c:pt>
                <c:pt idx="11">
                  <c:v>502.95905099662599</c:v>
                </c:pt>
                <c:pt idx="12">
                  <c:v>502.90055959128603</c:v>
                </c:pt>
                <c:pt idx="13">
                  <c:v>500.15560695531798</c:v>
                </c:pt>
                <c:pt idx="14">
                  <c:v>499.81458505802499</c:v>
                </c:pt>
                <c:pt idx="15">
                  <c:v>499.30614110933999</c:v>
                </c:pt>
                <c:pt idx="16">
                  <c:v>498.52418967390099</c:v>
                </c:pt>
                <c:pt idx="17">
                  <c:v>498.12890461978998</c:v>
                </c:pt>
                <c:pt idx="18">
                  <c:v>497.971931795768</c:v>
                </c:pt>
                <c:pt idx="19">
                  <c:v>496.93509714828798</c:v>
                </c:pt>
                <c:pt idx="20">
                  <c:v>495.57643532616902</c:v>
                </c:pt>
                <c:pt idx="21">
                  <c:v>492.548909820978</c:v>
                </c:pt>
                <c:pt idx="22">
                  <c:v>492.19822866843299</c:v>
                </c:pt>
                <c:pt idx="23">
                  <c:v>487.75810137236999</c:v>
                </c:pt>
                <c:pt idx="24">
                  <c:v>487.25014201257</c:v>
                </c:pt>
                <c:pt idx="25">
                  <c:v>484.86559683191598</c:v>
                </c:pt>
                <c:pt idx="26">
                  <c:v>484.757996500047</c:v>
                </c:pt>
                <c:pt idx="27">
                  <c:v>481.52554680957201</c:v>
                </c:pt>
                <c:pt idx="28">
                  <c:v>481.439083630315</c:v>
                </c:pt>
                <c:pt idx="29">
                  <c:v>478.96064422710703</c:v>
                </c:pt>
                <c:pt idx="30">
                  <c:v>469.523256961573</c:v>
                </c:pt>
                <c:pt idx="31">
                  <c:v>467.03953825862101</c:v>
                </c:pt>
                <c:pt idx="32">
                  <c:v>458.57087598690498</c:v>
                </c:pt>
                <c:pt idx="33">
                  <c:v>452.51433765019601</c:v>
                </c:pt>
                <c:pt idx="34">
                  <c:v>428.33509345452802</c:v>
                </c:pt>
                <c:pt idx="35" formatCode="General">
                  <c:v>423.27647976249898</c:v>
                </c:pt>
              </c:numCache>
            </c:numRef>
          </c:val>
        </c:ser>
        <c:dLbls>
          <c:showLegendKey val="0"/>
          <c:showVal val="0"/>
          <c:showCatName val="0"/>
          <c:showSerName val="0"/>
          <c:showPercent val="0"/>
          <c:showBubbleSize val="0"/>
        </c:dLbls>
        <c:gapWidth val="219"/>
        <c:overlap val="-27"/>
        <c:axId val="311713088"/>
        <c:axId val="312090008"/>
      </c:barChart>
      <c:catAx>
        <c:axId val="3117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2090008"/>
        <c:crosses val="autoZero"/>
        <c:auto val="1"/>
        <c:lblAlgn val="ctr"/>
        <c:lblOffset val="100"/>
        <c:noMultiLvlLbl val="0"/>
      </c:catAx>
      <c:valAx>
        <c:axId val="312090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11713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a:t>Math, 2015 – All Students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1F497D"/>
            </a:solidFill>
            <a:ln>
              <a:solidFill>
                <a:schemeClr val="tx1"/>
              </a:solidFill>
            </a:ln>
            <a:effectLst/>
          </c:spPr>
          <c:invertIfNegative val="0"/>
          <c:dPt>
            <c:idx val="21"/>
            <c:invertIfNegative val="0"/>
            <c:bubble3D val="0"/>
            <c:spPr>
              <a:solidFill>
                <a:srgbClr val="EEECE1"/>
              </a:solidFill>
              <a:ln>
                <a:solidFill>
                  <a:schemeClr val="tx1"/>
                </a:solidFill>
              </a:ln>
              <a:effectLst/>
            </c:spPr>
          </c:dPt>
          <c:dPt>
            <c:idx val="27"/>
            <c:invertIfNegative val="0"/>
            <c:bubble3D val="0"/>
            <c:spPr>
              <a:noFill/>
              <a:ln>
                <a:solidFill>
                  <a:schemeClr val="tx1"/>
                </a:solidFill>
              </a:ln>
              <a:effectLst/>
            </c:spPr>
          </c:dPt>
          <c:dPt>
            <c:idx val="28"/>
            <c:invertIfNegative val="0"/>
            <c:bubble3D val="0"/>
            <c:spPr>
              <a:solidFill>
                <a:schemeClr val="bg1"/>
              </a:solidFill>
              <a:ln>
                <a:solidFill>
                  <a:schemeClr val="tx1"/>
                </a:solidFill>
              </a:ln>
              <a:effectLst/>
            </c:spPr>
          </c:dPt>
          <c:dPt>
            <c:idx val="29"/>
            <c:invertIfNegative val="0"/>
            <c:bubble3D val="0"/>
            <c:spPr>
              <a:solidFill>
                <a:schemeClr val="bg1"/>
              </a:solidFill>
              <a:ln>
                <a:solidFill>
                  <a:schemeClr val="tx1"/>
                </a:solidFill>
              </a:ln>
              <a:effectLst/>
            </c:spPr>
          </c:dPt>
          <c:dPt>
            <c:idx val="30"/>
            <c:invertIfNegative val="0"/>
            <c:bubble3D val="0"/>
            <c:spPr>
              <a:solidFill>
                <a:schemeClr val="tx1"/>
              </a:solidFill>
              <a:ln>
                <a:solidFill>
                  <a:schemeClr val="tx1"/>
                </a:solidFill>
              </a:ln>
              <a:effectLst/>
            </c:spPr>
          </c:dPt>
          <c:dPt>
            <c:idx val="31"/>
            <c:invertIfNegative val="0"/>
            <c:bubble3D val="0"/>
            <c:spPr>
              <a:solidFill>
                <a:srgbClr val="8EB4E3"/>
              </a:solidFill>
              <a:ln>
                <a:solidFill>
                  <a:schemeClr val="tx1"/>
                </a:solidFill>
              </a:ln>
              <a:effectLst/>
            </c:spPr>
          </c:dPt>
          <c:dPt>
            <c:idx val="32"/>
            <c:invertIfNegative val="0"/>
            <c:bubble3D val="0"/>
            <c:spPr>
              <a:solidFill>
                <a:srgbClr val="8EB4E3"/>
              </a:solidFill>
              <a:ln>
                <a:solidFill>
                  <a:schemeClr val="tx1"/>
                </a:solidFill>
              </a:ln>
              <a:effectLst/>
            </c:spPr>
          </c:dPt>
          <c:dPt>
            <c:idx val="33"/>
            <c:invertIfNegative val="0"/>
            <c:bubble3D val="0"/>
            <c:spPr>
              <a:solidFill>
                <a:srgbClr val="8EB4E3"/>
              </a:solidFill>
              <a:ln>
                <a:solidFill>
                  <a:schemeClr val="tx1"/>
                </a:solidFill>
              </a:ln>
              <a:effectLst/>
            </c:spPr>
          </c:dPt>
          <c:dPt>
            <c:idx val="34"/>
            <c:invertIfNegative val="0"/>
            <c:bubble3D val="0"/>
            <c:spPr>
              <a:solidFill>
                <a:srgbClr val="8EB4E3"/>
              </a:solidFill>
              <a:ln>
                <a:solidFill>
                  <a:schemeClr val="tx1"/>
                </a:solidFill>
              </a:ln>
              <a:effectLst/>
            </c:spPr>
          </c:dPt>
          <c:cat>
            <c:strRef>
              <c:f>'Slide 16'!$A$2:$A$36</c:f>
              <c:strCache>
                <c:ptCount val="35"/>
                <c:pt idx="0">
                  <c:v>Japan</c:v>
                </c:pt>
                <c:pt idx="1">
                  <c:v>Korea, Republic of</c:v>
                </c:pt>
                <c:pt idx="2">
                  <c:v>Switzerland</c:v>
                </c:pt>
                <c:pt idx="3">
                  <c:v>Estonia</c:v>
                </c:pt>
                <c:pt idx="4">
                  <c:v>Canada</c:v>
                </c:pt>
                <c:pt idx="5">
                  <c:v>Netherlands</c:v>
                </c:pt>
                <c:pt idx="6">
                  <c:v>Denmark</c:v>
                </c:pt>
                <c:pt idx="7">
                  <c:v>Finland</c:v>
                </c:pt>
                <c:pt idx="8">
                  <c:v>Slovenia</c:v>
                </c:pt>
                <c:pt idx="9">
                  <c:v>Germany</c:v>
                </c:pt>
                <c:pt idx="10">
                  <c:v>Poland</c:v>
                </c:pt>
                <c:pt idx="11">
                  <c:v>Ireland</c:v>
                </c:pt>
                <c:pt idx="12">
                  <c:v>Norway</c:v>
                </c:pt>
                <c:pt idx="13">
                  <c:v>Austria</c:v>
                </c:pt>
                <c:pt idx="14">
                  <c:v>New Zealand</c:v>
                </c:pt>
                <c:pt idx="15">
                  <c:v>Sweden</c:v>
                </c:pt>
                <c:pt idx="16">
                  <c:v>Australia</c:v>
                </c:pt>
                <c:pt idx="17">
                  <c:v>France</c:v>
                </c:pt>
                <c:pt idx="18">
                  <c:v>United Kingdom</c:v>
                </c:pt>
                <c:pt idx="19">
                  <c:v>Czech Republic</c:v>
                </c:pt>
                <c:pt idx="20">
                  <c:v>Portugal</c:v>
                </c:pt>
                <c:pt idx="21">
                  <c:v>OECD average</c:v>
                </c:pt>
                <c:pt idx="22">
                  <c:v>Italy</c:v>
                </c:pt>
                <c:pt idx="23">
                  <c:v>Iceland</c:v>
                </c:pt>
                <c:pt idx="24">
                  <c:v>Spain</c:v>
                </c:pt>
                <c:pt idx="25">
                  <c:v>Luxembourg</c:v>
                </c:pt>
                <c:pt idx="26">
                  <c:v>Latvia</c:v>
                </c:pt>
                <c:pt idx="27">
                  <c:v>Hungary</c:v>
                </c:pt>
                <c:pt idx="28">
                  <c:v>Slovak Republic</c:v>
                </c:pt>
                <c:pt idx="29">
                  <c:v>Israel</c:v>
                </c:pt>
                <c:pt idx="30">
                  <c:v>United States</c:v>
                </c:pt>
                <c:pt idx="31">
                  <c:v>Greece</c:v>
                </c:pt>
                <c:pt idx="32">
                  <c:v>Chile</c:v>
                </c:pt>
                <c:pt idx="33">
                  <c:v>Turkey</c:v>
                </c:pt>
                <c:pt idx="34">
                  <c:v>Mexico</c:v>
                </c:pt>
              </c:strCache>
            </c:strRef>
          </c:cat>
          <c:val>
            <c:numRef>
              <c:f>'Slide 16'!$B$2:$B$36</c:f>
              <c:numCache>
                <c:formatCode>General</c:formatCode>
                <c:ptCount val="35"/>
                <c:pt idx="0">
                  <c:v>532.43987217643098</c:v>
                </c:pt>
                <c:pt idx="1">
                  <c:v>524.10621530826097</c:v>
                </c:pt>
                <c:pt idx="2">
                  <c:v>521.25057520483494</c:v>
                </c:pt>
                <c:pt idx="3">
                  <c:v>519.52913423249697</c:v>
                </c:pt>
                <c:pt idx="4">
                  <c:v>515.64742779365997</c:v>
                </c:pt>
                <c:pt idx="5">
                  <c:v>512.25278980697703</c:v>
                </c:pt>
                <c:pt idx="6">
                  <c:v>511.087632925241</c:v>
                </c:pt>
                <c:pt idx="7">
                  <c:v>511.076853622447</c:v>
                </c:pt>
                <c:pt idx="8">
                  <c:v>509.91963110349701</c:v>
                </c:pt>
                <c:pt idx="9">
                  <c:v>505.97128229694999</c:v>
                </c:pt>
                <c:pt idx="10">
                  <c:v>504.46925141092498</c:v>
                </c:pt>
                <c:pt idx="11">
                  <c:v>503.72199726501998</c:v>
                </c:pt>
                <c:pt idx="12">
                  <c:v>501.72981502269602</c:v>
                </c:pt>
                <c:pt idx="13">
                  <c:v>496.74227403529801</c:v>
                </c:pt>
                <c:pt idx="14">
                  <c:v>495.22325621871403</c:v>
                </c:pt>
                <c:pt idx="15">
                  <c:v>493.91812216312798</c:v>
                </c:pt>
                <c:pt idx="16">
                  <c:v>493.89623115605798</c:v>
                </c:pt>
                <c:pt idx="17">
                  <c:v>492.92040142054299</c:v>
                </c:pt>
                <c:pt idx="18">
                  <c:v>492.47853198749601</c:v>
                </c:pt>
                <c:pt idx="19">
                  <c:v>492.32543877890498</c:v>
                </c:pt>
                <c:pt idx="20">
                  <c:v>491.62696637505599</c:v>
                </c:pt>
                <c:pt idx="21">
                  <c:v>490.203899923162</c:v>
                </c:pt>
                <c:pt idx="22">
                  <c:v>489.728730859454</c:v>
                </c:pt>
                <c:pt idx="23">
                  <c:v>488.03319164758199</c:v>
                </c:pt>
                <c:pt idx="24">
                  <c:v>485.843217399808</c:v>
                </c:pt>
                <c:pt idx="25">
                  <c:v>485.77061984076101</c:v>
                </c:pt>
                <c:pt idx="26">
                  <c:v>482.30507432642202</c:v>
                </c:pt>
                <c:pt idx="27">
                  <c:v>476.83088016337302</c:v>
                </c:pt>
                <c:pt idx="28">
                  <c:v>475.23010476780701</c:v>
                </c:pt>
                <c:pt idx="29">
                  <c:v>469.66945541044299</c:v>
                </c:pt>
                <c:pt idx="30">
                  <c:v>469.62849187511102</c:v>
                </c:pt>
                <c:pt idx="31">
                  <c:v>453.629851396432</c:v>
                </c:pt>
                <c:pt idx="32">
                  <c:v>422.67135789870798</c:v>
                </c:pt>
                <c:pt idx="33">
                  <c:v>420.45398036168001</c:v>
                </c:pt>
                <c:pt idx="34">
                  <c:v>408.02347821866402</c:v>
                </c:pt>
              </c:numCache>
            </c:numRef>
          </c:val>
        </c:ser>
        <c:dLbls>
          <c:showLegendKey val="0"/>
          <c:showVal val="0"/>
          <c:showCatName val="0"/>
          <c:showSerName val="0"/>
          <c:showPercent val="0"/>
          <c:showBubbleSize val="0"/>
        </c:dLbls>
        <c:gapWidth val="219"/>
        <c:overlap val="-27"/>
        <c:axId val="311886344"/>
        <c:axId val="311890824"/>
      </c:barChart>
      <c:catAx>
        <c:axId val="31188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1890824"/>
        <c:crosses val="autoZero"/>
        <c:auto val="1"/>
        <c:lblAlgn val="ctr"/>
        <c:lblOffset val="100"/>
        <c:noMultiLvlLbl val="0"/>
      </c:catAx>
      <c:valAx>
        <c:axId val="311890824"/>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a:t>Average scale score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188634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Reading, 2015 - Gap between high and low SES students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 (2)'!$W$1</c:f>
              <c:strCache>
                <c:ptCount val="1"/>
                <c:pt idx="0">
                  <c:v>Score Low SES</c:v>
                </c:pt>
              </c:strCache>
            </c:strRef>
          </c:tx>
          <c:spPr>
            <a:noFill/>
            <a:ln>
              <a:noFill/>
            </a:ln>
            <a:effectLst/>
          </c:spPr>
          <c:invertIfNegative val="0"/>
          <c:cat>
            <c:strRef>
              <c:f>'Sheet1 (2)'!$U$2:$U$37</c:f>
              <c:strCache>
                <c:ptCount val="36"/>
                <c:pt idx="0">
                  <c:v>Iceland</c:v>
                </c:pt>
                <c:pt idx="1">
                  <c:v>Turkey</c:v>
                </c:pt>
                <c:pt idx="2">
                  <c:v>Norway</c:v>
                </c:pt>
                <c:pt idx="3">
                  <c:v>Estonia</c:v>
                </c:pt>
                <c:pt idx="4">
                  <c:v>Latvia</c:v>
                </c:pt>
                <c:pt idx="5">
                  <c:v>Mexico</c:v>
                </c:pt>
                <c:pt idx="6">
                  <c:v>Canada</c:v>
                </c:pt>
                <c:pt idx="7">
                  <c:v>Denmark</c:v>
                </c:pt>
                <c:pt idx="8">
                  <c:v>Finland</c:v>
                </c:pt>
                <c:pt idx="9">
                  <c:v>Korea, Republicof</c:v>
                </c:pt>
                <c:pt idx="10">
                  <c:v>United Kingdom</c:v>
                </c:pt>
                <c:pt idx="11">
                  <c:v>Japan</c:v>
                </c:pt>
                <c:pt idx="12">
                  <c:v>Slovenia</c:v>
                </c:pt>
                <c:pt idx="13">
                  <c:v>United States</c:v>
                </c:pt>
                <c:pt idx="14">
                  <c:v>Ireland</c:v>
                </c:pt>
                <c:pt idx="15">
                  <c:v>Spain</c:v>
                </c:pt>
                <c:pt idx="16">
                  <c:v>Italy</c:v>
                </c:pt>
                <c:pt idx="17">
                  <c:v>Poland</c:v>
                </c:pt>
                <c:pt idx="18">
                  <c:v>OECD average</c:v>
                </c:pt>
                <c:pt idx="19">
                  <c:v>Sweden</c:v>
                </c:pt>
                <c:pt idx="20">
                  <c:v>Australia</c:v>
                </c:pt>
                <c:pt idx="21">
                  <c:v>Chile</c:v>
                </c:pt>
                <c:pt idx="22">
                  <c:v>Netherlands</c:v>
                </c:pt>
                <c:pt idx="23">
                  <c:v>Portugal</c:v>
                </c:pt>
                <c:pt idx="24">
                  <c:v>Germany</c:v>
                </c:pt>
                <c:pt idx="25">
                  <c:v>Israel</c:v>
                </c:pt>
                <c:pt idx="26">
                  <c:v>Greece</c:v>
                </c:pt>
                <c:pt idx="27">
                  <c:v>New Zealand</c:v>
                </c:pt>
                <c:pt idx="28">
                  <c:v>Switzerland</c:v>
                </c:pt>
                <c:pt idx="29">
                  <c:v>Austria</c:v>
                </c:pt>
                <c:pt idx="30">
                  <c:v>Belgium</c:v>
                </c:pt>
                <c:pt idx="31">
                  <c:v>Slovak Republic</c:v>
                </c:pt>
                <c:pt idx="32">
                  <c:v>Czech Republic</c:v>
                </c:pt>
                <c:pt idx="33">
                  <c:v>Hungary</c:v>
                </c:pt>
                <c:pt idx="34">
                  <c:v>France</c:v>
                </c:pt>
                <c:pt idx="35">
                  <c:v>Luxembourg</c:v>
                </c:pt>
              </c:strCache>
            </c:strRef>
          </c:cat>
          <c:val>
            <c:numRef>
              <c:f>'Sheet1 (2)'!$W$2:$W$37</c:f>
              <c:numCache>
                <c:formatCode>General</c:formatCode>
                <c:ptCount val="36"/>
                <c:pt idx="0">
                  <c:v>453.86360286884002</c:v>
                </c:pt>
                <c:pt idx="1">
                  <c:v>403.40157168458001</c:v>
                </c:pt>
                <c:pt idx="2">
                  <c:v>481.99817676199001</c:v>
                </c:pt>
                <c:pt idx="3">
                  <c:v>490.46929414803998</c:v>
                </c:pt>
                <c:pt idx="4">
                  <c:v>455.95729400147002</c:v>
                </c:pt>
                <c:pt idx="5">
                  <c:v>388.77624741220001</c:v>
                </c:pt>
                <c:pt idx="6">
                  <c:v>490.84077222360997</c:v>
                </c:pt>
                <c:pt idx="7">
                  <c:v>466.68055124274002</c:v>
                </c:pt>
                <c:pt idx="8">
                  <c:v>491.27511984357</c:v>
                </c:pt>
                <c:pt idx="9">
                  <c:v>480.78642693265999</c:v>
                </c:pt>
                <c:pt idx="10">
                  <c:v>466.12742171268002</c:v>
                </c:pt>
                <c:pt idx="11">
                  <c:v>476.69376649409998</c:v>
                </c:pt>
                <c:pt idx="12">
                  <c:v>469.57574977327999</c:v>
                </c:pt>
                <c:pt idx="13">
                  <c:v>462.15573704324999</c:v>
                </c:pt>
                <c:pt idx="14">
                  <c:v>483.4945320736</c:v>
                </c:pt>
                <c:pt idx="15">
                  <c:v>458.39867572865001</c:v>
                </c:pt>
                <c:pt idx="16">
                  <c:v>441.51333602834001</c:v>
                </c:pt>
                <c:pt idx="17">
                  <c:v>467.25118432147002</c:v>
                </c:pt>
                <c:pt idx="18">
                  <c:v>452.09422460796998</c:v>
                </c:pt>
                <c:pt idx="19">
                  <c:v>459.38272228101999</c:v>
                </c:pt>
                <c:pt idx="20">
                  <c:v>462.22354434865002</c:v>
                </c:pt>
                <c:pt idx="21">
                  <c:v>416.18109031470999</c:v>
                </c:pt>
                <c:pt idx="22">
                  <c:v>463.11148942705</c:v>
                </c:pt>
                <c:pt idx="23">
                  <c:v>457.64444487456001</c:v>
                </c:pt>
                <c:pt idx="24">
                  <c:v>471.66078066525</c:v>
                </c:pt>
                <c:pt idx="25">
                  <c:v>427.52034310481002</c:v>
                </c:pt>
                <c:pt idx="26">
                  <c:v>424.91386366609999</c:v>
                </c:pt>
                <c:pt idx="27">
                  <c:v>462.82328631233997</c:v>
                </c:pt>
                <c:pt idx="28">
                  <c:v>447.01919618196001</c:v>
                </c:pt>
                <c:pt idx="29">
                  <c:v>438.88465349992998</c:v>
                </c:pt>
                <c:pt idx="30">
                  <c:v>449.23501521648001</c:v>
                </c:pt>
                <c:pt idx="31">
                  <c:v>401.27434508000999</c:v>
                </c:pt>
                <c:pt idx="32">
                  <c:v>434.50085068694</c:v>
                </c:pt>
                <c:pt idx="33">
                  <c:v>411.43930540587002</c:v>
                </c:pt>
                <c:pt idx="34">
                  <c:v>442.90013428223</c:v>
                </c:pt>
                <c:pt idx="35">
                  <c:v>423.32333563611002</c:v>
                </c:pt>
              </c:numCache>
            </c:numRef>
          </c:val>
        </c:ser>
        <c:ser>
          <c:idx val="1"/>
          <c:order val="1"/>
          <c:tx>
            <c:strRef>
              <c:f>'Sheet1 (2)'!$X$1</c:f>
              <c:strCache>
                <c:ptCount val="1"/>
                <c:pt idx="0">
                  <c:v>GAP</c:v>
                </c:pt>
              </c:strCache>
            </c:strRef>
          </c:tx>
          <c:spPr>
            <a:solidFill>
              <a:srgbClr val="1F497D"/>
            </a:solidFill>
            <a:ln>
              <a:solidFill>
                <a:schemeClr val="tx1"/>
              </a:solidFill>
            </a:ln>
            <a:effectLst/>
          </c:spPr>
          <c:invertIfNegative val="0"/>
          <c:dPt>
            <c:idx val="13"/>
            <c:invertIfNegative val="0"/>
            <c:bubble3D val="0"/>
            <c:spPr>
              <a:solidFill>
                <a:schemeClr val="tx1"/>
              </a:solidFill>
              <a:ln>
                <a:solidFill>
                  <a:schemeClr val="tx1"/>
                </a:solidFill>
              </a:ln>
              <a:effectLst/>
            </c:spPr>
          </c:dPt>
          <c:dPt>
            <c:idx val="18"/>
            <c:invertIfNegative val="0"/>
            <c:bubble3D val="0"/>
            <c:spPr>
              <a:solidFill>
                <a:schemeClr val="bg1"/>
              </a:solidFill>
              <a:ln>
                <a:solidFill>
                  <a:schemeClr val="tx1"/>
                </a:solidFill>
              </a:ln>
              <a:effectLst/>
            </c:spPr>
          </c:dPt>
          <c:cat>
            <c:strRef>
              <c:f>'Sheet1 (2)'!$U$2:$U$37</c:f>
              <c:strCache>
                <c:ptCount val="36"/>
                <c:pt idx="0">
                  <c:v>Iceland</c:v>
                </c:pt>
                <c:pt idx="1">
                  <c:v>Turkey</c:v>
                </c:pt>
                <c:pt idx="2">
                  <c:v>Norway</c:v>
                </c:pt>
                <c:pt idx="3">
                  <c:v>Estonia</c:v>
                </c:pt>
                <c:pt idx="4">
                  <c:v>Latvia</c:v>
                </c:pt>
                <c:pt idx="5">
                  <c:v>Mexico</c:v>
                </c:pt>
                <c:pt idx="6">
                  <c:v>Canada</c:v>
                </c:pt>
                <c:pt idx="7">
                  <c:v>Denmark</c:v>
                </c:pt>
                <c:pt idx="8">
                  <c:v>Finland</c:v>
                </c:pt>
                <c:pt idx="9">
                  <c:v>Korea, Republicof</c:v>
                </c:pt>
                <c:pt idx="10">
                  <c:v>United Kingdom</c:v>
                </c:pt>
                <c:pt idx="11">
                  <c:v>Japan</c:v>
                </c:pt>
                <c:pt idx="12">
                  <c:v>Slovenia</c:v>
                </c:pt>
                <c:pt idx="13">
                  <c:v>United States</c:v>
                </c:pt>
                <c:pt idx="14">
                  <c:v>Ireland</c:v>
                </c:pt>
                <c:pt idx="15">
                  <c:v>Spain</c:v>
                </c:pt>
                <c:pt idx="16">
                  <c:v>Italy</c:v>
                </c:pt>
                <c:pt idx="17">
                  <c:v>Poland</c:v>
                </c:pt>
                <c:pt idx="18">
                  <c:v>OECD average</c:v>
                </c:pt>
                <c:pt idx="19">
                  <c:v>Sweden</c:v>
                </c:pt>
                <c:pt idx="20">
                  <c:v>Australia</c:v>
                </c:pt>
                <c:pt idx="21">
                  <c:v>Chile</c:v>
                </c:pt>
                <c:pt idx="22">
                  <c:v>Netherlands</c:v>
                </c:pt>
                <c:pt idx="23">
                  <c:v>Portugal</c:v>
                </c:pt>
                <c:pt idx="24">
                  <c:v>Germany</c:v>
                </c:pt>
                <c:pt idx="25">
                  <c:v>Israel</c:v>
                </c:pt>
                <c:pt idx="26">
                  <c:v>Greece</c:v>
                </c:pt>
                <c:pt idx="27">
                  <c:v>New Zealand</c:v>
                </c:pt>
                <c:pt idx="28">
                  <c:v>Switzerland</c:v>
                </c:pt>
                <c:pt idx="29">
                  <c:v>Austria</c:v>
                </c:pt>
                <c:pt idx="30">
                  <c:v>Belgium</c:v>
                </c:pt>
                <c:pt idx="31">
                  <c:v>Slovak Republic</c:v>
                </c:pt>
                <c:pt idx="32">
                  <c:v>Czech Republic</c:v>
                </c:pt>
                <c:pt idx="33">
                  <c:v>Hungary</c:v>
                </c:pt>
                <c:pt idx="34">
                  <c:v>France</c:v>
                </c:pt>
                <c:pt idx="35">
                  <c:v>Luxembourg</c:v>
                </c:pt>
              </c:strCache>
            </c:strRef>
          </c:cat>
          <c:val>
            <c:numRef>
              <c:f>'Sheet1 (2)'!$X$2:$X$37</c:f>
              <c:numCache>
                <c:formatCode>General</c:formatCode>
                <c:ptCount val="36"/>
                <c:pt idx="0">
                  <c:v>53.820227710690006</c:v>
                </c:pt>
                <c:pt idx="1">
                  <c:v>60.522450248599966</c:v>
                </c:pt>
                <c:pt idx="2">
                  <c:v>62.419633482400002</c:v>
                </c:pt>
                <c:pt idx="3">
                  <c:v>64.541605111419983</c:v>
                </c:pt>
                <c:pt idx="4">
                  <c:v>67.16129963928995</c:v>
                </c:pt>
                <c:pt idx="5">
                  <c:v>68.409550191810013</c:v>
                </c:pt>
                <c:pt idx="6">
                  <c:v>69.544894160150079</c:v>
                </c:pt>
                <c:pt idx="7">
                  <c:v>73.047899228180029</c:v>
                </c:pt>
                <c:pt idx="8">
                  <c:v>75.110181203070056</c:v>
                </c:pt>
                <c:pt idx="9">
                  <c:v>76.286577513459974</c:v>
                </c:pt>
                <c:pt idx="10">
                  <c:v>77.126891382499991</c:v>
                </c:pt>
                <c:pt idx="11">
                  <c:v>77.191074434690051</c:v>
                </c:pt>
                <c:pt idx="12">
                  <c:v>77.428328426479993</c:v>
                </c:pt>
                <c:pt idx="13">
                  <c:v>77.507371326260056</c:v>
                </c:pt>
                <c:pt idx="14">
                  <c:v>77.607339866360007</c:v>
                </c:pt>
                <c:pt idx="15">
                  <c:v>79.133515244730006</c:v>
                </c:pt>
                <c:pt idx="16">
                  <c:v>82.325655152319939</c:v>
                </c:pt>
                <c:pt idx="17">
                  <c:v>83.326051525939931</c:v>
                </c:pt>
                <c:pt idx="18">
                  <c:v>85.632837272380016</c:v>
                </c:pt>
                <c:pt idx="19">
                  <c:v>85.688002220009992</c:v>
                </c:pt>
                <c:pt idx="20">
                  <c:v>88.363466895579961</c:v>
                </c:pt>
                <c:pt idx="21">
                  <c:v>88.527285746920029</c:v>
                </c:pt>
                <c:pt idx="22">
                  <c:v>89.136528731920009</c:v>
                </c:pt>
                <c:pt idx="23">
                  <c:v>91.663867384310038</c:v>
                </c:pt>
                <c:pt idx="24">
                  <c:v>92.505438422269947</c:v>
                </c:pt>
                <c:pt idx="25">
                  <c:v>92.760840458119958</c:v>
                </c:pt>
                <c:pt idx="26">
                  <c:v>93.073134058630046</c:v>
                </c:pt>
                <c:pt idx="27">
                  <c:v>93.717281157380057</c:v>
                </c:pt>
                <c:pt idx="28">
                  <c:v>96.252130013239992</c:v>
                </c:pt>
                <c:pt idx="29">
                  <c:v>97.659391469380012</c:v>
                </c:pt>
                <c:pt idx="30">
                  <c:v>104.61658552889998</c:v>
                </c:pt>
                <c:pt idx="31">
                  <c:v>105.78790632714998</c:v>
                </c:pt>
                <c:pt idx="32">
                  <c:v>110.21839766829999</c:v>
                </c:pt>
                <c:pt idx="33">
                  <c:v>118.12980328083</c:v>
                </c:pt>
                <c:pt idx="34">
                  <c:v>121.73319303340003</c:v>
                </c:pt>
                <c:pt idx="35">
                  <c:v>124.80550628865996</c:v>
                </c:pt>
              </c:numCache>
            </c:numRef>
          </c:val>
        </c:ser>
        <c:dLbls>
          <c:showLegendKey val="0"/>
          <c:showVal val="0"/>
          <c:showCatName val="0"/>
          <c:showSerName val="0"/>
          <c:showPercent val="0"/>
          <c:showBubbleSize val="0"/>
        </c:dLbls>
        <c:gapWidth val="150"/>
        <c:overlap val="100"/>
        <c:axId val="311705992"/>
        <c:axId val="310319640"/>
      </c:barChart>
      <c:catAx>
        <c:axId val="31170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0319640"/>
        <c:crosses val="autoZero"/>
        <c:auto val="1"/>
        <c:lblAlgn val="ctr"/>
        <c:lblOffset val="100"/>
        <c:noMultiLvlLbl val="0"/>
      </c:catAx>
      <c:valAx>
        <c:axId val="310319640"/>
        <c:scaling>
          <c:orientation val="minMax"/>
          <c:min val="3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17059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Math, 2015 – Gaps in low- and high- SES performance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1223622047244093E-2"/>
          <c:y val="0.10300391279265886"/>
          <c:w val="0.89877637795275589"/>
          <c:h val="0.66907271241187449"/>
        </c:manualLayout>
      </c:layout>
      <c:barChart>
        <c:barDir val="col"/>
        <c:grouping val="stacked"/>
        <c:varyColors val="0"/>
        <c:ser>
          <c:idx val="0"/>
          <c:order val="0"/>
          <c:spPr>
            <a:solidFill>
              <a:schemeClr val="bg1">
                <a:alpha val="0"/>
              </a:schemeClr>
            </a:solidFill>
            <a:ln>
              <a:solidFill>
                <a:schemeClr val="bg1">
                  <a:alpha val="0"/>
                </a:schemeClr>
              </a:solidFill>
            </a:ln>
            <a:effectLst/>
          </c:spPr>
          <c:invertIfNegative val="0"/>
          <c:cat>
            <c:strRef>
              <c:f>'Slide 33'!$A$2:$A$36</c:f>
              <c:strCache>
                <c:ptCount val="35"/>
                <c:pt idx="0">
                  <c:v>Mexico</c:v>
                </c:pt>
                <c:pt idx="1">
                  <c:v>Turkey</c:v>
                </c:pt>
                <c:pt idx="2">
                  <c:v>Iceland</c:v>
                </c:pt>
                <c:pt idx="3">
                  <c:v>Norway</c:v>
                </c:pt>
                <c:pt idx="4">
                  <c:v>Latvia</c:v>
                </c:pt>
                <c:pt idx="5">
                  <c:v>Canada</c:v>
                </c:pt>
                <c:pt idx="6">
                  <c:v>Estonia</c:v>
                </c:pt>
                <c:pt idx="7">
                  <c:v>Denmark</c:v>
                </c:pt>
                <c:pt idx="8">
                  <c:v>Finland</c:v>
                </c:pt>
                <c:pt idx="9">
                  <c:v>Slovenia</c:v>
                </c:pt>
                <c:pt idx="10">
                  <c:v>Ireland</c:v>
                </c:pt>
                <c:pt idx="11">
                  <c:v>Greece</c:v>
                </c:pt>
                <c:pt idx="12">
                  <c:v>Italy</c:v>
                </c:pt>
                <c:pt idx="13">
                  <c:v>Japan</c:v>
                </c:pt>
                <c:pt idx="14">
                  <c:v>Poland</c:v>
                </c:pt>
                <c:pt idx="15">
                  <c:v>Netherlands</c:v>
                </c:pt>
                <c:pt idx="16">
                  <c:v>United Kingdom</c:v>
                </c:pt>
                <c:pt idx="17">
                  <c:v>Spain</c:v>
                </c:pt>
                <c:pt idx="18">
                  <c:v>OECD average</c:v>
                </c:pt>
                <c:pt idx="19">
                  <c:v>Australia</c:v>
                </c:pt>
                <c:pt idx="20">
                  <c:v>United States</c:v>
                </c:pt>
                <c:pt idx="21">
                  <c:v>New Zealand</c:v>
                </c:pt>
                <c:pt idx="22">
                  <c:v>Germany</c:v>
                </c:pt>
                <c:pt idx="23">
                  <c:v>Austria</c:v>
                </c:pt>
                <c:pt idx="24">
                  <c:v>Sweden</c:v>
                </c:pt>
                <c:pt idx="25">
                  <c:v>Switzerland</c:v>
                </c:pt>
                <c:pt idx="26">
                  <c:v>Israel</c:v>
                </c:pt>
                <c:pt idx="27">
                  <c:v>Korea, Republic of</c:v>
                </c:pt>
                <c:pt idx="28">
                  <c:v>Slovak Republic</c:v>
                </c:pt>
                <c:pt idx="29">
                  <c:v>Chile</c:v>
                </c:pt>
                <c:pt idx="30">
                  <c:v>Portugal</c:v>
                </c:pt>
                <c:pt idx="31">
                  <c:v>Czech Republic</c:v>
                </c:pt>
                <c:pt idx="32">
                  <c:v>France</c:v>
                </c:pt>
                <c:pt idx="33">
                  <c:v>Luxembourg</c:v>
                </c:pt>
                <c:pt idx="34">
                  <c:v>Hungary</c:v>
                </c:pt>
              </c:strCache>
            </c:strRef>
          </c:cat>
          <c:val>
            <c:numRef>
              <c:f>'Slide 33'!$B$2:$B$36</c:f>
              <c:numCache>
                <c:formatCode>General</c:formatCode>
                <c:ptCount val="35"/>
                <c:pt idx="0">
                  <c:v>380.65770893685999</c:v>
                </c:pt>
                <c:pt idx="1">
                  <c:v>397.54319273087998</c:v>
                </c:pt>
                <c:pt idx="2">
                  <c:v>458.42920838800001</c:v>
                </c:pt>
                <c:pt idx="3">
                  <c:v>469.26601267020999</c:v>
                </c:pt>
                <c:pt idx="4">
                  <c:v>449.83951529759003</c:v>
                </c:pt>
                <c:pt idx="5">
                  <c:v>482.11676425126001</c:v>
                </c:pt>
                <c:pt idx="6">
                  <c:v>488.66421898208</c:v>
                </c:pt>
                <c:pt idx="7">
                  <c:v>477.99990311401001</c:v>
                </c:pt>
                <c:pt idx="8">
                  <c:v>476.73645952671001</c:v>
                </c:pt>
                <c:pt idx="9">
                  <c:v>476.35233123533999</c:v>
                </c:pt>
                <c:pt idx="10">
                  <c:v>467.92834346043003</c:v>
                </c:pt>
                <c:pt idx="11">
                  <c:v>419.38954276381997</c:v>
                </c:pt>
                <c:pt idx="12">
                  <c:v>451.29284305939001</c:v>
                </c:pt>
                <c:pt idx="13">
                  <c:v>492.61249553153999</c:v>
                </c:pt>
                <c:pt idx="14">
                  <c:v>468.65915754552998</c:v>
                </c:pt>
                <c:pt idx="15">
                  <c:v>476.36048791856001</c:v>
                </c:pt>
                <c:pt idx="16">
                  <c:v>457.97230569290002</c:v>
                </c:pt>
                <c:pt idx="17">
                  <c:v>447.61749659739002</c:v>
                </c:pt>
                <c:pt idx="18">
                  <c:v>450.99143156647</c:v>
                </c:pt>
                <c:pt idx="19">
                  <c:v>455.09718011637</c:v>
                </c:pt>
                <c:pt idx="20">
                  <c:v>431.36920622344002</c:v>
                </c:pt>
                <c:pt idx="21">
                  <c:v>452.06094389252002</c:v>
                </c:pt>
                <c:pt idx="22">
                  <c:v>467.13499424063002</c:v>
                </c:pt>
                <c:pt idx="23">
                  <c:v>452.81410502623999</c:v>
                </c:pt>
                <c:pt idx="24">
                  <c:v>451.91682478147999</c:v>
                </c:pt>
                <c:pt idx="25">
                  <c:v>477.96760311615998</c:v>
                </c:pt>
                <c:pt idx="26">
                  <c:v>418.73036905211001</c:v>
                </c:pt>
                <c:pt idx="27">
                  <c:v>479.82246818072002</c:v>
                </c:pt>
                <c:pt idx="28">
                  <c:v>428.28197289509001</c:v>
                </c:pt>
                <c:pt idx="29">
                  <c:v>378.55653520052999</c:v>
                </c:pt>
                <c:pt idx="30">
                  <c:v>450.86946925241</c:v>
                </c:pt>
                <c:pt idx="31">
                  <c:v>441.70296051752001</c:v>
                </c:pt>
                <c:pt idx="32">
                  <c:v>442.20025553087999</c:v>
                </c:pt>
                <c:pt idx="33">
                  <c:v>436.04850297944</c:v>
                </c:pt>
                <c:pt idx="34">
                  <c:v>422.99111546581997</c:v>
                </c:pt>
              </c:numCache>
            </c:numRef>
          </c:val>
        </c:ser>
        <c:ser>
          <c:idx val="1"/>
          <c:order val="1"/>
          <c:spPr>
            <a:solidFill>
              <a:srgbClr val="17375E"/>
            </a:solidFill>
            <a:ln>
              <a:solidFill>
                <a:schemeClr val="tx1"/>
              </a:solidFill>
            </a:ln>
            <a:effectLst/>
          </c:spPr>
          <c:invertIfNegative val="0"/>
          <c:dPt>
            <c:idx val="18"/>
            <c:invertIfNegative val="0"/>
            <c:bubble3D val="0"/>
            <c:spPr>
              <a:solidFill>
                <a:srgbClr val="EEECE1"/>
              </a:solidFill>
              <a:ln>
                <a:solidFill>
                  <a:schemeClr val="tx1"/>
                </a:solidFill>
              </a:ln>
              <a:effectLst/>
            </c:spPr>
          </c:dPt>
          <c:dPt>
            <c:idx val="20"/>
            <c:invertIfNegative val="0"/>
            <c:bubble3D val="0"/>
            <c:spPr>
              <a:solidFill>
                <a:schemeClr val="tx1"/>
              </a:solidFill>
              <a:ln>
                <a:solidFill>
                  <a:schemeClr val="tx1"/>
                </a:solidFill>
              </a:ln>
              <a:effectLst/>
            </c:spPr>
          </c:dPt>
          <c:cat>
            <c:strRef>
              <c:f>'Slide 33'!$A$2:$A$36</c:f>
              <c:strCache>
                <c:ptCount val="35"/>
                <c:pt idx="0">
                  <c:v>Mexico</c:v>
                </c:pt>
                <c:pt idx="1">
                  <c:v>Turkey</c:v>
                </c:pt>
                <c:pt idx="2">
                  <c:v>Iceland</c:v>
                </c:pt>
                <c:pt idx="3">
                  <c:v>Norway</c:v>
                </c:pt>
                <c:pt idx="4">
                  <c:v>Latvia</c:v>
                </c:pt>
                <c:pt idx="5">
                  <c:v>Canada</c:v>
                </c:pt>
                <c:pt idx="6">
                  <c:v>Estonia</c:v>
                </c:pt>
                <c:pt idx="7">
                  <c:v>Denmark</c:v>
                </c:pt>
                <c:pt idx="8">
                  <c:v>Finland</c:v>
                </c:pt>
                <c:pt idx="9">
                  <c:v>Slovenia</c:v>
                </c:pt>
                <c:pt idx="10">
                  <c:v>Ireland</c:v>
                </c:pt>
                <c:pt idx="11">
                  <c:v>Greece</c:v>
                </c:pt>
                <c:pt idx="12">
                  <c:v>Italy</c:v>
                </c:pt>
                <c:pt idx="13">
                  <c:v>Japan</c:v>
                </c:pt>
                <c:pt idx="14">
                  <c:v>Poland</c:v>
                </c:pt>
                <c:pt idx="15">
                  <c:v>Netherlands</c:v>
                </c:pt>
                <c:pt idx="16">
                  <c:v>United Kingdom</c:v>
                </c:pt>
                <c:pt idx="17">
                  <c:v>Spain</c:v>
                </c:pt>
                <c:pt idx="18">
                  <c:v>OECD average</c:v>
                </c:pt>
                <c:pt idx="19">
                  <c:v>Australia</c:v>
                </c:pt>
                <c:pt idx="20">
                  <c:v>United States</c:v>
                </c:pt>
                <c:pt idx="21">
                  <c:v>New Zealand</c:v>
                </c:pt>
                <c:pt idx="22">
                  <c:v>Germany</c:v>
                </c:pt>
                <c:pt idx="23">
                  <c:v>Austria</c:v>
                </c:pt>
                <c:pt idx="24">
                  <c:v>Sweden</c:v>
                </c:pt>
                <c:pt idx="25">
                  <c:v>Switzerland</c:v>
                </c:pt>
                <c:pt idx="26">
                  <c:v>Israel</c:v>
                </c:pt>
                <c:pt idx="27">
                  <c:v>Korea, Republic of</c:v>
                </c:pt>
                <c:pt idx="28">
                  <c:v>Slovak Republic</c:v>
                </c:pt>
                <c:pt idx="29">
                  <c:v>Chile</c:v>
                </c:pt>
                <c:pt idx="30">
                  <c:v>Portugal</c:v>
                </c:pt>
                <c:pt idx="31">
                  <c:v>Czech Republic</c:v>
                </c:pt>
                <c:pt idx="32">
                  <c:v>France</c:v>
                </c:pt>
                <c:pt idx="33">
                  <c:v>Luxembourg</c:v>
                </c:pt>
                <c:pt idx="34">
                  <c:v>Hungary</c:v>
                </c:pt>
              </c:strCache>
            </c:strRef>
          </c:cat>
          <c:val>
            <c:numRef>
              <c:f>'Slide 33'!$C$2:$C$36</c:f>
              <c:numCache>
                <c:formatCode>General</c:formatCode>
                <c:ptCount val="35"/>
                <c:pt idx="0">
                  <c:v>55.954491652190029</c:v>
                </c:pt>
                <c:pt idx="1">
                  <c:v>58.693292705260035</c:v>
                </c:pt>
                <c:pt idx="2">
                  <c:v>61.919685402159985</c:v>
                </c:pt>
                <c:pt idx="3">
                  <c:v>66.53713543857998</c:v>
                </c:pt>
                <c:pt idx="4">
                  <c:v>66.693658013130005</c:v>
                </c:pt>
                <c:pt idx="5">
                  <c:v>66.958495449869986</c:v>
                </c:pt>
                <c:pt idx="6">
                  <c:v>68.346788345139998</c:v>
                </c:pt>
                <c:pt idx="7">
                  <c:v>68.68594993482003</c:v>
                </c:pt>
                <c:pt idx="8">
                  <c:v>72.537466558640006</c:v>
                </c:pt>
                <c:pt idx="9">
                  <c:v>72.758981579910028</c:v>
                </c:pt>
                <c:pt idx="10">
                  <c:v>75.668422628359963</c:v>
                </c:pt>
                <c:pt idx="11">
                  <c:v>77.583296515070003</c:v>
                </c:pt>
                <c:pt idx="12">
                  <c:v>77.699396245329979</c:v>
                </c:pt>
                <c:pt idx="13">
                  <c:v>78.922752897710041</c:v>
                </c:pt>
                <c:pt idx="14">
                  <c:v>79.280541752170052</c:v>
                </c:pt>
                <c:pt idx="15">
                  <c:v>79.438216202139984</c:v>
                </c:pt>
                <c:pt idx="16">
                  <c:v>79.608328549079943</c:v>
                </c:pt>
                <c:pt idx="17">
                  <c:v>82.654994986479949</c:v>
                </c:pt>
                <c:pt idx="18">
                  <c:v>83.598496863140042</c:v>
                </c:pt>
                <c:pt idx="19">
                  <c:v>85.362436040670048</c:v>
                </c:pt>
                <c:pt idx="20">
                  <c:v>85.958591537359951</c:v>
                </c:pt>
                <c:pt idx="21">
                  <c:v>88.403529118119934</c:v>
                </c:pt>
                <c:pt idx="22">
                  <c:v>89.127977465589993</c:v>
                </c:pt>
                <c:pt idx="23">
                  <c:v>89.186004906860035</c:v>
                </c:pt>
                <c:pt idx="24">
                  <c:v>89.263496385530004</c:v>
                </c:pt>
                <c:pt idx="25">
                  <c:v>90.755406660040023</c:v>
                </c:pt>
                <c:pt idx="26">
                  <c:v>91.315820410339995</c:v>
                </c:pt>
                <c:pt idx="27">
                  <c:v>92.199667726279984</c:v>
                </c:pt>
                <c:pt idx="28">
                  <c:v>94.574260355729962</c:v>
                </c:pt>
                <c:pt idx="29">
                  <c:v>95.447683332639997</c:v>
                </c:pt>
                <c:pt idx="30">
                  <c:v>97.476289294889966</c:v>
                </c:pt>
                <c:pt idx="31">
                  <c:v>107.39584696670994</c:v>
                </c:pt>
                <c:pt idx="32">
                  <c:v>110.05973011384003</c:v>
                </c:pt>
                <c:pt idx="33">
                  <c:v>111.35693913596998</c:v>
                </c:pt>
                <c:pt idx="34">
                  <c:v>113.72664425591</c:v>
                </c:pt>
              </c:numCache>
            </c:numRef>
          </c:val>
        </c:ser>
        <c:dLbls>
          <c:showLegendKey val="0"/>
          <c:showVal val="0"/>
          <c:showCatName val="0"/>
          <c:showSerName val="0"/>
          <c:showPercent val="0"/>
          <c:showBubbleSize val="0"/>
        </c:dLbls>
        <c:gapWidth val="150"/>
        <c:overlap val="100"/>
        <c:axId val="251145784"/>
        <c:axId val="251146176"/>
      </c:barChart>
      <c:catAx>
        <c:axId val="251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1146176"/>
        <c:crosses val="autoZero"/>
        <c:auto val="1"/>
        <c:lblAlgn val="ctr"/>
        <c:lblOffset val="1"/>
        <c:noMultiLvlLbl val="0"/>
      </c:catAx>
      <c:valAx>
        <c:axId val="251146176"/>
        <c:scaling>
          <c:orientation val="minMax"/>
          <c:max val="600"/>
          <c:min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Gap in Average Scale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1145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7408605174402"/>
          <c:y val="4.170892833311092E-2"/>
          <c:w val="0.85975686632922077"/>
          <c:h val="0.75893634058454562"/>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c:spPr>
          <c:invertIfNegative val="0"/>
          <c:dPt>
            <c:idx val="2"/>
            <c:invertIfNegative val="0"/>
            <c:bubble3D val="0"/>
            <c:spPr>
              <a:solidFill>
                <a:srgbClr val="C00000"/>
              </a:solidFill>
              <a:ln>
                <a:solidFill>
                  <a:schemeClr val="tx1"/>
                </a:solidFill>
              </a:ln>
            </c:spPr>
          </c:dPt>
          <c:cat>
            <c:strRef>
              <c:f>Sheet1!$A$2:$A$22</c:f>
              <c:strCache>
                <c:ptCount val="21"/>
                <c:pt idx="0">
                  <c:v>Chile</c:v>
                </c:pt>
                <c:pt idx="1">
                  <c:v>Mexico</c:v>
                </c:pt>
                <c:pt idx="2">
                  <c:v>United States</c:v>
                </c:pt>
                <c:pt idx="3">
                  <c:v>Turkey</c:v>
                </c:pt>
                <c:pt idx="4">
                  <c:v>Israel</c:v>
                </c:pt>
                <c:pt idx="5">
                  <c:v>Italy</c:v>
                </c:pt>
                <c:pt idx="6">
                  <c:v>Estonia</c:v>
                </c:pt>
                <c:pt idx="7">
                  <c:v>Spain</c:v>
                </c:pt>
                <c:pt idx="8">
                  <c:v>Ireland</c:v>
                </c:pt>
                <c:pt idx="9">
                  <c:v>Greece</c:v>
                </c:pt>
                <c:pt idx="10">
                  <c:v>Poland</c:v>
                </c:pt>
                <c:pt idx="11">
                  <c:v>Switzerland</c:v>
                </c:pt>
                <c:pt idx="12">
                  <c:v>Belgium</c:v>
                </c:pt>
                <c:pt idx="13">
                  <c:v>Canada</c:v>
                </c:pt>
                <c:pt idx="14">
                  <c:v>Slovenia</c:v>
                </c:pt>
                <c:pt idx="15">
                  <c:v>Hungary</c:v>
                </c:pt>
                <c:pt idx="16">
                  <c:v>Austria</c:v>
                </c:pt>
                <c:pt idx="17">
                  <c:v>Germany</c:v>
                </c:pt>
                <c:pt idx="18">
                  <c:v>Finland</c:v>
                </c:pt>
                <c:pt idx="19">
                  <c:v>Norway</c:v>
                </c:pt>
                <c:pt idx="20">
                  <c:v>Sweden</c:v>
                </c:pt>
              </c:strCache>
            </c:strRef>
          </c:cat>
          <c:val>
            <c:numRef>
              <c:f>Sheet1!$B$2:$B$22</c:f>
              <c:numCache>
                <c:formatCode>0.0</c:formatCode>
                <c:ptCount val="21"/>
                <c:pt idx="0">
                  <c:v>0.52100000000000002</c:v>
                </c:pt>
                <c:pt idx="1">
                  <c:v>0.51700000000000002</c:v>
                </c:pt>
                <c:pt idx="2">
                  <c:v>0.40800000000000008</c:v>
                </c:pt>
                <c:pt idx="3">
                  <c:v>0.39700000000000613</c:v>
                </c:pt>
                <c:pt idx="4">
                  <c:v>0.39200000000000557</c:v>
                </c:pt>
                <c:pt idx="5">
                  <c:v>0.36000000000000032</c:v>
                </c:pt>
                <c:pt idx="6">
                  <c:v>0.36000000000000032</c:v>
                </c:pt>
                <c:pt idx="7">
                  <c:v>0.34700000000000081</c:v>
                </c:pt>
                <c:pt idx="8">
                  <c:v>0.34300000000000047</c:v>
                </c:pt>
                <c:pt idx="9">
                  <c:v>0.34300000000000047</c:v>
                </c:pt>
                <c:pt idx="10">
                  <c:v>0.34200000000000047</c:v>
                </c:pt>
                <c:pt idx="11">
                  <c:v>0.33700000000000613</c:v>
                </c:pt>
                <c:pt idx="12">
                  <c:v>0.33000000000000562</c:v>
                </c:pt>
                <c:pt idx="13">
                  <c:v>0.3260000000000054</c:v>
                </c:pt>
                <c:pt idx="14">
                  <c:v>0.31200000000000438</c:v>
                </c:pt>
                <c:pt idx="15">
                  <c:v>0.31200000000000438</c:v>
                </c:pt>
                <c:pt idx="16">
                  <c:v>0.29100000000000031</c:v>
                </c:pt>
                <c:pt idx="17">
                  <c:v>0.28300000000000008</c:v>
                </c:pt>
                <c:pt idx="18">
                  <c:v>0.26900000000000002</c:v>
                </c:pt>
                <c:pt idx="19">
                  <c:v>0.25800000000000001</c:v>
                </c:pt>
                <c:pt idx="20">
                  <c:v>0.25</c:v>
                </c:pt>
              </c:numCache>
            </c:numRef>
          </c:val>
        </c:ser>
        <c:dLbls>
          <c:showLegendKey val="0"/>
          <c:showVal val="0"/>
          <c:showCatName val="0"/>
          <c:showSerName val="0"/>
          <c:showPercent val="0"/>
          <c:showBubbleSize val="0"/>
        </c:dLbls>
        <c:gapWidth val="150"/>
        <c:axId val="364203008"/>
        <c:axId val="364203400"/>
      </c:barChart>
      <c:catAx>
        <c:axId val="36420300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rot="-3600000"/>
          <a:lstStyle/>
          <a:p>
            <a:pPr>
              <a:defRPr sz="1100" baseline="0">
                <a:latin typeface="+mn-lt"/>
              </a:defRPr>
            </a:pPr>
            <a:endParaRPr lang="en-US"/>
          </a:p>
        </c:txPr>
        <c:crossAx val="364203400"/>
        <c:crosses val="autoZero"/>
        <c:auto val="1"/>
        <c:lblAlgn val="ctr"/>
        <c:lblOffset val="100"/>
        <c:noMultiLvlLbl val="0"/>
      </c:catAx>
      <c:valAx>
        <c:axId val="364203400"/>
        <c:scaling>
          <c:orientation val="minMax"/>
          <c:max val="1"/>
        </c:scaling>
        <c:delete val="0"/>
        <c:axPos val="l"/>
        <c:majorGridlines/>
        <c:title>
          <c:tx>
            <c:rich>
              <a:bodyPr/>
              <a:lstStyle/>
              <a:p>
                <a:pPr>
                  <a:defRPr sz="1400" b="0" i="0" u="none" strike="noStrike" baseline="0">
                    <a:solidFill>
                      <a:srgbClr val="000000"/>
                    </a:solidFill>
                    <a:latin typeface="Calibri"/>
                    <a:ea typeface="Calibri"/>
                    <a:cs typeface="Calibri"/>
                  </a:defRPr>
                </a:pPr>
                <a:r>
                  <a:rPr lang="en-US" sz="1400" dirty="0" err="1" smtClean="0"/>
                  <a:t>Gini</a:t>
                </a:r>
                <a:r>
                  <a:rPr lang="en-US" sz="1400" baseline="0" dirty="0" smtClean="0"/>
                  <a:t> Coefficient</a:t>
                </a:r>
                <a:endParaRPr lang="en-US" sz="1400" dirty="0"/>
              </a:p>
            </c:rich>
          </c:tx>
          <c:layout>
            <c:manualLayout>
              <c:xMode val="edge"/>
              <c:yMode val="edge"/>
              <c:x val="1.6369047619047675E-2"/>
              <c:y val="0.2235357444726192"/>
            </c:manualLayout>
          </c:layout>
          <c:overlay val="0"/>
        </c:title>
        <c:numFmt formatCode="0.00" sourceLinked="0"/>
        <c:majorTickMark val="none"/>
        <c:minorTickMark val="none"/>
        <c:tickLblPos val="nextTo"/>
        <c:spPr>
          <a:ln>
            <a:noFill/>
          </a:ln>
        </c:spPr>
        <c:txPr>
          <a:bodyPr/>
          <a:lstStyle/>
          <a:p>
            <a:pPr>
              <a:defRPr sz="1600">
                <a:latin typeface="+mn-lt"/>
              </a:defRPr>
            </a:pPr>
            <a:endParaRPr lang="en-US"/>
          </a:p>
        </c:txPr>
        <c:crossAx val="364203008"/>
        <c:crosses val="autoZero"/>
        <c:crossBetween val="between"/>
      </c:valAx>
    </c:plotArea>
    <c:plotVisOnly val="1"/>
    <c:dispBlanksAs val="gap"/>
    <c:showDLblsOverMax val="0"/>
  </c:chart>
  <c:txPr>
    <a:bodyPr/>
    <a:lstStyle/>
    <a:p>
      <a:pPr>
        <a:defRPr sz="1797"/>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Science, 2015 – Gaps between low- and high- SES performance</a:t>
            </a:r>
          </a:p>
        </c:rich>
      </c:tx>
      <c:layout>
        <c:manualLayout>
          <c:xMode val="edge"/>
          <c:yMode val="edge"/>
          <c:x val="0.19366336633663367"/>
          <c:y val="0"/>
        </c:manualLayout>
      </c:layout>
      <c:overlay val="0"/>
    </c:title>
    <c:autoTitleDeleted val="0"/>
    <c:plotArea>
      <c:layout>
        <c:manualLayout>
          <c:layoutTarget val="inner"/>
          <c:xMode val="edge"/>
          <c:yMode val="edge"/>
          <c:x val="0.10155196850393701"/>
          <c:y val="8.3047793781376708E-2"/>
          <c:w val="0.88235294117647056"/>
          <c:h val="0.65161290322581533"/>
        </c:manualLayout>
      </c:layout>
      <c:barChart>
        <c:barDir val="col"/>
        <c:grouping val="stacked"/>
        <c:varyColors val="0"/>
        <c:ser>
          <c:idx val="0"/>
          <c:order val="0"/>
          <c:tx>
            <c:strRef>
              <c:f>Sheet1!$B$1</c:f>
              <c:strCache>
                <c:ptCount val="1"/>
                <c:pt idx="0">
                  <c:v>Low score</c:v>
                </c:pt>
              </c:strCache>
            </c:strRef>
          </c:tx>
          <c:spPr>
            <a:noFill/>
            <a:ln w="10831">
              <a:noFill/>
              <a:prstDash val="solid"/>
            </a:ln>
          </c:spPr>
          <c:invertIfNegative val="0"/>
          <c:cat>
            <c:strRef>
              <c:f>Sheet1!$A$2:$A$37</c:f>
              <c:strCache>
                <c:ptCount val="36"/>
                <c:pt idx="0">
                  <c:v>Iceland</c:v>
                </c:pt>
                <c:pt idx="1">
                  <c:v>Turkey</c:v>
                </c:pt>
                <c:pt idx="2">
                  <c:v>Mexico</c:v>
                </c:pt>
                <c:pt idx="3">
                  <c:v>Latvia</c:v>
                </c:pt>
                <c:pt idx="4">
                  <c:v>Estonia</c:v>
                </c:pt>
                <c:pt idx="5">
                  <c:v>Canada</c:v>
                </c:pt>
                <c:pt idx="6">
                  <c:v>Norway</c:v>
                </c:pt>
                <c:pt idx="7">
                  <c:v>Denmark</c:v>
                </c:pt>
                <c:pt idx="8">
                  <c:v>Italy</c:v>
                </c:pt>
                <c:pt idx="9">
                  <c:v>Korea, Republic of</c:v>
                </c:pt>
                <c:pt idx="10">
                  <c:v>Finland</c:v>
                </c:pt>
                <c:pt idx="11">
                  <c:v>Japan</c:v>
                </c:pt>
                <c:pt idx="12">
                  <c:v>Ireland</c:v>
                </c:pt>
                <c:pt idx="13">
                  <c:v>Spain</c:v>
                </c:pt>
                <c:pt idx="14">
                  <c:v>United Kingdom</c:v>
                </c:pt>
                <c:pt idx="15">
                  <c:v>Poland</c:v>
                </c:pt>
                <c:pt idx="16">
                  <c:v>Greece</c:v>
                </c:pt>
                <c:pt idx="17">
                  <c:v>OECD average</c:v>
                </c:pt>
                <c:pt idx="18">
                  <c:v>Slovenia</c:v>
                </c:pt>
                <c:pt idx="19">
                  <c:v>United States</c:v>
                </c:pt>
                <c:pt idx="20">
                  <c:v>Australia</c:v>
                </c:pt>
                <c:pt idx="21">
                  <c:v>Sweden </c:v>
                </c:pt>
                <c:pt idx="22">
                  <c:v>Israel</c:v>
                </c:pt>
                <c:pt idx="23">
                  <c:v>Netherlands</c:v>
                </c:pt>
                <c:pt idx="24">
                  <c:v>Chile</c:v>
                </c:pt>
                <c:pt idx="25">
                  <c:v>Portugal</c:v>
                </c:pt>
                <c:pt idx="26">
                  <c:v>Austria</c:v>
                </c:pt>
                <c:pt idx="27">
                  <c:v>Slovak Republic</c:v>
                </c:pt>
                <c:pt idx="28">
                  <c:v>New Zealand</c:v>
                </c:pt>
                <c:pt idx="29">
                  <c:v>Germany</c:v>
                </c:pt>
                <c:pt idx="30">
                  <c:v>Switzerland</c:v>
                </c:pt>
                <c:pt idx="31">
                  <c:v>Czech Republic</c:v>
                </c:pt>
                <c:pt idx="32">
                  <c:v>Belgium</c:v>
                </c:pt>
                <c:pt idx="33">
                  <c:v>Hungary</c:v>
                </c:pt>
                <c:pt idx="34">
                  <c:v>France</c:v>
                </c:pt>
                <c:pt idx="35">
                  <c:v>Luxembourg</c:v>
                </c:pt>
              </c:strCache>
            </c:strRef>
          </c:cat>
          <c:val>
            <c:numRef>
              <c:f>Sheet1!$B$2:$B$37</c:f>
              <c:numCache>
                <c:formatCode>0</c:formatCode>
                <c:ptCount val="36"/>
                <c:pt idx="0">
                  <c:v>448.18199023506997</c:v>
                </c:pt>
                <c:pt idx="1">
                  <c:v>400.41109306004</c:v>
                </c:pt>
                <c:pt idx="2">
                  <c:v>386.21273749721001</c:v>
                </c:pt>
                <c:pt idx="3">
                  <c:v>460.95199474454</c:v>
                </c:pt>
                <c:pt idx="4">
                  <c:v>503.98544511548999</c:v>
                </c:pt>
                <c:pt idx="5">
                  <c:v>492.36812291210998</c:v>
                </c:pt>
                <c:pt idx="6">
                  <c:v>463.49222552001999</c:v>
                </c:pt>
                <c:pt idx="7">
                  <c:v>467.39394505835003</c:v>
                </c:pt>
                <c:pt idx="8">
                  <c:v>441.82036116053001</c:v>
                </c:pt>
                <c:pt idx="9">
                  <c:v>479.82175444555998</c:v>
                </c:pt>
                <c:pt idx="10">
                  <c:v>494.05463551392</c:v>
                </c:pt>
                <c:pt idx="11">
                  <c:v>497.89088668088999</c:v>
                </c:pt>
                <c:pt idx="12">
                  <c:v>464.94998485604998</c:v>
                </c:pt>
                <c:pt idx="13">
                  <c:v>454.28220224216</c:v>
                </c:pt>
                <c:pt idx="14">
                  <c:v>473.35133402839</c:v>
                </c:pt>
                <c:pt idx="15">
                  <c:v>463.06470730989997</c:v>
                </c:pt>
                <c:pt idx="16">
                  <c:v>415.43645920515002</c:v>
                </c:pt>
                <c:pt idx="17">
                  <c:v>451.79197282430999</c:v>
                </c:pt>
                <c:pt idx="18">
                  <c:v>471.28962573088</c:v>
                </c:pt>
                <c:pt idx="19">
                  <c:v>456.61393788664998</c:v>
                </c:pt>
                <c:pt idx="20">
                  <c:v>467.67171384304999</c:v>
                </c:pt>
                <c:pt idx="21">
                  <c:v>449.51670046868003</c:v>
                </c:pt>
                <c:pt idx="22">
                  <c:v>416.80163845865002</c:v>
                </c:pt>
                <c:pt idx="23">
                  <c:v>464.71793595023001</c:v>
                </c:pt>
                <c:pt idx="24">
                  <c:v>401.57503402002999</c:v>
                </c:pt>
                <c:pt idx="25">
                  <c:v>459.46204286173003</c:v>
                </c:pt>
                <c:pt idx="26">
                  <c:v>447.90149335711999</c:v>
                </c:pt>
                <c:pt idx="27">
                  <c:v>412.53240641220998</c:v>
                </c:pt>
                <c:pt idx="28">
                  <c:v>463.49669096436003</c:v>
                </c:pt>
                <c:pt idx="29">
                  <c:v>465.50433659931002</c:v>
                </c:pt>
                <c:pt idx="30">
                  <c:v>455.09330694718</c:v>
                </c:pt>
                <c:pt idx="31">
                  <c:v>443.73068851859</c:v>
                </c:pt>
                <c:pt idx="32">
                  <c:v>449.51929340632</c:v>
                </c:pt>
                <c:pt idx="33">
                  <c:v>419.84461685585001</c:v>
                </c:pt>
                <c:pt idx="34">
                  <c:v>440.61216251755002</c:v>
                </c:pt>
                <c:pt idx="35">
                  <c:v>425.15265765573997</c:v>
                </c:pt>
              </c:numCache>
            </c:numRef>
          </c:val>
        </c:ser>
        <c:ser>
          <c:idx val="1"/>
          <c:order val="1"/>
          <c:tx>
            <c:strRef>
              <c:f>Sheet1!$C$1</c:f>
              <c:strCache>
                <c:ptCount val="1"/>
                <c:pt idx="0">
                  <c:v>Difference b/t high and low scores</c:v>
                </c:pt>
              </c:strCache>
            </c:strRef>
          </c:tx>
          <c:spPr>
            <a:solidFill>
              <a:srgbClr val="1F497D"/>
            </a:solidFill>
            <a:ln>
              <a:solidFill>
                <a:sysClr val="windowText" lastClr="000000"/>
              </a:solidFill>
            </a:ln>
          </c:spPr>
          <c:invertIfNegative val="0"/>
          <c:dPt>
            <c:idx val="14"/>
            <c:invertIfNegative val="0"/>
            <c:bubble3D val="0"/>
          </c:dPt>
          <c:dPt>
            <c:idx val="16"/>
            <c:invertIfNegative val="0"/>
            <c:bubble3D val="0"/>
          </c:dPt>
          <c:dPt>
            <c:idx val="17"/>
            <c:invertIfNegative val="0"/>
            <c:bubble3D val="0"/>
            <c:spPr>
              <a:solidFill>
                <a:sysClr val="window" lastClr="FFFFFF"/>
              </a:solidFill>
              <a:ln>
                <a:solidFill>
                  <a:sysClr val="windowText" lastClr="000000"/>
                </a:solidFill>
              </a:ln>
            </c:spPr>
          </c:dPt>
          <c:dPt>
            <c:idx val="18"/>
            <c:invertIfNegative val="0"/>
            <c:bubble3D val="0"/>
          </c:dPt>
          <c:dPt>
            <c:idx val="19"/>
            <c:invertIfNegative val="0"/>
            <c:bubble3D val="0"/>
            <c:spPr>
              <a:solidFill>
                <a:sysClr val="windowText" lastClr="000000"/>
              </a:solidFill>
              <a:ln>
                <a:solidFill>
                  <a:sysClr val="windowText" lastClr="000000"/>
                </a:solidFill>
              </a:ln>
            </c:spPr>
          </c:dPt>
          <c:cat>
            <c:strRef>
              <c:f>Sheet1!$A$2:$A$37</c:f>
              <c:strCache>
                <c:ptCount val="36"/>
                <c:pt idx="0">
                  <c:v>Iceland</c:v>
                </c:pt>
                <c:pt idx="1">
                  <c:v>Turkey</c:v>
                </c:pt>
                <c:pt idx="2">
                  <c:v>Mexico</c:v>
                </c:pt>
                <c:pt idx="3">
                  <c:v>Latvia</c:v>
                </c:pt>
                <c:pt idx="4">
                  <c:v>Estonia</c:v>
                </c:pt>
                <c:pt idx="5">
                  <c:v>Canada</c:v>
                </c:pt>
                <c:pt idx="6">
                  <c:v>Norway</c:v>
                </c:pt>
                <c:pt idx="7">
                  <c:v>Denmark</c:v>
                </c:pt>
                <c:pt idx="8">
                  <c:v>Italy</c:v>
                </c:pt>
                <c:pt idx="9">
                  <c:v>Korea, Republic of</c:v>
                </c:pt>
                <c:pt idx="10">
                  <c:v>Finland</c:v>
                </c:pt>
                <c:pt idx="11">
                  <c:v>Japan</c:v>
                </c:pt>
                <c:pt idx="12">
                  <c:v>Ireland</c:v>
                </c:pt>
                <c:pt idx="13">
                  <c:v>Spain</c:v>
                </c:pt>
                <c:pt idx="14">
                  <c:v>United Kingdom</c:v>
                </c:pt>
                <c:pt idx="15">
                  <c:v>Poland</c:v>
                </c:pt>
                <c:pt idx="16">
                  <c:v>Greece</c:v>
                </c:pt>
                <c:pt idx="17">
                  <c:v>OECD average</c:v>
                </c:pt>
                <c:pt idx="18">
                  <c:v>Slovenia</c:v>
                </c:pt>
                <c:pt idx="19">
                  <c:v>United States</c:v>
                </c:pt>
                <c:pt idx="20">
                  <c:v>Australia</c:v>
                </c:pt>
                <c:pt idx="21">
                  <c:v>Sweden </c:v>
                </c:pt>
                <c:pt idx="22">
                  <c:v>Israel</c:v>
                </c:pt>
                <c:pt idx="23">
                  <c:v>Netherlands</c:v>
                </c:pt>
                <c:pt idx="24">
                  <c:v>Chile</c:v>
                </c:pt>
                <c:pt idx="25">
                  <c:v>Portugal</c:v>
                </c:pt>
                <c:pt idx="26">
                  <c:v>Austria</c:v>
                </c:pt>
                <c:pt idx="27">
                  <c:v>Slovak Republic</c:v>
                </c:pt>
                <c:pt idx="28">
                  <c:v>New Zealand</c:v>
                </c:pt>
                <c:pt idx="29">
                  <c:v>Germany</c:v>
                </c:pt>
                <c:pt idx="30">
                  <c:v>Switzerland</c:v>
                </c:pt>
                <c:pt idx="31">
                  <c:v>Czech Republic</c:v>
                </c:pt>
                <c:pt idx="32">
                  <c:v>Belgium</c:v>
                </c:pt>
                <c:pt idx="33">
                  <c:v>Hungary</c:v>
                </c:pt>
                <c:pt idx="34">
                  <c:v>France</c:v>
                </c:pt>
                <c:pt idx="35">
                  <c:v>Luxembourg</c:v>
                </c:pt>
              </c:strCache>
            </c:strRef>
          </c:cat>
          <c:val>
            <c:numRef>
              <c:f>Sheet1!$C$2:$C$37</c:f>
              <c:numCache>
                <c:formatCode>0</c:formatCode>
                <c:ptCount val="36"/>
                <c:pt idx="0">
                  <c:v>51.740061943460034</c:v>
                </c:pt>
                <c:pt idx="1">
                  <c:v>58.577346188330012</c:v>
                </c:pt>
                <c:pt idx="2">
                  <c:v>60.231991869019964</c:v>
                </c:pt>
                <c:pt idx="3">
                  <c:v>63.40454586029</c:v>
                </c:pt>
                <c:pt idx="4">
                  <c:v>68.900510662639988</c:v>
                </c:pt>
                <c:pt idx="5">
                  <c:v>70.878254502270067</c:v>
                </c:pt>
                <c:pt idx="6">
                  <c:v>71.808521609709999</c:v>
                </c:pt>
                <c:pt idx="7">
                  <c:v>75.703742038749965</c:v>
                </c:pt>
                <c:pt idx="8">
                  <c:v>75.884958337709975</c:v>
                </c:pt>
                <c:pt idx="9">
                  <c:v>76.435271046120022</c:v>
                </c:pt>
                <c:pt idx="10">
                  <c:v>77.75089067813002</c:v>
                </c:pt>
                <c:pt idx="11">
                  <c:v>79.610335644659983</c:v>
                </c:pt>
                <c:pt idx="12">
                  <c:v>79.773875823130027</c:v>
                </c:pt>
                <c:pt idx="13">
                  <c:v>82.002291738799954</c:v>
                </c:pt>
                <c:pt idx="14">
                  <c:v>84.115836349879999</c:v>
                </c:pt>
                <c:pt idx="15">
                  <c:v>86.178560201650043</c:v>
                </c:pt>
                <c:pt idx="16">
                  <c:v>87.96367360542996</c:v>
                </c:pt>
                <c:pt idx="17">
                  <c:v>88.160696285256051</c:v>
                </c:pt>
                <c:pt idx="18">
                  <c:v>88.221105318660022</c:v>
                </c:pt>
                <c:pt idx="19">
                  <c:v>89.506157073150007</c:v>
                </c:pt>
                <c:pt idx="20">
                  <c:v>91.518079964089964</c:v>
                </c:pt>
                <c:pt idx="21">
                  <c:v>93.583745725539984</c:v>
                </c:pt>
                <c:pt idx="22">
                  <c:v>93.916035915479995</c:v>
                </c:pt>
                <c:pt idx="23">
                  <c:v>94.516904189180025</c:v>
                </c:pt>
                <c:pt idx="24">
                  <c:v>94.961515913480014</c:v>
                </c:pt>
                <c:pt idx="25">
                  <c:v>96.474061684419951</c:v>
                </c:pt>
                <c:pt idx="26">
                  <c:v>97.307951157190018</c:v>
                </c:pt>
                <c:pt idx="27">
                  <c:v>100.72945813939998</c:v>
                </c:pt>
                <c:pt idx="28">
                  <c:v>101.07776271337002</c:v>
                </c:pt>
                <c:pt idx="29">
                  <c:v>103.46470296534994</c:v>
                </c:pt>
                <c:pt idx="30">
                  <c:v>106.02391364807005</c:v>
                </c:pt>
                <c:pt idx="31">
                  <c:v>107.00599433755997</c:v>
                </c:pt>
                <c:pt idx="32">
                  <c:v>110.76519510967</c:v>
                </c:pt>
                <c:pt idx="33">
                  <c:v>116.71263144980998</c:v>
                </c:pt>
                <c:pt idx="34">
                  <c:v>117.66311982249999</c:v>
                </c:pt>
                <c:pt idx="35">
                  <c:v>125.39283124983001</c:v>
                </c:pt>
              </c:numCache>
            </c:numRef>
          </c:val>
        </c:ser>
        <c:dLbls>
          <c:showLegendKey val="0"/>
          <c:showVal val="0"/>
          <c:showCatName val="0"/>
          <c:showSerName val="0"/>
          <c:showPercent val="0"/>
          <c:showBubbleSize val="0"/>
        </c:dLbls>
        <c:gapWidth val="150"/>
        <c:overlap val="100"/>
        <c:axId val="367289136"/>
        <c:axId val="367289528"/>
      </c:barChart>
      <c:catAx>
        <c:axId val="36728913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a:pPr>
            <a:endParaRPr lang="en-US"/>
          </a:p>
        </c:txPr>
        <c:crossAx val="367289528"/>
        <c:crosses val="autoZero"/>
        <c:auto val="1"/>
        <c:lblAlgn val="ctr"/>
        <c:lblOffset val="100"/>
        <c:tickLblSkip val="1"/>
        <c:tickMarkSkip val="1"/>
        <c:noMultiLvlLbl val="0"/>
      </c:catAx>
      <c:valAx>
        <c:axId val="367289528"/>
        <c:scaling>
          <c:orientation val="minMax"/>
          <c:max val="600"/>
          <c:min val="350"/>
        </c:scaling>
        <c:delete val="0"/>
        <c:axPos val="l"/>
        <c:majorGridlines>
          <c:spPr>
            <a:ln>
              <a:solidFill>
                <a:schemeClr val="tx1">
                  <a:lumMod val="65000"/>
                  <a:lumOff val="35000"/>
                </a:schemeClr>
              </a:solidFill>
            </a:ln>
          </c:spPr>
        </c:majorGridlines>
        <c:title>
          <c:tx>
            <c:rich>
              <a:bodyPr rot="-5400000" vert="horz"/>
              <a:lstStyle/>
              <a:p>
                <a:pPr>
                  <a:defRPr/>
                </a:pPr>
                <a:r>
                  <a:rPr lang="en-US"/>
                  <a:t>Gap in Average Scale Score</a:t>
                </a:r>
              </a:p>
            </c:rich>
          </c:tx>
          <c:overlay val="0"/>
        </c:title>
        <c:numFmt formatCode="0" sourceLinked="1"/>
        <c:majorTickMark val="out"/>
        <c:minorTickMark val="none"/>
        <c:tickLblPos val="nextTo"/>
        <c:spPr>
          <a:ln w="2707">
            <a:noFill/>
            <a:prstDash val="solid"/>
          </a:ln>
        </c:spPr>
        <c:txPr>
          <a:bodyPr rot="0" vert="horz"/>
          <a:lstStyle/>
          <a:p>
            <a:pPr>
              <a:defRPr/>
            </a:pPr>
            <a:endParaRPr lang="en-US"/>
          </a:p>
        </c:txPr>
        <c:crossAx val="367289136"/>
        <c:crosses val="autoZero"/>
        <c:crossBetween val="between"/>
        <c:majorUnit val="50"/>
        <c:minorUnit val="10"/>
      </c:valAx>
      <c:spPr>
        <a:noFill/>
        <a:ln w="23516">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US"/>
              <a:t>Reading, 2015 – Performance by race/ ethnic group</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67BAC1"/>
              </a:solidFill>
              <a:ln>
                <a:solidFill>
                  <a:schemeClr val="tx1"/>
                </a:solidFill>
              </a:ln>
              <a:effectLst/>
            </c:spPr>
          </c:dPt>
          <c:dPt>
            <c:idx val="1"/>
            <c:invertIfNegative val="0"/>
            <c:bubble3D val="0"/>
            <c:spPr>
              <a:solidFill>
                <a:srgbClr val="BF311A"/>
              </a:solidFill>
              <a:ln>
                <a:solidFill>
                  <a:schemeClr val="tx1"/>
                </a:solidFill>
              </a:ln>
              <a:effectLst/>
            </c:spPr>
          </c:dPt>
          <c:dPt>
            <c:idx val="2"/>
            <c:invertIfNegative val="0"/>
            <c:bubble3D val="0"/>
            <c:spPr>
              <a:solidFill>
                <a:srgbClr val="FBB040"/>
              </a:solidFill>
              <a:ln>
                <a:solidFill>
                  <a:schemeClr val="tx1"/>
                </a:solidFill>
              </a:ln>
              <a:effectLst/>
            </c:spPr>
          </c:dPt>
          <c:dPt>
            <c:idx val="3"/>
            <c:invertIfNegative val="0"/>
            <c:bubble3D val="0"/>
            <c:spPr>
              <a:solidFill>
                <a:srgbClr val="92D050"/>
              </a:solidFill>
              <a:ln>
                <a:solidFill>
                  <a:schemeClr val="tx1"/>
                </a:solidFill>
              </a:ln>
              <a:effectLst/>
            </c:spPr>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(2)'!$A$91:$A$95</c:f>
              <c:strCache>
                <c:ptCount val="5"/>
                <c:pt idx="0">
                  <c:v>White</c:v>
                </c:pt>
                <c:pt idx="1">
                  <c:v>Black</c:v>
                </c:pt>
                <c:pt idx="2">
                  <c:v>Hispanic</c:v>
                </c:pt>
                <c:pt idx="3">
                  <c:v>Asian</c:v>
                </c:pt>
                <c:pt idx="4">
                  <c:v>OECD average</c:v>
                </c:pt>
              </c:strCache>
            </c:strRef>
          </c:cat>
          <c:val>
            <c:numRef>
              <c:f>'Sheet1 (2)'!$B$91:$B$95</c:f>
              <c:numCache>
                <c:formatCode>0</c:formatCode>
                <c:ptCount val="5"/>
                <c:pt idx="0">
                  <c:v>525.75300000000004</c:v>
                </c:pt>
                <c:pt idx="1">
                  <c:v>442.69400000000002</c:v>
                </c:pt>
                <c:pt idx="2">
                  <c:v>477.65699999999998</c:v>
                </c:pt>
                <c:pt idx="3">
                  <c:v>526.62400000000002</c:v>
                </c:pt>
                <c:pt idx="4">
                  <c:v>492.54890982097999</c:v>
                </c:pt>
              </c:numCache>
            </c:numRef>
          </c:val>
        </c:ser>
        <c:dLbls>
          <c:showLegendKey val="0"/>
          <c:showVal val="0"/>
          <c:showCatName val="0"/>
          <c:showSerName val="0"/>
          <c:showPercent val="0"/>
          <c:showBubbleSize val="0"/>
        </c:dLbls>
        <c:gapWidth val="219"/>
        <c:overlap val="-27"/>
        <c:axId val="312275200"/>
        <c:axId val="312275592"/>
      </c:barChart>
      <c:catAx>
        <c:axId val="3122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2275592"/>
        <c:crosses val="autoZero"/>
        <c:auto val="1"/>
        <c:lblAlgn val="ctr"/>
        <c:lblOffset val="100"/>
        <c:noMultiLvlLbl val="0"/>
      </c:catAx>
      <c:valAx>
        <c:axId val="312275592"/>
        <c:scaling>
          <c:orientation val="minMax"/>
          <c:max val="600"/>
          <c:min val="3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2275200"/>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Math, 2015 – U.S. results by race/ ethnicity</a:t>
            </a:r>
          </a:p>
        </c:rich>
      </c:tx>
      <c:overlay val="0"/>
    </c:title>
    <c:autoTitleDeleted val="0"/>
    <c:plotArea>
      <c:layout>
        <c:manualLayout>
          <c:layoutTarget val="inner"/>
          <c:xMode val="edge"/>
          <c:yMode val="edge"/>
          <c:x val="0.10974632545931821"/>
          <c:y val="0.11667643501200421"/>
          <c:w val="0.8539440177275518"/>
          <c:h val="0.76121123036616578"/>
        </c:manualLayout>
      </c:layout>
      <c:barChart>
        <c:barDir val="col"/>
        <c:grouping val="clustered"/>
        <c:varyColors val="0"/>
        <c:ser>
          <c:idx val="0"/>
          <c:order val="0"/>
          <c:tx>
            <c:strRef>
              <c:f>Sheet1!$B$1</c:f>
              <c:strCache>
                <c:ptCount val="1"/>
                <c:pt idx="0">
                  <c:v>Series 1</c:v>
                </c:pt>
              </c:strCache>
            </c:strRef>
          </c:tx>
          <c:spPr>
            <a:solidFill>
              <a:srgbClr val="67BAC1"/>
            </a:solidFill>
            <a:ln>
              <a:solidFill>
                <a:schemeClr val="tx1"/>
              </a:solidFill>
            </a:ln>
          </c:spPr>
          <c:invertIfNegative val="0"/>
          <c:dPt>
            <c:idx val="1"/>
            <c:invertIfNegative val="0"/>
            <c:bubble3D val="0"/>
            <c:spPr>
              <a:solidFill>
                <a:srgbClr val="BF311A"/>
              </a:solidFill>
              <a:ln>
                <a:solidFill>
                  <a:schemeClr val="tx1"/>
                </a:solidFill>
              </a:ln>
            </c:spPr>
          </c:dPt>
          <c:dPt>
            <c:idx val="2"/>
            <c:invertIfNegative val="0"/>
            <c:bubble3D val="0"/>
            <c:spPr>
              <a:solidFill>
                <a:srgbClr val="FBB040"/>
              </a:solidFill>
              <a:ln>
                <a:solidFill>
                  <a:schemeClr val="tx1"/>
                </a:solidFill>
              </a:ln>
            </c:spPr>
          </c:dPt>
          <c:dPt>
            <c:idx val="3"/>
            <c:invertIfNegative val="0"/>
            <c:bubble3D val="0"/>
            <c:spPr>
              <a:solidFill>
                <a:srgbClr val="92D050"/>
              </a:solidFill>
              <a:ln>
                <a:solidFill>
                  <a:schemeClr val="tx1"/>
                </a:solidFill>
              </a:ln>
            </c:spPr>
          </c:dPt>
          <c:dPt>
            <c:idx val="4"/>
            <c:invertIfNegative val="0"/>
            <c:bubble3D val="0"/>
            <c:spPr>
              <a:solidFill>
                <a:srgbClr val="667B7A"/>
              </a:solidFill>
              <a:ln>
                <a:solidFill>
                  <a:schemeClr val="tx1"/>
                </a:solidFill>
              </a:ln>
            </c:spPr>
          </c:dPt>
          <c:dLbls>
            <c:dLbl>
              <c:idx val="1"/>
              <c:layout>
                <c:manualLayout>
                  <c:x val="1.6666666666666761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White</c:v>
                </c:pt>
                <c:pt idx="1">
                  <c:v>African American</c:v>
                </c:pt>
                <c:pt idx="2">
                  <c:v>Latino</c:v>
                </c:pt>
                <c:pt idx="3">
                  <c:v>Asian</c:v>
                </c:pt>
                <c:pt idx="4">
                  <c:v>OECD Average</c:v>
                </c:pt>
              </c:strCache>
            </c:strRef>
          </c:cat>
          <c:val>
            <c:numRef>
              <c:f>Sheet1!$B$2:$B$6</c:f>
              <c:numCache>
                <c:formatCode>General</c:formatCode>
                <c:ptCount val="5"/>
                <c:pt idx="0">
                  <c:v>499</c:v>
                </c:pt>
                <c:pt idx="1">
                  <c:v>419</c:v>
                </c:pt>
                <c:pt idx="2">
                  <c:v>446</c:v>
                </c:pt>
                <c:pt idx="3">
                  <c:v>498</c:v>
                </c:pt>
                <c:pt idx="4">
                  <c:v>490</c:v>
                </c:pt>
              </c:numCache>
            </c:numRef>
          </c:val>
        </c:ser>
        <c:dLbls>
          <c:showLegendKey val="0"/>
          <c:showVal val="1"/>
          <c:showCatName val="0"/>
          <c:showSerName val="0"/>
          <c:showPercent val="0"/>
          <c:showBubbleSize val="0"/>
        </c:dLbls>
        <c:gapWidth val="150"/>
        <c:axId val="367290312"/>
        <c:axId val="367290704"/>
      </c:barChart>
      <c:catAx>
        <c:axId val="367290312"/>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a:pPr>
            <a:endParaRPr lang="en-US"/>
          </a:p>
        </c:txPr>
        <c:crossAx val="367290704"/>
        <c:crossesAt val="350"/>
        <c:auto val="1"/>
        <c:lblAlgn val="ctr"/>
        <c:lblOffset val="100"/>
        <c:tickLblSkip val="1"/>
        <c:tickMarkSkip val="1"/>
        <c:noMultiLvlLbl val="0"/>
      </c:catAx>
      <c:valAx>
        <c:axId val="367290704"/>
        <c:scaling>
          <c:orientation val="minMax"/>
          <c:max val="600"/>
          <c:min val="350"/>
        </c:scaling>
        <c:delete val="0"/>
        <c:axPos val="l"/>
        <c:majorGridlines>
          <c:spPr>
            <a:ln>
              <a:solidFill>
                <a:schemeClr val="tx1">
                  <a:lumMod val="65000"/>
                  <a:lumOff val="35000"/>
                </a:schemeClr>
              </a:solidFill>
            </a:ln>
          </c:spPr>
        </c:majorGridlines>
        <c:title>
          <c:tx>
            <c:rich>
              <a:bodyPr/>
              <a:lstStyle/>
              <a:p>
                <a:pPr>
                  <a:defRPr/>
                </a:pPr>
                <a:r>
                  <a:rPr lang="en-US"/>
                  <a:t>Average scale score</a:t>
                </a:r>
              </a:p>
            </c:rich>
          </c:tx>
          <c:layout>
            <c:manualLayout>
              <c:xMode val="edge"/>
              <c:yMode val="edge"/>
              <c:x val="1.4547244094488189E-2"/>
              <c:y val="0.27474018041990927"/>
            </c:manualLayout>
          </c:layout>
          <c:overlay val="0"/>
        </c:title>
        <c:numFmt formatCode="General" sourceLinked="1"/>
        <c:majorTickMark val="out"/>
        <c:minorTickMark val="none"/>
        <c:tickLblPos val="nextTo"/>
        <c:spPr>
          <a:ln>
            <a:noFill/>
          </a:ln>
        </c:spPr>
        <c:txPr>
          <a:bodyPr rot="0" vert="horz"/>
          <a:lstStyle/>
          <a:p>
            <a:pPr>
              <a:defRPr/>
            </a:pPr>
            <a:endParaRPr lang="en-US"/>
          </a:p>
        </c:txPr>
        <c:crossAx val="367290312"/>
        <c:crosses val="autoZero"/>
        <c:crossBetween val="between"/>
        <c:majorUnit val="50"/>
        <c:minorUnit val="0.1"/>
      </c:valAx>
    </c:plotArea>
    <c:plotVisOnly val="1"/>
    <c:dispBlanksAs val="gap"/>
    <c:showDLblsOverMax val="0"/>
  </c:chart>
  <c:txPr>
    <a:bodyPr/>
    <a:lstStyle/>
    <a:p>
      <a:pPr>
        <a:defRPr sz="1200" b="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Science, 2015 – Performance by race/ ethnic group</a:t>
            </a:r>
          </a:p>
        </c:rich>
      </c:tx>
      <c:overlay val="0"/>
    </c:title>
    <c:autoTitleDeleted val="0"/>
    <c:plotArea>
      <c:layout>
        <c:manualLayout>
          <c:layoutTarget val="inner"/>
          <c:xMode val="edge"/>
          <c:yMode val="edge"/>
          <c:x val="0.10974632545931821"/>
          <c:y val="0.11667643501200421"/>
          <c:w val="0.8539440177275518"/>
          <c:h val="0.76121123036616578"/>
        </c:manualLayout>
      </c:layout>
      <c:barChart>
        <c:barDir val="col"/>
        <c:grouping val="clustered"/>
        <c:varyColors val="0"/>
        <c:ser>
          <c:idx val="0"/>
          <c:order val="0"/>
          <c:tx>
            <c:strRef>
              <c:f>Sheet1!$B$1</c:f>
              <c:strCache>
                <c:ptCount val="1"/>
                <c:pt idx="0">
                  <c:v>Series 1</c:v>
                </c:pt>
              </c:strCache>
            </c:strRef>
          </c:tx>
          <c:spPr>
            <a:solidFill>
              <a:srgbClr val="67BAC1"/>
            </a:solidFill>
            <a:ln>
              <a:solidFill>
                <a:schemeClr val="tx1"/>
              </a:solidFill>
            </a:ln>
          </c:spPr>
          <c:invertIfNegative val="0"/>
          <c:dPt>
            <c:idx val="1"/>
            <c:invertIfNegative val="0"/>
            <c:bubble3D val="0"/>
            <c:spPr>
              <a:solidFill>
                <a:srgbClr val="BF311A"/>
              </a:solidFill>
              <a:ln>
                <a:solidFill>
                  <a:schemeClr val="tx1"/>
                </a:solidFill>
              </a:ln>
            </c:spPr>
          </c:dPt>
          <c:dPt>
            <c:idx val="2"/>
            <c:invertIfNegative val="0"/>
            <c:bubble3D val="0"/>
            <c:spPr>
              <a:solidFill>
                <a:srgbClr val="FBB040"/>
              </a:solidFill>
              <a:ln>
                <a:solidFill>
                  <a:schemeClr val="tx1"/>
                </a:solidFill>
              </a:ln>
            </c:spPr>
          </c:dPt>
          <c:dPt>
            <c:idx val="3"/>
            <c:invertIfNegative val="0"/>
            <c:bubble3D val="0"/>
            <c:spPr>
              <a:solidFill>
                <a:srgbClr val="92D050"/>
              </a:solidFill>
              <a:ln>
                <a:solidFill>
                  <a:schemeClr val="tx1"/>
                </a:solidFill>
              </a:ln>
            </c:spPr>
          </c:dPt>
          <c:dPt>
            <c:idx val="4"/>
            <c:invertIfNegative val="0"/>
            <c:bubble3D val="0"/>
            <c:spPr>
              <a:solidFill>
                <a:srgbClr val="667B7A"/>
              </a:solidFill>
              <a:ln>
                <a:solidFill>
                  <a:schemeClr val="tx1"/>
                </a:solidFill>
              </a:ln>
            </c:spPr>
          </c:dPt>
          <c:dLbls>
            <c:dLbl>
              <c:idx val="1"/>
              <c:layout>
                <c:manualLayout>
                  <c:x val="1.6666666666666761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White</c:v>
                </c:pt>
                <c:pt idx="1">
                  <c:v>African American</c:v>
                </c:pt>
                <c:pt idx="2">
                  <c:v>Latino</c:v>
                </c:pt>
                <c:pt idx="3">
                  <c:v>Asian</c:v>
                </c:pt>
                <c:pt idx="4">
                  <c:v>OECD Average</c:v>
                </c:pt>
              </c:strCache>
            </c:strRef>
          </c:cat>
          <c:val>
            <c:numRef>
              <c:f>Sheet1!$B$2:$B$6</c:f>
              <c:numCache>
                <c:formatCode>0</c:formatCode>
                <c:ptCount val="5"/>
                <c:pt idx="0">
                  <c:v>531.43100000000004</c:v>
                </c:pt>
                <c:pt idx="1">
                  <c:v>432.67500000000001</c:v>
                </c:pt>
                <c:pt idx="2">
                  <c:v>469.59500000000003</c:v>
                </c:pt>
                <c:pt idx="3">
                  <c:v>525.17399999999998</c:v>
                </c:pt>
                <c:pt idx="4">
                  <c:v>493.20171299616999</c:v>
                </c:pt>
              </c:numCache>
            </c:numRef>
          </c:val>
        </c:ser>
        <c:dLbls>
          <c:showLegendKey val="0"/>
          <c:showVal val="1"/>
          <c:showCatName val="0"/>
          <c:showSerName val="0"/>
          <c:showPercent val="0"/>
          <c:showBubbleSize val="0"/>
        </c:dLbls>
        <c:gapWidth val="150"/>
        <c:axId val="368111864"/>
        <c:axId val="368112256"/>
      </c:barChart>
      <c:catAx>
        <c:axId val="368111864"/>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a:pPr>
            <a:endParaRPr lang="en-US"/>
          </a:p>
        </c:txPr>
        <c:crossAx val="368112256"/>
        <c:crossesAt val="350"/>
        <c:auto val="1"/>
        <c:lblAlgn val="ctr"/>
        <c:lblOffset val="100"/>
        <c:tickLblSkip val="1"/>
        <c:tickMarkSkip val="1"/>
        <c:noMultiLvlLbl val="0"/>
      </c:catAx>
      <c:valAx>
        <c:axId val="368112256"/>
        <c:scaling>
          <c:orientation val="minMax"/>
          <c:max val="600"/>
          <c:min val="350"/>
        </c:scaling>
        <c:delete val="0"/>
        <c:axPos val="l"/>
        <c:majorGridlines>
          <c:spPr>
            <a:ln>
              <a:solidFill>
                <a:schemeClr val="tx1">
                  <a:lumMod val="65000"/>
                  <a:lumOff val="35000"/>
                </a:schemeClr>
              </a:solidFill>
            </a:ln>
          </c:spPr>
        </c:majorGridlines>
        <c:title>
          <c:tx>
            <c:rich>
              <a:bodyPr/>
              <a:lstStyle/>
              <a:p>
                <a:pPr>
                  <a:defRPr/>
                </a:pPr>
                <a:r>
                  <a:rPr lang="en-US"/>
                  <a:t>Average scale score</a:t>
                </a:r>
              </a:p>
            </c:rich>
          </c:tx>
          <c:layout>
            <c:manualLayout>
              <c:xMode val="edge"/>
              <c:yMode val="edge"/>
              <c:x val="1.4547244094488189E-2"/>
              <c:y val="0.27474018041990927"/>
            </c:manualLayout>
          </c:layout>
          <c:overlay val="0"/>
        </c:title>
        <c:numFmt formatCode="0" sourceLinked="1"/>
        <c:majorTickMark val="out"/>
        <c:minorTickMark val="none"/>
        <c:tickLblPos val="nextTo"/>
        <c:spPr>
          <a:ln>
            <a:noFill/>
          </a:ln>
        </c:spPr>
        <c:txPr>
          <a:bodyPr rot="0" vert="horz"/>
          <a:lstStyle/>
          <a:p>
            <a:pPr>
              <a:defRPr/>
            </a:pPr>
            <a:endParaRPr lang="en-US"/>
          </a:p>
        </c:txPr>
        <c:crossAx val="368111864"/>
        <c:crosses val="autoZero"/>
        <c:crossBetween val="between"/>
        <c:majorUnit val="50"/>
        <c:minorUnit val="0.1"/>
      </c:valAx>
    </c:plotArea>
    <c:plotVisOnly val="1"/>
    <c:dispBlanksAs val="gap"/>
    <c:showDLblsOverMax val="0"/>
  </c:chart>
  <c:txPr>
    <a:bodyPr/>
    <a:lstStyle/>
    <a:p>
      <a:pPr>
        <a:defRPr sz="1200" b="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379640045"/>
          <c:y val="0.25292357112077901"/>
          <c:w val="0.81219687382827765"/>
          <c:h val="0.64664512085243075"/>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Lbls>
            <c:dLbl>
              <c:idx val="3"/>
              <c:layout>
                <c:manualLayout>
                  <c:x val="0"/>
                  <c:y val="2.487562189054727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African American</c:v>
                </c:pt>
                <c:pt idx="1">
                  <c:v>Latino</c:v>
                </c:pt>
                <c:pt idx="2">
                  <c:v>White</c:v>
                </c:pt>
                <c:pt idx="3">
                  <c:v>Asian</c:v>
                </c:pt>
              </c:strCache>
            </c:strRef>
          </c:cat>
          <c:val>
            <c:numRef>
              <c:f>Sheet1!$B$2:$B$5</c:f>
              <c:numCache>
                <c:formatCode>0%</c:formatCode>
                <c:ptCount val="4"/>
                <c:pt idx="0">
                  <c:v>0.35000000000000031</c:v>
                </c:pt>
                <c:pt idx="1">
                  <c:v>0.68</c:v>
                </c:pt>
                <c:pt idx="2">
                  <c:v>0.630000000000009</c:v>
                </c:pt>
                <c:pt idx="3">
                  <c:v>0.94000000000000061</c:v>
                </c:pt>
              </c:numCache>
            </c:numRef>
          </c:val>
        </c:ser>
        <c:dLbls>
          <c:showLegendKey val="0"/>
          <c:showVal val="1"/>
          <c:showCatName val="0"/>
          <c:showSerName val="0"/>
          <c:showPercent val="0"/>
          <c:showBubbleSize val="0"/>
        </c:dLbls>
        <c:gapWidth val="150"/>
        <c:axId val="366436672"/>
        <c:axId val="368112648"/>
      </c:barChart>
      <c:catAx>
        <c:axId val="366436672"/>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368112648"/>
        <c:crosses val="autoZero"/>
        <c:auto val="1"/>
        <c:lblAlgn val="ctr"/>
        <c:lblOffset val="100"/>
        <c:tickLblSkip val="1"/>
        <c:tickMarkSkip val="1"/>
        <c:noMultiLvlLbl val="0"/>
      </c:catAx>
      <c:valAx>
        <c:axId val="368112648"/>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who</a:t>
                </a:r>
                <a:r>
                  <a:rPr lang="en-US" baseline="0" dirty="0" smtClean="0"/>
                  <a:t> were in the top two quintiles of math performance in fifth grade and in algebra in eighth grade</a:t>
                </a:r>
              </a:p>
            </c:rich>
          </c:tx>
          <c:layout>
            <c:manualLayout>
              <c:xMode val="edge"/>
              <c:yMode val="edge"/>
              <c:x val="4.931805399325191E-3"/>
              <c:y val="0.21654757707525371"/>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366436672"/>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0.18339529120198494"/>
          <c:y val="0.16331096196867967"/>
          <c:w val="0.73482032218091764"/>
          <c:h val="0.70246085011185677"/>
        </c:manualLayout>
      </c:layout>
      <c:barChart>
        <c:barDir val="col"/>
        <c:grouping val="clustered"/>
        <c:varyColors val="0"/>
        <c:ser>
          <c:idx val="0"/>
          <c:order val="0"/>
          <c:tx>
            <c:strRef>
              <c:f>Sheet1!$A$2</c:f>
              <c:strCache>
                <c:ptCount val="1"/>
                <c:pt idx="0">
                  <c:v>High</c:v>
                </c:pt>
              </c:strCache>
            </c:strRef>
          </c:tx>
          <c:spPr>
            <a:solidFill>
              <a:srgbClr val="FFC000"/>
            </a:solidFill>
          </c:spPr>
          <c:invertIfNegative val="0"/>
          <c:dLbls>
            <c:dLbl>
              <c:idx val="1"/>
              <c:layout>
                <c:manualLayout>
                  <c:x val="3.3847694743385642E-3"/>
                  <c:y val="9.2621250014650227E-4"/>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Sheet1!$B$2:$D$2</c:f>
              <c:numCache>
                <c:formatCode>0%</c:formatCode>
                <c:ptCount val="2"/>
                <c:pt idx="0">
                  <c:v>0.25</c:v>
                </c:pt>
                <c:pt idx="1">
                  <c:v>0.22</c:v>
                </c:pt>
              </c:numCache>
            </c:numRef>
          </c:val>
        </c:ser>
        <c:ser>
          <c:idx val="1"/>
          <c:order val="1"/>
          <c:tx>
            <c:strRef>
              <c:f>Sheet1!$A$3</c:f>
              <c:strCache>
                <c:ptCount val="1"/>
                <c:pt idx="0">
                  <c:v>Low</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Sheet1!$B$3:$D$3</c:f>
              <c:numCache>
                <c:formatCode>0%</c:formatCode>
                <c:ptCount val="2"/>
                <c:pt idx="0">
                  <c:v>0.11</c:v>
                </c:pt>
                <c:pt idx="1">
                  <c:v>0.13</c:v>
                </c:pt>
              </c:numCache>
            </c:numRef>
          </c:val>
        </c:ser>
        <c:dLbls>
          <c:showLegendKey val="0"/>
          <c:showVal val="1"/>
          <c:showCatName val="0"/>
          <c:showSerName val="0"/>
          <c:showPercent val="0"/>
          <c:showBubbleSize val="0"/>
        </c:dLbls>
        <c:gapWidth val="150"/>
        <c:axId val="368113432"/>
        <c:axId val="368113824"/>
      </c:barChart>
      <c:catAx>
        <c:axId val="368113432"/>
        <c:scaling>
          <c:orientation val="minMax"/>
        </c:scaling>
        <c:delete val="0"/>
        <c:axPos val="b"/>
        <c:numFmt formatCode="General" sourceLinked="1"/>
        <c:majorTickMark val="out"/>
        <c:minorTickMark val="none"/>
        <c:tickLblPos val="nextTo"/>
        <c:txPr>
          <a:bodyPr rot="0" vert="horz"/>
          <a:lstStyle/>
          <a:p>
            <a:pPr>
              <a:defRPr/>
            </a:pPr>
            <a:endParaRPr lang="en-US"/>
          </a:p>
        </c:txPr>
        <c:crossAx val="368113824"/>
        <c:crosses val="autoZero"/>
        <c:auto val="1"/>
        <c:lblAlgn val="ctr"/>
        <c:lblOffset val="100"/>
        <c:tickLblSkip val="1"/>
        <c:tickMarkSkip val="1"/>
        <c:noMultiLvlLbl val="0"/>
      </c:catAx>
      <c:valAx>
        <c:axId val="368113824"/>
        <c:scaling>
          <c:orientation val="minMax"/>
        </c:scaling>
        <c:delete val="0"/>
        <c:axPos val="l"/>
        <c:title>
          <c:tx>
            <c:rich>
              <a:bodyPr/>
              <a:lstStyle/>
              <a:p>
                <a:pPr>
                  <a:defRPr sz="1751" b="1" i="0" u="none" strike="noStrike" baseline="0">
                    <a:solidFill>
                      <a:srgbClr val="000000"/>
                    </a:solidFill>
                    <a:latin typeface="Calibri"/>
                    <a:ea typeface="Calibri"/>
                    <a:cs typeface="Calibri"/>
                  </a:defRPr>
                </a:pPr>
                <a:r>
                  <a:rPr lang="en-US"/>
                  <a:t>Percent of Class Taught by Teachers With Neither Certification nor Major</a:t>
                </a:r>
              </a:p>
            </c:rich>
          </c:tx>
          <c:layout>
            <c:manualLayout>
              <c:xMode val="edge"/>
              <c:yMode val="edge"/>
              <c:x val="3.6367677444575426E-2"/>
              <c:y val="0.13374081364829396"/>
            </c:manualLayout>
          </c:layout>
          <c:overlay val="0"/>
        </c:title>
        <c:numFmt formatCode="0%" sourceLinked="1"/>
        <c:majorTickMark val="out"/>
        <c:minorTickMark val="none"/>
        <c:tickLblPos val="nextTo"/>
        <c:txPr>
          <a:bodyPr rot="0" vert="horz"/>
          <a:lstStyle/>
          <a:p>
            <a:pPr>
              <a:defRPr/>
            </a:pPr>
            <a:endParaRPr lang="en-US"/>
          </a:p>
        </c:txPr>
        <c:crossAx val="368113432"/>
        <c:crosses val="autoZero"/>
        <c:crossBetween val="between"/>
        <c:majorUnit val="0.30000000000000032"/>
        <c:minorUnit val="1.0000000000000005E-2"/>
      </c:valAx>
    </c:plotArea>
    <c:legend>
      <c:legendPos val="r"/>
      <c:layout>
        <c:manualLayout>
          <c:xMode val="edge"/>
          <c:yMode val="edge"/>
          <c:x val="0.81784385994303965"/>
          <c:y val="0.20357939632545941"/>
          <c:w val="9.9132629697883265E-2"/>
          <c:h val="0.12527974628171468"/>
        </c:manualLayout>
      </c:layout>
      <c:overlay val="0"/>
    </c:legend>
    <c:plotVisOnly val="1"/>
    <c:dispBlanksAs val="gap"/>
    <c:showDLblsOverMax val="0"/>
  </c:chart>
  <c:txPr>
    <a:bodyPr/>
    <a:lstStyle/>
    <a:p>
      <a:pPr>
        <a:defRPr sz="1762"/>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b="1"/>
            </a:pPr>
            <a:r>
              <a:rPr lang="en-US" sz="2000" b="1" baseline="0" dirty="0" smtClean="0"/>
              <a:t>Class of 2013</a:t>
            </a:r>
            <a:endParaRPr lang="en-US" sz="2000" b="1" dirty="0"/>
          </a:p>
        </c:rich>
      </c:tx>
      <c:layout>
        <c:manualLayout>
          <c:xMode val="edge"/>
          <c:yMode val="edge"/>
          <c:x val="0.40130584192440616"/>
          <c:y val="0.12242360329958762"/>
        </c:manualLayout>
      </c:layout>
      <c:overlay val="0"/>
    </c:title>
    <c:autoTitleDeleted val="0"/>
    <c:plotArea>
      <c:layout>
        <c:manualLayout>
          <c:layoutTarget val="inner"/>
          <c:xMode val="edge"/>
          <c:yMode val="edge"/>
          <c:x val="0.11575228772079166"/>
          <c:y val="0.23551063579739781"/>
          <c:w val="0.83898258811398552"/>
          <c:h val="0.66405805617584113"/>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Pt>
            <c:idx val="4"/>
            <c:invertIfNegative val="0"/>
            <c:bubble3D val="0"/>
            <c:spPr>
              <a:solidFill>
                <a:srgbClr val="989184"/>
              </a:solidFill>
              <a:ln>
                <a:solidFill>
                  <a:sysClr val="windowText" lastClr="000000"/>
                </a:solidFill>
              </a:ln>
            </c:spPr>
          </c:dPt>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African American</c:v>
                </c:pt>
                <c:pt idx="1">
                  <c:v>Latino</c:v>
                </c:pt>
                <c:pt idx="2">
                  <c:v>White</c:v>
                </c:pt>
                <c:pt idx="3">
                  <c:v>Asian</c:v>
                </c:pt>
                <c:pt idx="4">
                  <c:v>Native American</c:v>
                </c:pt>
              </c:strCache>
            </c:strRef>
          </c:cat>
          <c:val>
            <c:numRef>
              <c:f>Sheet1!$B$2:$B$6</c:f>
              <c:numCache>
                <c:formatCode>0%</c:formatCode>
                <c:ptCount val="5"/>
                <c:pt idx="0">
                  <c:v>0.71</c:v>
                </c:pt>
                <c:pt idx="1">
                  <c:v>0.75</c:v>
                </c:pt>
                <c:pt idx="2">
                  <c:v>0.87</c:v>
                </c:pt>
                <c:pt idx="3">
                  <c:v>0.89</c:v>
                </c:pt>
                <c:pt idx="4">
                  <c:v>0.7</c:v>
                </c:pt>
              </c:numCache>
            </c:numRef>
          </c:val>
        </c:ser>
        <c:dLbls>
          <c:showLegendKey val="0"/>
          <c:showVal val="1"/>
          <c:showCatName val="0"/>
          <c:showSerName val="0"/>
          <c:showPercent val="0"/>
          <c:showBubbleSize val="0"/>
        </c:dLbls>
        <c:gapWidth val="150"/>
        <c:axId val="368115000"/>
        <c:axId val="251141864"/>
      </c:barChart>
      <c:catAx>
        <c:axId val="368115000"/>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251141864"/>
        <c:crosses val="autoZero"/>
        <c:auto val="1"/>
        <c:lblAlgn val="ctr"/>
        <c:lblOffset val="100"/>
        <c:tickLblSkip val="1"/>
        <c:tickMarkSkip val="1"/>
        <c:noMultiLvlLbl val="0"/>
      </c:catAx>
      <c:valAx>
        <c:axId val="251141864"/>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Averaged Freshman Graduation</a:t>
                </a:r>
                <a:r>
                  <a:rPr lang="en-US" baseline="0" dirty="0" smtClean="0"/>
                  <a:t> Rate</a:t>
                </a:r>
                <a:endParaRPr lang="en-US" dirty="0"/>
              </a:p>
            </c:rich>
          </c:tx>
          <c:layout>
            <c:manualLayout>
              <c:xMode val="edge"/>
              <c:yMode val="edge"/>
              <c:x val="1.4953865302919775E-3"/>
              <c:y val="0.24852666854143496"/>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368115000"/>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000"/>
            </a:pPr>
            <a:r>
              <a:rPr lang="en-US" sz="1700" b="0" dirty="0" smtClean="0">
                <a:latin typeface="+mj-lt"/>
                <a:cs typeface="Univers 57 Condensed"/>
              </a:rPr>
              <a:t>Bachelor’s Degree Attainment of</a:t>
            </a:r>
            <a:r>
              <a:rPr lang="en-US" sz="1700" b="0" baseline="0" dirty="0" smtClean="0">
                <a:latin typeface="+mj-lt"/>
                <a:cs typeface="Univers 57 Condensed"/>
              </a:rPr>
              <a:t> Young Adults </a:t>
            </a:r>
          </a:p>
          <a:p>
            <a:pPr>
              <a:defRPr sz="2000"/>
            </a:pPr>
            <a:r>
              <a:rPr lang="en-US" sz="1700" b="0" baseline="0" dirty="0" smtClean="0">
                <a:latin typeface="+mj-lt"/>
                <a:cs typeface="Univers 57 Condensed"/>
              </a:rPr>
              <a:t>(25-29-year-olds), 2014</a:t>
            </a:r>
          </a:p>
        </c:rich>
      </c:tx>
      <c:layout>
        <c:manualLayout>
          <c:xMode val="edge"/>
          <c:yMode val="edge"/>
          <c:x val="0.26604295876158368"/>
          <c:y val="4.2051840068077627E-2"/>
        </c:manualLayout>
      </c:layout>
      <c:overlay val="0"/>
    </c:title>
    <c:autoTitleDeleted val="0"/>
    <c:plotArea>
      <c:layout/>
      <c:barChart>
        <c:barDir val="col"/>
        <c:grouping val="clustered"/>
        <c:varyColors val="0"/>
        <c:ser>
          <c:idx val="1"/>
          <c:order val="0"/>
          <c:tx>
            <c:strRef>
              <c:f>Sheet1!$B$1</c:f>
              <c:strCache>
                <c:ptCount val="1"/>
                <c:pt idx="0">
                  <c:v>2014</c:v>
                </c:pt>
              </c:strCache>
            </c:strRef>
          </c:tx>
          <c:spPr>
            <a:solidFill>
              <a:srgbClr val="689CDA"/>
            </a:solidFill>
            <a:ln>
              <a:solidFill>
                <a:prstClr val="white">
                  <a:lumMod val="50000"/>
                </a:prstClr>
              </a:solidFill>
            </a:ln>
          </c:spPr>
          <c:invertIfNegative val="0"/>
          <c:dPt>
            <c:idx val="0"/>
            <c:invertIfNegative val="0"/>
            <c:bubble3D val="0"/>
            <c:spPr>
              <a:solidFill>
                <a:srgbClr val="67BAC1"/>
              </a:solidFill>
              <a:ln>
                <a:solidFill>
                  <a:prstClr val="white">
                    <a:lumMod val="50000"/>
                  </a:prstClr>
                </a:solidFill>
              </a:ln>
            </c:spPr>
          </c:dPt>
          <c:dPt>
            <c:idx val="1"/>
            <c:invertIfNegative val="0"/>
            <c:bubble3D val="0"/>
            <c:spPr>
              <a:solidFill>
                <a:srgbClr val="BF311A"/>
              </a:solidFill>
              <a:ln>
                <a:solidFill>
                  <a:prstClr val="white">
                    <a:lumMod val="50000"/>
                  </a:prstClr>
                </a:solidFill>
              </a:ln>
            </c:spPr>
          </c:dPt>
          <c:dPt>
            <c:idx val="2"/>
            <c:invertIfNegative val="0"/>
            <c:bubble3D val="0"/>
            <c:spPr>
              <a:solidFill>
                <a:srgbClr val="FBB040"/>
              </a:solidFill>
              <a:ln>
                <a:solidFill>
                  <a:prstClr val="white">
                    <a:lumMod val="50000"/>
                  </a:prstClr>
                </a:solidFill>
              </a:ln>
            </c:spPr>
          </c:dPt>
          <c:dLbls>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African American</c:v>
                </c:pt>
                <c:pt idx="2">
                  <c:v>Latino</c:v>
                </c:pt>
              </c:strCache>
            </c:strRef>
          </c:cat>
          <c:val>
            <c:numRef>
              <c:f>Sheet1!$B$2:$B$4</c:f>
              <c:numCache>
                <c:formatCode>General</c:formatCode>
                <c:ptCount val="3"/>
                <c:pt idx="0">
                  <c:v>0.41</c:v>
                </c:pt>
                <c:pt idx="1">
                  <c:v>0.22</c:v>
                </c:pt>
                <c:pt idx="2">
                  <c:v>0.15</c:v>
                </c:pt>
              </c:numCache>
            </c:numRef>
          </c:val>
        </c:ser>
        <c:dLbls>
          <c:showLegendKey val="0"/>
          <c:showVal val="0"/>
          <c:showCatName val="0"/>
          <c:showSerName val="0"/>
          <c:showPercent val="0"/>
          <c:showBubbleSize val="0"/>
        </c:dLbls>
        <c:gapWidth val="150"/>
        <c:axId val="366706368"/>
        <c:axId val="366706760"/>
      </c:barChart>
      <c:catAx>
        <c:axId val="366706368"/>
        <c:scaling>
          <c:orientation val="minMax"/>
        </c:scaling>
        <c:delete val="0"/>
        <c:axPos val="b"/>
        <c:numFmt formatCode="General" sourceLinked="1"/>
        <c:majorTickMark val="out"/>
        <c:minorTickMark val="none"/>
        <c:tickLblPos val="nextTo"/>
        <c:txPr>
          <a:bodyPr/>
          <a:lstStyle/>
          <a:p>
            <a:pPr>
              <a:defRPr sz="1600" baseline="0"/>
            </a:pPr>
            <a:endParaRPr lang="en-US"/>
          </a:p>
        </c:txPr>
        <c:crossAx val="366706760"/>
        <c:crosses val="autoZero"/>
        <c:auto val="1"/>
        <c:lblAlgn val="ctr"/>
        <c:lblOffset val="100"/>
        <c:noMultiLvlLbl val="0"/>
      </c:catAx>
      <c:valAx>
        <c:axId val="366706760"/>
        <c:scaling>
          <c:orientation val="minMax"/>
        </c:scaling>
        <c:delete val="1"/>
        <c:axPos val="l"/>
        <c:numFmt formatCode="General" sourceLinked="1"/>
        <c:majorTickMark val="out"/>
        <c:minorTickMark val="none"/>
        <c:tickLblPos val="none"/>
        <c:crossAx val="366706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18164916885367"/>
          <c:y val="4.2981419053012122E-2"/>
          <c:w val="0.85154057305336861"/>
          <c:h val="0.83495353039888065"/>
        </c:manualLayout>
      </c:layout>
      <c:barChart>
        <c:barDir val="col"/>
        <c:grouping val="clustered"/>
        <c:varyColors val="0"/>
        <c:ser>
          <c:idx val="0"/>
          <c:order val="0"/>
          <c:tx>
            <c:strRef>
              <c:f>Sheet1!$B$1</c:f>
              <c:strCache>
                <c:ptCount val="1"/>
                <c:pt idx="0">
                  <c:v>% with Bachelor's Degree by Age 24</c:v>
                </c:pt>
              </c:strCache>
            </c:strRef>
          </c:tx>
          <c:spPr>
            <a:solidFill>
              <a:srgbClr val="762123"/>
            </a:solidFill>
          </c:spPr>
          <c:invertIfNegative val="0"/>
          <c:dPt>
            <c:idx val="0"/>
            <c:invertIfNegative val="0"/>
            <c:bubble3D val="0"/>
            <c:spPr>
              <a:solidFill>
                <a:srgbClr val="E46C0A"/>
              </a:solidFill>
            </c:spPr>
          </c:dPt>
          <c:dLbls>
            <c:dLbl>
              <c:idx val="1"/>
              <c:layout>
                <c:manualLayout>
                  <c:x val="-1.0936132983377365E-7"/>
                  <c:y val="8.3078611075254938E-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Highest income quartile</c:v>
                </c:pt>
                <c:pt idx="1">
                  <c:v>Lowest income quartile</c:v>
                </c:pt>
              </c:strCache>
            </c:strRef>
          </c:cat>
          <c:val>
            <c:numRef>
              <c:f>Sheet1!$B$2:$B$3</c:f>
              <c:numCache>
                <c:formatCode>0%</c:formatCode>
                <c:ptCount val="2"/>
                <c:pt idx="0">
                  <c:v>0.54</c:v>
                </c:pt>
                <c:pt idx="1">
                  <c:v>0.17</c:v>
                </c:pt>
              </c:numCache>
            </c:numRef>
          </c:val>
        </c:ser>
        <c:dLbls>
          <c:showLegendKey val="0"/>
          <c:showVal val="0"/>
          <c:showCatName val="0"/>
          <c:showSerName val="0"/>
          <c:showPercent val="0"/>
          <c:showBubbleSize val="0"/>
        </c:dLbls>
        <c:gapWidth val="100"/>
        <c:axId val="366707544"/>
        <c:axId val="369013632"/>
      </c:barChart>
      <c:catAx>
        <c:axId val="366707544"/>
        <c:scaling>
          <c:orientation val="minMax"/>
        </c:scaling>
        <c:delete val="0"/>
        <c:axPos val="b"/>
        <c:numFmt formatCode="General" sourceLinked="0"/>
        <c:majorTickMark val="out"/>
        <c:minorTickMark val="none"/>
        <c:tickLblPos val="nextTo"/>
        <c:txPr>
          <a:bodyPr/>
          <a:lstStyle/>
          <a:p>
            <a:pPr>
              <a:defRPr sz="1800"/>
            </a:pPr>
            <a:endParaRPr lang="en-US"/>
          </a:p>
        </c:txPr>
        <c:crossAx val="369013632"/>
        <c:crosses val="autoZero"/>
        <c:auto val="1"/>
        <c:lblAlgn val="ctr"/>
        <c:lblOffset val="100"/>
        <c:noMultiLvlLbl val="0"/>
      </c:catAx>
      <c:valAx>
        <c:axId val="369013632"/>
        <c:scaling>
          <c:orientation val="minMax"/>
          <c:max val="1"/>
          <c:min val="0"/>
        </c:scaling>
        <c:delete val="0"/>
        <c:axPos val="l"/>
        <c:title>
          <c:tx>
            <c:rich>
              <a:bodyPr rot="-5400000" vert="horz"/>
              <a:lstStyle/>
              <a:p>
                <a:pPr>
                  <a:defRPr/>
                </a:pPr>
                <a:r>
                  <a:rPr lang="en-US" dirty="0" smtClean="0"/>
                  <a:t>Percent</a:t>
                </a:r>
                <a:r>
                  <a:rPr lang="en-US" baseline="0" dirty="0" smtClean="0"/>
                  <a:t> with Bachelor’s </a:t>
                </a:r>
              </a:p>
              <a:p>
                <a:pPr>
                  <a:defRPr/>
                </a:pPr>
                <a:r>
                  <a:rPr lang="en-US" baseline="0" dirty="0" smtClean="0"/>
                  <a:t>Degree by Age 24</a:t>
                </a:r>
              </a:p>
            </c:rich>
          </c:tx>
          <c:overlay val="0"/>
        </c:title>
        <c:numFmt formatCode="0%" sourceLinked="0"/>
        <c:majorTickMark val="out"/>
        <c:minorTickMark val="none"/>
        <c:tickLblPos val="nextTo"/>
        <c:crossAx val="36670754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039477638167"/>
          <c:y val="4.0492837050728203E-2"/>
          <c:w val="0.76594251314344053"/>
          <c:h val="0.77622397708511104"/>
        </c:manualLayout>
      </c:layout>
      <c:barChart>
        <c:barDir val="col"/>
        <c:grouping val="clustered"/>
        <c:varyColors val="0"/>
        <c:ser>
          <c:idx val="0"/>
          <c:order val="0"/>
          <c:tx>
            <c:strRef>
              <c:f>Sheet1!$B$1</c:f>
              <c:strCache>
                <c:ptCount val="1"/>
                <c:pt idx="0">
                  <c:v>Projected Population Growth, Ages 20-24, 2010-2050</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6E8AD"/>
              </a:solidFill>
              <a:ln>
                <a:solidFill>
                  <a:sysClr val="windowText" lastClr="000000"/>
                </a:solidFill>
              </a:ln>
            </c:spPr>
          </c:dPt>
          <c:dPt>
            <c:idx val="2"/>
            <c:invertIfNegative val="0"/>
            <c:bubble3D val="0"/>
            <c:spPr>
              <a:solidFill>
                <a:srgbClr val="FBB040"/>
              </a:solidFill>
              <a:ln>
                <a:solidFill>
                  <a:sysClr val="windowText" lastClr="000000"/>
                </a:solidFill>
              </a:ln>
            </c:spPr>
          </c:dPt>
          <c:dPt>
            <c:idx val="3"/>
            <c:invertIfNegative val="0"/>
            <c:bubble3D val="0"/>
            <c:spPr>
              <a:solidFill>
                <a:srgbClr val="988C81"/>
              </a:solidFill>
              <a:ln>
                <a:solidFill>
                  <a:sysClr val="windowText" lastClr="000000"/>
                </a:solidFill>
              </a:ln>
            </c:spPr>
          </c:dPt>
          <c:dPt>
            <c:idx val="4"/>
            <c:invertIfNegative val="0"/>
            <c:bubble3D val="0"/>
            <c:spPr>
              <a:solidFill>
                <a:srgbClr val="67BAC1"/>
              </a:solidFill>
              <a:ln>
                <a:solidFill>
                  <a:sysClr val="windowText" lastClr="000000"/>
                </a:solidFill>
              </a:ln>
            </c:spPr>
          </c:dPt>
          <c:dLbls>
            <c:dLbl>
              <c:idx val="2"/>
              <c:numFmt formatCode="#,##0" sourceLinked="0"/>
              <c:spPr/>
              <c:txPr>
                <a:bodyPr/>
                <a:lstStyle/>
                <a:p>
                  <a:pPr>
                    <a:defRPr sz="1400" baseline="0"/>
                  </a:pPr>
                  <a:endParaRPr lang="en-US"/>
                </a:p>
              </c:txPr>
              <c:showLegendKey val="0"/>
              <c:showVal val="1"/>
              <c:showCatName val="0"/>
              <c:showSerName val="0"/>
              <c:showPercent val="0"/>
              <c:showBubbleSize val="0"/>
            </c:dLbl>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African American</c:v>
                </c:pt>
                <c:pt idx="1">
                  <c:v>Asian</c:v>
                </c:pt>
                <c:pt idx="2">
                  <c:v>Latino</c:v>
                </c:pt>
                <c:pt idx="3">
                  <c:v>Native American</c:v>
                </c:pt>
                <c:pt idx="4">
                  <c:v>White</c:v>
                </c:pt>
              </c:strCache>
            </c:strRef>
          </c:cat>
          <c:val>
            <c:numRef>
              <c:f>Sheet1!$B$2:$B$6</c:f>
              <c:numCache>
                <c:formatCode>General</c:formatCode>
                <c:ptCount val="5"/>
                <c:pt idx="0">
                  <c:v>2312</c:v>
                </c:pt>
                <c:pt idx="1">
                  <c:v>4431</c:v>
                </c:pt>
                <c:pt idx="2">
                  <c:v>31337</c:v>
                </c:pt>
                <c:pt idx="3">
                  <c:v>669</c:v>
                </c:pt>
                <c:pt idx="4">
                  <c:v>-5516</c:v>
                </c:pt>
              </c:numCache>
            </c:numRef>
          </c:val>
        </c:ser>
        <c:dLbls>
          <c:showLegendKey val="0"/>
          <c:showVal val="0"/>
          <c:showCatName val="0"/>
          <c:showSerName val="0"/>
          <c:showPercent val="0"/>
          <c:showBubbleSize val="0"/>
        </c:dLbls>
        <c:gapWidth val="150"/>
        <c:axId val="369014416"/>
        <c:axId val="369014808"/>
      </c:barChart>
      <c:catAx>
        <c:axId val="369014416"/>
        <c:scaling>
          <c:orientation val="minMax"/>
        </c:scaling>
        <c:delete val="0"/>
        <c:axPos val="b"/>
        <c:numFmt formatCode="General" sourceLinked="0"/>
        <c:majorTickMark val="out"/>
        <c:minorTickMark val="none"/>
        <c:tickLblPos val="none"/>
        <c:crossAx val="369014808"/>
        <c:crosses val="autoZero"/>
        <c:auto val="1"/>
        <c:lblAlgn val="ctr"/>
        <c:lblOffset val="770"/>
        <c:noMultiLvlLbl val="0"/>
      </c:catAx>
      <c:valAx>
        <c:axId val="369014808"/>
        <c:scaling>
          <c:orientation val="minMax"/>
        </c:scaling>
        <c:delete val="1"/>
        <c:axPos val="l"/>
        <c:numFmt formatCode="General" sourceLinked="1"/>
        <c:majorTickMark val="out"/>
        <c:minorTickMark val="none"/>
        <c:tickLblPos val="none"/>
        <c:crossAx val="3690144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457053805774277"/>
          <c:y val="0.19871907405017344"/>
          <c:w val="0.85154057305336861"/>
          <c:h val="0.66280010796108635"/>
        </c:manualLayout>
      </c:layout>
      <c:barChart>
        <c:barDir val="col"/>
        <c:grouping val="clustered"/>
        <c:varyColors val="0"/>
        <c:ser>
          <c:idx val="0"/>
          <c:order val="0"/>
          <c:tx>
            <c:strRef>
              <c:f>Sheet1!$B$1</c:f>
              <c:strCache>
                <c:ptCount val="1"/>
                <c:pt idx="0">
                  <c:v>Earnings Elasticity</c:v>
                </c:pt>
              </c:strCache>
            </c:strRef>
          </c:tx>
          <c:invertIfNegative val="0"/>
          <c:dLbls>
            <c:numFmt formatCode="General"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1950</c:v>
                </c:pt>
                <c:pt idx="1">
                  <c:v>1960</c:v>
                </c:pt>
                <c:pt idx="2">
                  <c:v>1970</c:v>
                </c:pt>
                <c:pt idx="3">
                  <c:v>1980</c:v>
                </c:pt>
                <c:pt idx="4">
                  <c:v>1990</c:v>
                </c:pt>
                <c:pt idx="5">
                  <c:v>2000</c:v>
                </c:pt>
              </c:numCache>
            </c:numRef>
          </c:cat>
          <c:val>
            <c:numRef>
              <c:f>Sheet1!$B$2:$B$7</c:f>
              <c:numCache>
                <c:formatCode>General</c:formatCode>
                <c:ptCount val="6"/>
                <c:pt idx="0">
                  <c:v>0.4</c:v>
                </c:pt>
                <c:pt idx="1">
                  <c:v>0.35000000000000031</c:v>
                </c:pt>
                <c:pt idx="2">
                  <c:v>0.34000000000000036</c:v>
                </c:pt>
                <c:pt idx="3">
                  <c:v>0.33000000000000673</c:v>
                </c:pt>
                <c:pt idx="4">
                  <c:v>0.46</c:v>
                </c:pt>
                <c:pt idx="5">
                  <c:v>0.58000000000000052</c:v>
                </c:pt>
              </c:numCache>
            </c:numRef>
          </c:val>
        </c:ser>
        <c:dLbls>
          <c:showLegendKey val="0"/>
          <c:showVal val="0"/>
          <c:showCatName val="0"/>
          <c:showSerName val="0"/>
          <c:showPercent val="0"/>
          <c:showBubbleSize val="0"/>
        </c:dLbls>
        <c:gapWidth val="100"/>
        <c:axId val="364619736"/>
        <c:axId val="364620128"/>
      </c:barChart>
      <c:catAx>
        <c:axId val="364619736"/>
        <c:scaling>
          <c:orientation val="minMax"/>
        </c:scaling>
        <c:delete val="0"/>
        <c:axPos val="b"/>
        <c:numFmt formatCode="General" sourceLinked="1"/>
        <c:majorTickMark val="out"/>
        <c:minorTickMark val="none"/>
        <c:tickLblPos val="nextTo"/>
        <c:crossAx val="364620128"/>
        <c:crosses val="autoZero"/>
        <c:auto val="1"/>
        <c:lblAlgn val="ctr"/>
        <c:lblOffset val="100"/>
        <c:noMultiLvlLbl val="0"/>
      </c:catAx>
      <c:valAx>
        <c:axId val="364620128"/>
        <c:scaling>
          <c:orientation val="minMax"/>
          <c:max val="0.60000000000000064"/>
          <c:min val="0"/>
        </c:scaling>
        <c:delete val="0"/>
        <c:axPos val="l"/>
        <c:title>
          <c:tx>
            <c:rich>
              <a:bodyPr rot="-5400000" vert="horz"/>
              <a:lstStyle/>
              <a:p>
                <a:pPr>
                  <a:defRPr/>
                </a:pPr>
                <a:r>
                  <a:rPr lang="en-US"/>
                  <a:t>Earnings Elasticity</a:t>
                </a:r>
              </a:p>
            </c:rich>
          </c:tx>
          <c:overlay val="0"/>
        </c:title>
        <c:numFmt formatCode="General" sourceLinked="0"/>
        <c:majorTickMark val="out"/>
        <c:minorTickMark val="none"/>
        <c:tickLblPos val="nextTo"/>
        <c:crossAx val="36461973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463843374685E-2"/>
          <c:y val="6.7032001951430636E-2"/>
          <c:w val="0.57685401069740638"/>
          <c:h val="0.65203027650399792"/>
        </c:manualLayout>
      </c:layout>
      <c:barChart>
        <c:barDir val="col"/>
        <c:grouping val="clustered"/>
        <c:varyColors val="0"/>
        <c:ser>
          <c:idx val="0"/>
          <c:order val="0"/>
          <c:tx>
            <c:strRef>
              <c:f>Sheet1!$B$1</c:f>
              <c:strCache>
                <c:ptCount val="1"/>
                <c:pt idx="0">
                  <c:v>Projected Population Growth, Ages 20-24, 2010-2050</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6E8AD"/>
              </a:solidFill>
              <a:ln>
                <a:solidFill>
                  <a:sysClr val="windowText" lastClr="000000"/>
                </a:solidFill>
              </a:ln>
            </c:spPr>
          </c:dPt>
          <c:dPt>
            <c:idx val="2"/>
            <c:invertIfNegative val="0"/>
            <c:bubble3D val="0"/>
            <c:spPr>
              <a:solidFill>
                <a:srgbClr val="FBB040"/>
              </a:solidFill>
              <a:ln>
                <a:solidFill>
                  <a:sysClr val="windowText" lastClr="000000"/>
                </a:solidFill>
              </a:ln>
            </c:spPr>
          </c:dPt>
          <c:dPt>
            <c:idx val="3"/>
            <c:invertIfNegative val="0"/>
            <c:bubble3D val="0"/>
            <c:spPr>
              <a:solidFill>
                <a:srgbClr val="988C81"/>
              </a:solidFill>
              <a:ln>
                <a:solidFill>
                  <a:sysClr val="windowText" lastClr="000000"/>
                </a:solidFill>
              </a:ln>
            </c:spPr>
          </c:dPt>
          <c:dPt>
            <c:idx val="4"/>
            <c:invertIfNegative val="0"/>
            <c:bubble3D val="0"/>
            <c:spPr>
              <a:solidFill>
                <a:srgbClr val="67BAC1"/>
              </a:solidFill>
              <a:ln>
                <a:solidFill>
                  <a:sysClr val="windowText" lastClr="000000"/>
                </a:solidFill>
              </a:ln>
            </c:spPr>
          </c:dPt>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African American</c:v>
                </c:pt>
                <c:pt idx="1">
                  <c:v>Asian</c:v>
                </c:pt>
                <c:pt idx="2">
                  <c:v>Latino</c:v>
                </c:pt>
                <c:pt idx="3">
                  <c:v>Native American</c:v>
                </c:pt>
                <c:pt idx="4">
                  <c:v>White</c:v>
                </c:pt>
              </c:strCache>
            </c:strRef>
          </c:cat>
          <c:val>
            <c:numRef>
              <c:f>Sheet1!$B$2:$B$6</c:f>
              <c:numCache>
                <c:formatCode>General</c:formatCode>
                <c:ptCount val="5"/>
                <c:pt idx="0">
                  <c:v>0.15000000000000024</c:v>
                </c:pt>
                <c:pt idx="1">
                  <c:v>0.96000000000000063</c:v>
                </c:pt>
                <c:pt idx="2">
                  <c:v>1.37</c:v>
                </c:pt>
                <c:pt idx="3">
                  <c:v>0.5</c:v>
                </c:pt>
                <c:pt idx="4">
                  <c:v>-9.0000000000000024E-2</c:v>
                </c:pt>
              </c:numCache>
            </c:numRef>
          </c:val>
        </c:ser>
        <c:dLbls>
          <c:showLegendKey val="0"/>
          <c:showVal val="0"/>
          <c:showCatName val="0"/>
          <c:showSerName val="0"/>
          <c:showPercent val="0"/>
          <c:showBubbleSize val="0"/>
        </c:dLbls>
        <c:gapWidth val="150"/>
        <c:axId val="369015592"/>
        <c:axId val="369015984"/>
      </c:barChart>
      <c:catAx>
        <c:axId val="369015592"/>
        <c:scaling>
          <c:orientation val="minMax"/>
        </c:scaling>
        <c:delete val="0"/>
        <c:axPos val="b"/>
        <c:numFmt formatCode="General" sourceLinked="0"/>
        <c:majorTickMark val="out"/>
        <c:minorTickMark val="none"/>
        <c:tickLblPos val="none"/>
        <c:crossAx val="369015984"/>
        <c:crosses val="autoZero"/>
        <c:auto val="1"/>
        <c:lblAlgn val="ctr"/>
        <c:lblOffset val="700"/>
        <c:noMultiLvlLbl val="0"/>
      </c:catAx>
      <c:valAx>
        <c:axId val="369015984"/>
        <c:scaling>
          <c:orientation val="minMax"/>
        </c:scaling>
        <c:delete val="1"/>
        <c:axPos val="l"/>
        <c:numFmt formatCode="General" sourceLinked="1"/>
        <c:majorTickMark val="out"/>
        <c:minorTickMark val="none"/>
        <c:tickLblPos val="none"/>
        <c:crossAx val="369015592"/>
        <c:crosses val="autoZero"/>
        <c:crossBetween val="between"/>
      </c:valAx>
    </c:plotArea>
    <c:legend>
      <c:legendPos val="r"/>
      <c:layout>
        <c:manualLayout>
          <c:xMode val="edge"/>
          <c:yMode val="edge"/>
          <c:x val="0.67910825761856985"/>
          <c:y val="9.7227740300170742E-2"/>
          <c:w val="0.27192133996299295"/>
          <c:h val="0.614363921750329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mj-lt"/>
              </a:defRPr>
            </a:pPr>
            <a:r>
              <a:rPr lang="en-US" sz="1700" b="1" i="0" baseline="0" dirty="0" smtClean="0">
                <a:latin typeface="+mj-lt"/>
                <a:cs typeface="Univers 57 Condensed"/>
              </a:rPr>
              <a:t>Percentage Of Residents Aged 25</a:t>
            </a:r>
            <a:r>
              <a:rPr lang="en-US" sz="1700" b="1" i="0" baseline="0" dirty="0" smtClean="0">
                <a:latin typeface="Calibri"/>
                <a:cs typeface="Univers 57 Condensed"/>
              </a:rPr>
              <a:t>–</a:t>
            </a:r>
            <a:r>
              <a:rPr lang="en-US" sz="1700" b="1" i="0" baseline="0" dirty="0" smtClean="0">
                <a:latin typeface="+mj-lt"/>
                <a:cs typeface="Univers 57 Condensed"/>
              </a:rPr>
              <a:t>64 With a Postsecondary Degree</a:t>
            </a:r>
            <a:endParaRPr lang="en-US" sz="1700" b="1" i="0" baseline="0" dirty="0">
              <a:latin typeface="+mj-lt"/>
              <a:cs typeface="Univers 57 Condensed"/>
            </a:endParaRPr>
          </a:p>
        </c:rich>
      </c:tx>
      <c:layout>
        <c:manualLayout>
          <c:xMode val="edge"/>
          <c:yMode val="edge"/>
          <c:x val="0.16085757818408267"/>
          <c:y val="0"/>
        </c:manualLayout>
      </c:layout>
      <c:overlay val="0"/>
    </c:title>
    <c:autoTitleDeleted val="0"/>
    <c:plotArea>
      <c:layout>
        <c:manualLayout>
          <c:layoutTarget val="inner"/>
          <c:xMode val="edge"/>
          <c:yMode val="edge"/>
          <c:x val="7.5970572534365399E-2"/>
          <c:y val="0.15220381306503444"/>
          <c:w val="0.91521887094621557"/>
          <c:h val="0.61517971711871655"/>
        </c:manualLayout>
      </c:layout>
      <c:barChart>
        <c:barDir val="col"/>
        <c:grouping val="clustered"/>
        <c:varyColors val="0"/>
        <c:ser>
          <c:idx val="0"/>
          <c:order val="0"/>
          <c:tx>
            <c:strRef>
              <c:f>Sheet1!$B$1</c:f>
              <c:strCache>
                <c:ptCount val="1"/>
                <c:pt idx="0">
                  <c:v>Series 1</c:v>
                </c:pt>
              </c:strCache>
            </c:strRef>
          </c:tx>
          <c:spPr>
            <a:solidFill>
              <a:schemeClr val="accent1"/>
            </a:solidFill>
            <a:ln w="10831">
              <a:solidFill>
                <a:schemeClr val="tx1"/>
              </a:solidFill>
              <a:prstDash val="solid"/>
            </a:ln>
          </c:spPr>
          <c:invertIfNegative val="0"/>
          <c:dPt>
            <c:idx val="2"/>
            <c:invertIfNegative val="0"/>
            <c:bubble3D val="0"/>
            <c:spPr>
              <a:solidFill>
                <a:srgbClr val="667B7A"/>
              </a:solidFill>
              <a:ln w="10831">
                <a:solidFill>
                  <a:srgbClr val="667B7A"/>
                </a:solidFill>
                <a:prstDash val="solid"/>
              </a:ln>
            </c:spPr>
          </c:dPt>
          <c:dPt>
            <c:idx val="3"/>
            <c:invertIfNegative val="0"/>
            <c:bubble3D val="0"/>
            <c:spPr>
              <a:solidFill>
                <a:srgbClr val="960000"/>
              </a:solidFill>
              <a:ln w="10831">
                <a:solidFill>
                  <a:srgbClr val="960000"/>
                </a:solidFill>
                <a:prstDash val="solid"/>
              </a:ln>
            </c:spPr>
          </c:dPt>
          <c:dPt>
            <c:idx val="19"/>
            <c:invertIfNegative val="0"/>
            <c:bubble3D val="0"/>
            <c:spPr>
              <a:solidFill>
                <a:srgbClr val="1F497D"/>
              </a:solidFill>
              <a:ln w="10831">
                <a:solidFill>
                  <a:srgbClr val="1F497D"/>
                </a:solidFill>
                <a:prstDash val="solid"/>
              </a:ln>
            </c:spPr>
          </c:dPt>
          <c:cat>
            <c:strRef>
              <c:f>Sheet1!$A$2:$A$36</c:f>
              <c:strCache>
                <c:ptCount val="35"/>
                <c:pt idx="0">
                  <c:v>Canada</c:v>
                </c:pt>
                <c:pt idx="1">
                  <c:v>Israel</c:v>
                </c:pt>
                <c:pt idx="2">
                  <c:v>Japan</c:v>
                </c:pt>
                <c:pt idx="3">
                  <c:v>United States</c:v>
                </c:pt>
                <c:pt idx="4">
                  <c:v>New Zealand</c:v>
                </c:pt>
                <c:pt idx="5">
                  <c:v>Korea</c:v>
                </c:pt>
                <c:pt idx="6">
                  <c:v>Finland</c:v>
                </c:pt>
                <c:pt idx="7">
                  <c:v>Australia</c:v>
                </c:pt>
                <c:pt idx="8">
                  <c:v>United Kingdom</c:v>
                </c:pt>
                <c:pt idx="9">
                  <c:v>Norway</c:v>
                </c:pt>
                <c:pt idx="10">
                  <c:v>Estonia</c:v>
                </c:pt>
                <c:pt idx="11">
                  <c:v>Ireland</c:v>
                </c:pt>
                <c:pt idx="12">
                  <c:v>Switzerland</c:v>
                </c:pt>
                <c:pt idx="13">
                  <c:v>Luxembourg</c:v>
                </c:pt>
                <c:pt idx="14">
                  <c:v>Denmark</c:v>
                </c:pt>
                <c:pt idx="15">
                  <c:v>Belgium</c:v>
                </c:pt>
                <c:pt idx="16">
                  <c:v>Sweden</c:v>
                </c:pt>
                <c:pt idx="17">
                  <c:v>Netherlands</c:v>
                </c:pt>
                <c:pt idx="18">
                  <c:v>Iceland</c:v>
                </c:pt>
                <c:pt idx="19">
                  <c:v>OECD average</c:v>
                </c:pt>
                <c:pt idx="20">
                  <c:v>Spain</c:v>
                </c:pt>
                <c:pt idx="21">
                  <c:v>France</c:v>
                </c:pt>
                <c:pt idx="22">
                  <c:v>Germany</c:v>
                </c:pt>
                <c:pt idx="23">
                  <c:v>Chile</c:v>
                </c:pt>
                <c:pt idx="24">
                  <c:v>Greece</c:v>
                </c:pt>
                <c:pt idx="25">
                  <c:v>Slovenia</c:v>
                </c:pt>
                <c:pt idx="26">
                  <c:v>Poland</c:v>
                </c:pt>
                <c:pt idx="27">
                  <c:v>Hungary</c:v>
                </c:pt>
                <c:pt idx="28">
                  <c:v>Austria</c:v>
                </c:pt>
                <c:pt idx="29">
                  <c:v>Mexico</c:v>
                </c:pt>
                <c:pt idx="30">
                  <c:v>Slovak Republic</c:v>
                </c:pt>
                <c:pt idx="31">
                  <c:v>Czech Republic</c:v>
                </c:pt>
                <c:pt idx="32">
                  <c:v>Portugal</c:v>
                </c:pt>
                <c:pt idx="33">
                  <c:v>Italy</c:v>
                </c:pt>
                <c:pt idx="34">
                  <c:v>Turkey</c:v>
                </c:pt>
              </c:strCache>
            </c:strRef>
          </c:cat>
          <c:val>
            <c:numRef>
              <c:f>Sheet1!$B$2:$B$36</c:f>
              <c:numCache>
                <c:formatCode>0.00</c:formatCode>
                <c:ptCount val="35"/>
                <c:pt idx="0">
                  <c:v>0.49541265158526743</c:v>
                </c:pt>
                <c:pt idx="1">
                  <c:v>0.44880912066824702</c:v>
                </c:pt>
                <c:pt idx="2">
                  <c:v>0.43764036532416112</c:v>
                </c:pt>
                <c:pt idx="3">
                  <c:v>0.41214625508320502</c:v>
                </c:pt>
                <c:pt idx="4">
                  <c:v>0.40067815767165932</c:v>
                </c:pt>
                <c:pt idx="5">
                  <c:v>0.38765529052833775</c:v>
                </c:pt>
                <c:pt idx="6">
                  <c:v>0.372685740671925</c:v>
                </c:pt>
                <c:pt idx="7">
                  <c:v>0.36881354113576742</c:v>
                </c:pt>
                <c:pt idx="8">
                  <c:v>0.36864328485043901</c:v>
                </c:pt>
                <c:pt idx="9">
                  <c:v>0.36698499317872818</c:v>
                </c:pt>
                <c:pt idx="10">
                  <c:v>0.35965050965421141</c:v>
                </c:pt>
                <c:pt idx="11">
                  <c:v>0.35855247339867619</c:v>
                </c:pt>
                <c:pt idx="12">
                  <c:v>0.35020151673259575</c:v>
                </c:pt>
                <c:pt idx="13">
                  <c:v>0.34795971798849706</c:v>
                </c:pt>
                <c:pt idx="14">
                  <c:v>0.34320170570872599</c:v>
                </c:pt>
                <c:pt idx="15">
                  <c:v>0.33397051192648636</c:v>
                </c:pt>
                <c:pt idx="16">
                  <c:v>0.33039594339675254</c:v>
                </c:pt>
                <c:pt idx="17">
                  <c:v>0.327853958786335</c:v>
                </c:pt>
                <c:pt idx="18">
                  <c:v>0.32750087241118808</c:v>
                </c:pt>
                <c:pt idx="19">
                  <c:v>0.29975793528729461</c:v>
                </c:pt>
                <c:pt idx="20">
                  <c:v>0.29692402676576918</c:v>
                </c:pt>
                <c:pt idx="21">
                  <c:v>0.28891800006238288</c:v>
                </c:pt>
                <c:pt idx="22">
                  <c:v>0.26385331542666901</c:v>
                </c:pt>
                <c:pt idx="23">
                  <c:v>0.24377858559628751</c:v>
                </c:pt>
                <c:pt idx="24">
                  <c:v>0.235246990218511</c:v>
                </c:pt>
                <c:pt idx="25">
                  <c:v>0.23315817684082221</c:v>
                </c:pt>
                <c:pt idx="26">
                  <c:v>0.21150870085801801</c:v>
                </c:pt>
                <c:pt idx="27">
                  <c:v>0.198621905844031</c:v>
                </c:pt>
                <c:pt idx="28">
                  <c:v>0.190442590364088</c:v>
                </c:pt>
                <c:pt idx="29">
                  <c:v>0.15860928078742448</c:v>
                </c:pt>
                <c:pt idx="30">
                  <c:v>0.15762831207477004</c:v>
                </c:pt>
                <c:pt idx="31">
                  <c:v>0.15544437644527206</c:v>
                </c:pt>
                <c:pt idx="32">
                  <c:v>0.14666819882665424</c:v>
                </c:pt>
                <c:pt idx="33">
                  <c:v>0.14510798366182426</c:v>
                </c:pt>
                <c:pt idx="34">
                  <c:v>0.12710274529422788</c:v>
                </c:pt>
              </c:numCache>
            </c:numRef>
          </c:val>
        </c:ser>
        <c:dLbls>
          <c:showLegendKey val="0"/>
          <c:showVal val="0"/>
          <c:showCatName val="0"/>
          <c:showSerName val="0"/>
          <c:showPercent val="0"/>
          <c:showBubbleSize val="0"/>
        </c:dLbls>
        <c:gapWidth val="150"/>
        <c:axId val="369016768"/>
        <c:axId val="369016376"/>
      </c:barChart>
      <c:catAx>
        <c:axId val="36901676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000" b="0" i="0" u="none" strike="noStrike" baseline="0">
                <a:solidFill>
                  <a:schemeClr val="tx1"/>
                </a:solidFill>
                <a:latin typeface="+mn-lt"/>
                <a:ea typeface="Arial"/>
                <a:cs typeface="Arial"/>
              </a:defRPr>
            </a:pPr>
            <a:endParaRPr lang="en-US"/>
          </a:p>
        </c:txPr>
        <c:crossAx val="369016376"/>
        <c:crossesAt val="0"/>
        <c:auto val="1"/>
        <c:lblAlgn val="ctr"/>
        <c:lblOffset val="100"/>
        <c:tickLblSkip val="1"/>
        <c:tickMarkSkip val="1"/>
        <c:noMultiLvlLbl val="0"/>
      </c:catAx>
      <c:valAx>
        <c:axId val="369016376"/>
        <c:scaling>
          <c:orientation val="minMax"/>
          <c:max val="1"/>
          <c:min val="0"/>
        </c:scaling>
        <c:delete val="0"/>
        <c:axPos val="l"/>
        <c:majorGridlines/>
        <c:numFmt formatCode="0%" sourceLinked="0"/>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69016768"/>
        <c:crosses val="autoZero"/>
        <c:crossBetween val="between"/>
        <c:majorUnit val="0.2"/>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mj-lt"/>
              </a:defRPr>
            </a:pPr>
            <a:r>
              <a:rPr lang="en-US" sz="1800" b="1" i="0" baseline="0" dirty="0" smtClean="0">
                <a:latin typeface="+mj-lt"/>
                <a:cs typeface="Univers 57 Condensed"/>
              </a:rPr>
              <a:t>Percentage of Residents Aged 25</a:t>
            </a:r>
            <a:r>
              <a:rPr lang="en-US" sz="1800" b="1" i="0" baseline="0" dirty="0" smtClean="0">
                <a:latin typeface="Calibri"/>
                <a:cs typeface="Univers 57 Condensed"/>
              </a:rPr>
              <a:t>–</a:t>
            </a:r>
            <a:r>
              <a:rPr lang="en-US" sz="1800" b="1" i="0" baseline="0" dirty="0" smtClean="0">
                <a:latin typeface="+mj-lt"/>
                <a:cs typeface="Univers 57 Condensed"/>
              </a:rPr>
              <a:t>34 With a Postsecondary Degree</a:t>
            </a:r>
            <a:endParaRPr lang="en-US" sz="1800" b="1" i="0" baseline="0" dirty="0">
              <a:latin typeface="+mj-lt"/>
              <a:cs typeface="Univers 57 Condensed"/>
            </a:endParaRPr>
          </a:p>
        </c:rich>
      </c:tx>
      <c:overlay val="0"/>
    </c:title>
    <c:autoTitleDeleted val="0"/>
    <c:plotArea>
      <c:layout>
        <c:manualLayout>
          <c:layoutTarget val="inner"/>
          <c:xMode val="edge"/>
          <c:yMode val="edge"/>
          <c:x val="5.6685899176396076E-2"/>
          <c:y val="0.15220381306503444"/>
          <c:w val="0.93847542764052161"/>
          <c:h val="0.61517971711871655"/>
        </c:manualLayout>
      </c:layout>
      <c:barChart>
        <c:barDir val="col"/>
        <c:grouping val="clustered"/>
        <c:varyColors val="0"/>
        <c:ser>
          <c:idx val="0"/>
          <c:order val="0"/>
          <c:tx>
            <c:strRef>
              <c:f>Sheet1!$B$1</c:f>
              <c:strCache>
                <c:ptCount val="1"/>
                <c:pt idx="0">
                  <c:v>Series 1</c:v>
                </c:pt>
              </c:strCache>
            </c:strRef>
          </c:tx>
          <c:spPr>
            <a:solidFill>
              <a:schemeClr val="accent1"/>
            </a:solidFill>
            <a:ln w="10831">
              <a:solidFill>
                <a:schemeClr val="tx1"/>
              </a:solidFill>
              <a:prstDash val="solid"/>
            </a:ln>
          </c:spPr>
          <c:invertIfNegative val="0"/>
          <c:dPt>
            <c:idx val="2"/>
            <c:invertIfNegative val="0"/>
            <c:bubble3D val="0"/>
            <c:spPr>
              <a:solidFill>
                <a:srgbClr val="667B7A"/>
              </a:solidFill>
              <a:ln w="10831">
                <a:solidFill>
                  <a:srgbClr val="667B7A"/>
                </a:solidFill>
                <a:prstDash val="solid"/>
              </a:ln>
            </c:spPr>
          </c:dPt>
          <c:dPt>
            <c:idx val="3"/>
            <c:invertIfNegative val="0"/>
            <c:bubble3D val="0"/>
            <c:spPr>
              <a:solidFill>
                <a:srgbClr val="667B7A"/>
              </a:solidFill>
              <a:ln w="10831">
                <a:solidFill>
                  <a:srgbClr val="667B7A"/>
                </a:solidFill>
                <a:prstDash val="solid"/>
              </a:ln>
            </c:spPr>
          </c:dPt>
          <c:dPt>
            <c:idx val="14"/>
            <c:invertIfNegative val="0"/>
            <c:bubble3D val="0"/>
            <c:spPr>
              <a:solidFill>
                <a:srgbClr val="960000"/>
              </a:solidFill>
              <a:ln w="10831">
                <a:solidFill>
                  <a:srgbClr val="B00000"/>
                </a:solidFill>
                <a:prstDash val="solid"/>
              </a:ln>
            </c:spPr>
          </c:dPt>
          <c:dPt>
            <c:idx val="19"/>
            <c:invertIfNegative val="0"/>
            <c:bubble3D val="0"/>
            <c:spPr>
              <a:solidFill>
                <a:srgbClr val="1F497D"/>
              </a:solidFill>
              <a:ln w="10831">
                <a:solidFill>
                  <a:srgbClr val="1F497D"/>
                </a:solidFill>
                <a:prstDash val="solid"/>
              </a:ln>
            </c:spPr>
          </c:dPt>
          <c:cat>
            <c:strRef>
              <c:f>Sheet1!$A$2:$A$36</c:f>
              <c:strCache>
                <c:ptCount val="35"/>
                <c:pt idx="0">
                  <c:v>Korea</c:v>
                </c:pt>
                <c:pt idx="1">
                  <c:v>Canada</c:v>
                </c:pt>
                <c:pt idx="2">
                  <c:v>Japan</c:v>
                </c:pt>
                <c:pt idx="3">
                  <c:v>Ireland</c:v>
                </c:pt>
                <c:pt idx="4">
                  <c:v>Norway</c:v>
                </c:pt>
                <c:pt idx="5">
                  <c:v>New Zealand</c:v>
                </c:pt>
                <c:pt idx="6">
                  <c:v>United Kingdom</c:v>
                </c:pt>
                <c:pt idx="7">
                  <c:v>Australia</c:v>
                </c:pt>
                <c:pt idx="8">
                  <c:v>Denmark</c:v>
                </c:pt>
                <c:pt idx="9">
                  <c:v>Luxembourg</c:v>
                </c:pt>
                <c:pt idx="10">
                  <c:v>France</c:v>
                </c:pt>
                <c:pt idx="11">
                  <c:v>Israel</c:v>
                </c:pt>
                <c:pt idx="12">
                  <c:v>Belgium</c:v>
                </c:pt>
                <c:pt idx="13">
                  <c:v>Sweden</c:v>
                </c:pt>
                <c:pt idx="14">
                  <c:v>United States</c:v>
                </c:pt>
                <c:pt idx="15">
                  <c:v>Netherlands</c:v>
                </c:pt>
                <c:pt idx="16">
                  <c:v>Switzerland</c:v>
                </c:pt>
                <c:pt idx="17">
                  <c:v>Finland</c:v>
                </c:pt>
                <c:pt idx="18">
                  <c:v>Spain</c:v>
                </c:pt>
                <c:pt idx="19">
                  <c:v>OECD average</c:v>
                </c:pt>
                <c:pt idx="20">
                  <c:v>Estonia</c:v>
                </c:pt>
                <c:pt idx="21">
                  <c:v>Iceland</c:v>
                </c:pt>
                <c:pt idx="22">
                  <c:v>Poland</c:v>
                </c:pt>
                <c:pt idx="23">
                  <c:v>Chile</c:v>
                </c:pt>
                <c:pt idx="24">
                  <c:v>Slovenia</c:v>
                </c:pt>
                <c:pt idx="25">
                  <c:v>Greece</c:v>
                </c:pt>
                <c:pt idx="26">
                  <c:v>Germany</c:v>
                </c:pt>
                <c:pt idx="27">
                  <c:v>Hungary</c:v>
                </c:pt>
                <c:pt idx="28">
                  <c:v>Portugal</c:v>
                </c:pt>
                <c:pt idx="29">
                  <c:v>Austria</c:v>
                </c:pt>
                <c:pt idx="30">
                  <c:v>Slovak Republic</c:v>
                </c:pt>
                <c:pt idx="31">
                  <c:v>Czech Republic</c:v>
                </c:pt>
                <c:pt idx="32">
                  <c:v>Mexico</c:v>
                </c:pt>
                <c:pt idx="33">
                  <c:v>Italy</c:v>
                </c:pt>
                <c:pt idx="34">
                  <c:v>Turkey</c:v>
                </c:pt>
              </c:strCache>
            </c:strRef>
          </c:cat>
          <c:val>
            <c:numRef>
              <c:f>Sheet1!$B$2:$B$36</c:f>
              <c:numCache>
                <c:formatCode>0.00</c:formatCode>
                <c:ptCount val="35"/>
                <c:pt idx="0">
                  <c:v>0.63095380520734201</c:v>
                </c:pt>
                <c:pt idx="1">
                  <c:v>0.56102594138540363</c:v>
                </c:pt>
                <c:pt idx="2">
                  <c:v>0.55667506297229363</c:v>
                </c:pt>
                <c:pt idx="3">
                  <c:v>0.47559245682720502</c:v>
                </c:pt>
                <c:pt idx="4">
                  <c:v>0.46829772570640893</c:v>
                </c:pt>
                <c:pt idx="5">
                  <c:v>0.46741226378712641</c:v>
                </c:pt>
                <c:pt idx="6">
                  <c:v>0.44857251423750161</c:v>
                </c:pt>
                <c:pt idx="7">
                  <c:v>0.44778486351520763</c:v>
                </c:pt>
                <c:pt idx="8">
                  <c:v>0.44746233654835499</c:v>
                </c:pt>
                <c:pt idx="9">
                  <c:v>0.444631916934492</c:v>
                </c:pt>
                <c:pt idx="10">
                  <c:v>0.43174108370771108</c:v>
                </c:pt>
                <c:pt idx="11">
                  <c:v>0.42920982760555032</c:v>
                </c:pt>
                <c:pt idx="12">
                  <c:v>0.42484254933843857</c:v>
                </c:pt>
                <c:pt idx="13">
                  <c:v>0.42323741085566002</c:v>
                </c:pt>
                <c:pt idx="14">
                  <c:v>0.41056328084514832</c:v>
                </c:pt>
                <c:pt idx="15">
                  <c:v>0.40122010171238931</c:v>
                </c:pt>
                <c:pt idx="16">
                  <c:v>0.39979765844167375</c:v>
                </c:pt>
                <c:pt idx="17">
                  <c:v>0.39388084140578722</c:v>
                </c:pt>
                <c:pt idx="18">
                  <c:v>0.38217903549141202</c:v>
                </c:pt>
                <c:pt idx="19">
                  <c:v>0.37059296516273554</c:v>
                </c:pt>
                <c:pt idx="20">
                  <c:v>0.36552802602389689</c:v>
                </c:pt>
                <c:pt idx="21">
                  <c:v>0.35844224491114401</c:v>
                </c:pt>
                <c:pt idx="22">
                  <c:v>0.35449849690246554</c:v>
                </c:pt>
                <c:pt idx="23">
                  <c:v>0.34942686960236219</c:v>
                </c:pt>
                <c:pt idx="24">
                  <c:v>0.30383877448311031</c:v>
                </c:pt>
                <c:pt idx="25">
                  <c:v>0.29403198056868601</c:v>
                </c:pt>
                <c:pt idx="26">
                  <c:v>0.25655168699791131</c:v>
                </c:pt>
                <c:pt idx="27">
                  <c:v>0.25068800865597202</c:v>
                </c:pt>
                <c:pt idx="28">
                  <c:v>0.23341423772216968</c:v>
                </c:pt>
                <c:pt idx="29">
                  <c:v>0.21063634076607096</c:v>
                </c:pt>
                <c:pt idx="30">
                  <c:v>0.20587222584878387</c:v>
                </c:pt>
                <c:pt idx="31">
                  <c:v>0.20240141059135264</c:v>
                </c:pt>
                <c:pt idx="32">
                  <c:v>0.20174887356534199</c:v>
                </c:pt>
                <c:pt idx="33">
                  <c:v>0.201606884723598</c:v>
                </c:pt>
                <c:pt idx="34">
                  <c:v>0.166394077644831</c:v>
                </c:pt>
              </c:numCache>
            </c:numRef>
          </c:val>
        </c:ser>
        <c:dLbls>
          <c:showLegendKey val="0"/>
          <c:showVal val="0"/>
          <c:showCatName val="0"/>
          <c:showSerName val="0"/>
          <c:showPercent val="0"/>
          <c:showBubbleSize val="0"/>
        </c:dLbls>
        <c:gapWidth val="150"/>
        <c:axId val="366704296"/>
        <c:axId val="366704688"/>
      </c:barChart>
      <c:catAx>
        <c:axId val="36670429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000" b="0" i="0" u="none" strike="noStrike" baseline="0">
                <a:solidFill>
                  <a:schemeClr val="tx1"/>
                </a:solidFill>
                <a:latin typeface="+mn-lt"/>
                <a:ea typeface="Arial"/>
                <a:cs typeface="Arial"/>
              </a:defRPr>
            </a:pPr>
            <a:endParaRPr lang="en-US"/>
          </a:p>
        </c:txPr>
        <c:crossAx val="366704688"/>
        <c:crossesAt val="0"/>
        <c:auto val="1"/>
        <c:lblAlgn val="ctr"/>
        <c:lblOffset val="100"/>
        <c:tickLblSkip val="1"/>
        <c:tickMarkSkip val="1"/>
        <c:noMultiLvlLbl val="0"/>
      </c:catAx>
      <c:valAx>
        <c:axId val="366704688"/>
        <c:scaling>
          <c:orientation val="minMax"/>
          <c:max val="1"/>
          <c:min val="0"/>
        </c:scaling>
        <c:delete val="0"/>
        <c:axPos val="l"/>
        <c:majorGridlines/>
        <c:numFmt formatCode="0%" sourceLinked="0"/>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66704296"/>
        <c:crosses val="autoZero"/>
        <c:crossBetween val="between"/>
        <c:majorUnit val="0.2"/>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3000" b="0">
                <a:latin typeface="+mj-lt"/>
              </a:defRPr>
            </a:pPr>
            <a:r>
              <a:rPr lang="en-US" sz="1700" b="1" i="0" baseline="0" dirty="0" smtClean="0">
                <a:latin typeface="+mj-lt"/>
                <a:cs typeface="Univers 57 Condensed"/>
              </a:rPr>
              <a:t>Difference in Percentage of Residents Aged 45</a:t>
            </a:r>
            <a:r>
              <a:rPr lang="en-US" sz="1700" b="1" i="0" baseline="0" dirty="0" smtClean="0">
                <a:latin typeface="Calibri"/>
                <a:cs typeface="Univers 57 Condensed"/>
              </a:rPr>
              <a:t>–</a:t>
            </a:r>
            <a:r>
              <a:rPr lang="en-US" sz="1700" b="1" i="0" baseline="0" dirty="0" smtClean="0">
                <a:latin typeface="+mj-lt"/>
                <a:cs typeface="Univers 57 Condensed"/>
              </a:rPr>
              <a:t>54 </a:t>
            </a:r>
            <a:br>
              <a:rPr lang="en-US" sz="1700" b="1" i="0" baseline="0" dirty="0" smtClean="0">
                <a:latin typeface="+mj-lt"/>
                <a:cs typeface="Univers 57 Condensed"/>
              </a:rPr>
            </a:br>
            <a:r>
              <a:rPr lang="en-US" sz="1700" b="1" i="0" baseline="0" dirty="0" smtClean="0">
                <a:latin typeface="+mj-lt"/>
                <a:cs typeface="Univers 57 Condensed"/>
              </a:rPr>
              <a:t>and Those Aged 25-34 With a Postsecondary Degree</a:t>
            </a:r>
            <a:endParaRPr lang="en-US" sz="1700" b="1" i="0" baseline="0" dirty="0">
              <a:latin typeface="+mj-lt"/>
              <a:cs typeface="Univers 57 Condensed"/>
            </a:endParaRPr>
          </a:p>
        </c:rich>
      </c:tx>
      <c:layout>
        <c:manualLayout>
          <c:xMode val="edge"/>
          <c:yMode val="edge"/>
          <c:x val="0.242183908045977"/>
          <c:y val="0"/>
        </c:manualLayout>
      </c:layout>
      <c:overlay val="0"/>
    </c:title>
    <c:autoTitleDeleted val="0"/>
    <c:plotArea>
      <c:layout>
        <c:manualLayout>
          <c:layoutTarget val="inner"/>
          <c:xMode val="edge"/>
          <c:yMode val="edge"/>
          <c:x val="6.0969544755181501E-2"/>
          <c:y val="0.15220381306503444"/>
          <c:w val="0.93021981627296602"/>
          <c:h val="0.61517971711871655"/>
        </c:manualLayout>
      </c:layout>
      <c:barChart>
        <c:barDir val="col"/>
        <c:grouping val="clustered"/>
        <c:varyColors val="0"/>
        <c:ser>
          <c:idx val="0"/>
          <c:order val="0"/>
          <c:tx>
            <c:strRef>
              <c:f>Sheet1!$B$1</c:f>
              <c:strCache>
                <c:ptCount val="1"/>
                <c:pt idx="0">
                  <c:v>Series 1</c:v>
                </c:pt>
              </c:strCache>
            </c:strRef>
          </c:tx>
          <c:spPr>
            <a:solidFill>
              <a:schemeClr val="accent1"/>
            </a:solidFill>
            <a:ln w="10831">
              <a:solidFill>
                <a:schemeClr val="tx1"/>
              </a:solidFill>
              <a:prstDash val="solid"/>
            </a:ln>
          </c:spPr>
          <c:invertIfNegative val="0"/>
          <c:dPt>
            <c:idx val="2"/>
            <c:invertIfNegative val="0"/>
            <c:bubble3D val="0"/>
            <c:spPr>
              <a:solidFill>
                <a:srgbClr val="667B7A"/>
              </a:solidFill>
              <a:ln w="10831">
                <a:solidFill>
                  <a:srgbClr val="667B7A"/>
                </a:solidFill>
                <a:prstDash val="solid"/>
              </a:ln>
            </c:spPr>
          </c:dPt>
          <c:dPt>
            <c:idx val="3"/>
            <c:invertIfNegative val="0"/>
            <c:bubble3D val="0"/>
            <c:spPr>
              <a:solidFill>
                <a:srgbClr val="667B7A"/>
              </a:solidFill>
              <a:ln w="10831">
                <a:solidFill>
                  <a:srgbClr val="667B7A"/>
                </a:solidFill>
                <a:prstDash val="solid"/>
              </a:ln>
            </c:spPr>
          </c:dPt>
          <c:dPt>
            <c:idx val="14"/>
            <c:invertIfNegative val="0"/>
            <c:bubble3D val="0"/>
            <c:spPr>
              <a:solidFill>
                <a:srgbClr val="667B7A"/>
              </a:solidFill>
              <a:ln w="10831">
                <a:solidFill>
                  <a:srgbClr val="667B7A"/>
                </a:solidFill>
                <a:prstDash val="solid"/>
              </a:ln>
            </c:spPr>
          </c:dPt>
          <c:dPt>
            <c:idx val="17"/>
            <c:invertIfNegative val="0"/>
            <c:bubble3D val="0"/>
            <c:spPr>
              <a:solidFill>
                <a:srgbClr val="1F497D"/>
              </a:solidFill>
              <a:ln w="10831">
                <a:solidFill>
                  <a:srgbClr val="1F497D"/>
                </a:solidFill>
                <a:prstDash val="solid"/>
              </a:ln>
            </c:spPr>
          </c:dPt>
          <c:dPt>
            <c:idx val="19"/>
            <c:invertIfNegative val="0"/>
            <c:bubble3D val="0"/>
            <c:spPr>
              <a:solidFill>
                <a:srgbClr val="667B7A"/>
              </a:solidFill>
              <a:ln w="10831">
                <a:solidFill>
                  <a:srgbClr val="667B7A"/>
                </a:solidFill>
                <a:prstDash val="solid"/>
              </a:ln>
            </c:spPr>
          </c:dPt>
          <c:dPt>
            <c:idx val="31"/>
            <c:invertIfNegative val="0"/>
            <c:bubble3D val="0"/>
            <c:spPr>
              <a:solidFill>
                <a:srgbClr val="960000"/>
              </a:solidFill>
              <a:ln w="10831">
                <a:solidFill>
                  <a:srgbClr val="960000"/>
                </a:solidFill>
                <a:prstDash val="solid"/>
              </a:ln>
            </c:spPr>
          </c:dPt>
          <c:cat>
            <c:strRef>
              <c:f>Sheet1!$A$2:$A$36</c:f>
              <c:strCache>
                <c:ptCount val="35"/>
                <c:pt idx="0">
                  <c:v>Korea</c:v>
                </c:pt>
                <c:pt idx="1">
                  <c:v>Poland</c:v>
                </c:pt>
                <c:pt idx="2">
                  <c:v>France</c:v>
                </c:pt>
                <c:pt idx="3">
                  <c:v>Ireland</c:v>
                </c:pt>
                <c:pt idx="4">
                  <c:v>Denmark</c:v>
                </c:pt>
                <c:pt idx="5">
                  <c:v>Luxembourg</c:v>
                </c:pt>
                <c:pt idx="6">
                  <c:v>Chile</c:v>
                </c:pt>
                <c:pt idx="7">
                  <c:v>Norway</c:v>
                </c:pt>
                <c:pt idx="8">
                  <c:v>Sweden</c:v>
                </c:pt>
                <c:pt idx="9">
                  <c:v>Spain</c:v>
                </c:pt>
                <c:pt idx="10">
                  <c:v>Belgium</c:v>
                </c:pt>
                <c:pt idx="11">
                  <c:v>Portugal</c:v>
                </c:pt>
                <c:pt idx="12">
                  <c:v>Canada</c:v>
                </c:pt>
                <c:pt idx="13">
                  <c:v>Japan</c:v>
                </c:pt>
                <c:pt idx="14">
                  <c:v>United Kingdom</c:v>
                </c:pt>
                <c:pt idx="15">
                  <c:v>Australia</c:v>
                </c:pt>
                <c:pt idx="16">
                  <c:v>Slovenia</c:v>
                </c:pt>
                <c:pt idx="17">
                  <c:v>OECD average</c:v>
                </c:pt>
                <c:pt idx="18">
                  <c:v>New Zealand</c:v>
                </c:pt>
                <c:pt idx="19">
                  <c:v>Netherlands</c:v>
                </c:pt>
                <c:pt idx="20">
                  <c:v>Italy</c:v>
                </c:pt>
                <c:pt idx="21">
                  <c:v>Switzerland</c:v>
                </c:pt>
                <c:pt idx="22">
                  <c:v>Greece</c:v>
                </c:pt>
                <c:pt idx="23">
                  <c:v>Hungary</c:v>
                </c:pt>
                <c:pt idx="24">
                  <c:v>Slovak Republic</c:v>
                </c:pt>
                <c:pt idx="25">
                  <c:v>Turkey</c:v>
                </c:pt>
                <c:pt idx="26">
                  <c:v>Mexico</c:v>
                </c:pt>
                <c:pt idx="27">
                  <c:v>Iceland</c:v>
                </c:pt>
                <c:pt idx="28">
                  <c:v>Czech Republic</c:v>
                </c:pt>
                <c:pt idx="29">
                  <c:v>Austria</c:v>
                </c:pt>
                <c:pt idx="30">
                  <c:v>Finland</c:v>
                </c:pt>
                <c:pt idx="31">
                  <c:v>United States</c:v>
                </c:pt>
                <c:pt idx="32">
                  <c:v>Germany</c:v>
                </c:pt>
                <c:pt idx="33">
                  <c:v>Estonia</c:v>
                </c:pt>
                <c:pt idx="34">
                  <c:v>Israel</c:v>
                </c:pt>
              </c:strCache>
            </c:strRef>
          </c:cat>
          <c:val>
            <c:numRef>
              <c:f>Sheet1!$B$2:$B$36</c:f>
              <c:numCache>
                <c:formatCode>0.00</c:formatCode>
                <c:ptCount val="35"/>
                <c:pt idx="0">
                  <c:v>0.37000000000000038</c:v>
                </c:pt>
                <c:pt idx="1">
                  <c:v>0.22</c:v>
                </c:pt>
                <c:pt idx="2">
                  <c:v>0.21000000000000021</c:v>
                </c:pt>
                <c:pt idx="3">
                  <c:v>0.2</c:v>
                </c:pt>
                <c:pt idx="4">
                  <c:v>0.17</c:v>
                </c:pt>
                <c:pt idx="5">
                  <c:v>0.15000000000000024</c:v>
                </c:pt>
                <c:pt idx="6">
                  <c:v>0.15000000000000024</c:v>
                </c:pt>
                <c:pt idx="7">
                  <c:v>0.14000000000000001</c:v>
                </c:pt>
                <c:pt idx="8">
                  <c:v>0.13</c:v>
                </c:pt>
                <c:pt idx="9">
                  <c:v>0.13</c:v>
                </c:pt>
                <c:pt idx="10">
                  <c:v>0.12000000000000002</c:v>
                </c:pt>
                <c:pt idx="11">
                  <c:v>0.12000000000000002</c:v>
                </c:pt>
                <c:pt idx="12">
                  <c:v>0.11</c:v>
                </c:pt>
                <c:pt idx="13">
                  <c:v>0.11</c:v>
                </c:pt>
                <c:pt idx="14">
                  <c:v>0.11</c:v>
                </c:pt>
                <c:pt idx="15">
                  <c:v>0.11</c:v>
                </c:pt>
                <c:pt idx="16">
                  <c:v>0.11</c:v>
                </c:pt>
                <c:pt idx="17">
                  <c:v>0.10118306068878929</c:v>
                </c:pt>
                <c:pt idx="18">
                  <c:v>9.0000000000000024E-2</c:v>
                </c:pt>
                <c:pt idx="19">
                  <c:v>9.0000000000000024E-2</c:v>
                </c:pt>
                <c:pt idx="20">
                  <c:v>8.0000000000000043E-2</c:v>
                </c:pt>
                <c:pt idx="21">
                  <c:v>7.0000000000000021E-2</c:v>
                </c:pt>
                <c:pt idx="22">
                  <c:v>7.0000000000000021E-2</c:v>
                </c:pt>
                <c:pt idx="23">
                  <c:v>7.0000000000000021E-2</c:v>
                </c:pt>
                <c:pt idx="24">
                  <c:v>7.0000000000000021E-2</c:v>
                </c:pt>
                <c:pt idx="25">
                  <c:v>7.0000000000000021E-2</c:v>
                </c:pt>
                <c:pt idx="26">
                  <c:v>0.05</c:v>
                </c:pt>
                <c:pt idx="27">
                  <c:v>4.0000000000000022E-2</c:v>
                </c:pt>
                <c:pt idx="28">
                  <c:v>4.0000000000000022E-2</c:v>
                </c:pt>
                <c:pt idx="29">
                  <c:v>3.0000000000000002E-2</c:v>
                </c:pt>
                <c:pt idx="30">
                  <c:v>2.0000000000000011E-2</c:v>
                </c:pt>
                <c:pt idx="31">
                  <c:v>1.0000000000000005E-2</c:v>
                </c:pt>
                <c:pt idx="32">
                  <c:v>0</c:v>
                </c:pt>
                <c:pt idx="33">
                  <c:v>-1.0000000000000005E-2</c:v>
                </c:pt>
                <c:pt idx="34">
                  <c:v>-2.0000000000000011E-2</c:v>
                </c:pt>
              </c:numCache>
            </c:numRef>
          </c:val>
        </c:ser>
        <c:dLbls>
          <c:showLegendKey val="0"/>
          <c:showVal val="0"/>
          <c:showCatName val="0"/>
          <c:showSerName val="0"/>
          <c:showPercent val="0"/>
          <c:showBubbleSize val="0"/>
        </c:dLbls>
        <c:gapWidth val="150"/>
        <c:axId val="366705472"/>
        <c:axId val="369712896"/>
      </c:barChart>
      <c:catAx>
        <c:axId val="36670547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000" b="0" i="0" u="none" strike="noStrike" baseline="0">
                <a:solidFill>
                  <a:schemeClr val="tx1"/>
                </a:solidFill>
                <a:latin typeface="+mn-lt"/>
                <a:ea typeface="Arial"/>
                <a:cs typeface="Arial"/>
              </a:defRPr>
            </a:pPr>
            <a:endParaRPr lang="en-US"/>
          </a:p>
        </c:txPr>
        <c:crossAx val="369712896"/>
        <c:crossesAt val="0"/>
        <c:auto val="1"/>
        <c:lblAlgn val="ctr"/>
        <c:lblOffset val="100"/>
        <c:tickLblSkip val="1"/>
        <c:tickMarkSkip val="1"/>
        <c:noMultiLvlLbl val="0"/>
      </c:catAx>
      <c:valAx>
        <c:axId val="369712896"/>
        <c:scaling>
          <c:orientation val="minMax"/>
          <c:max val="1"/>
          <c:min val="0"/>
        </c:scaling>
        <c:delete val="0"/>
        <c:axPos val="l"/>
        <c:majorGridlines/>
        <c:numFmt formatCode="0%" sourceLinked="0"/>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66705472"/>
        <c:crosses val="autoZero"/>
        <c:crossBetween val="between"/>
        <c:majorUnit val="0.2"/>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Low-Income Students – Grade 4 Reading</a:t>
            </a:r>
            <a:endParaRPr lang="en-US" sz="1800" dirty="0"/>
          </a:p>
        </c:rich>
      </c:tx>
      <c:layout>
        <c:manualLayout>
          <c:xMode val="edge"/>
          <c:yMode val="edge"/>
          <c:x val="0.24152086614173229"/>
          <c:y val="0"/>
        </c:manualLayout>
      </c:layout>
      <c:overlay val="0"/>
    </c:title>
    <c:autoTitleDeleted val="0"/>
    <c:plotArea>
      <c:layout/>
      <c:barChart>
        <c:barDir val="col"/>
        <c:grouping val="clustered"/>
        <c:varyColors val="0"/>
        <c:ser>
          <c:idx val="0"/>
          <c:order val="0"/>
          <c:tx>
            <c:strRef>
              <c:f>Sheet1!$B$1</c:f>
              <c:strCache>
                <c:ptCount val="1"/>
                <c:pt idx="0">
                  <c:v>George Hall</c:v>
                </c:pt>
              </c:strCache>
            </c:strRef>
          </c:tx>
          <c:spPr>
            <a:solidFill>
              <a:schemeClr val="tx2"/>
            </a:solidFill>
            <a:ln>
              <a:solidFill>
                <a:schemeClr val="tx1"/>
              </a:solidFill>
            </a:ln>
          </c:spPr>
          <c:invertIfNegative val="0"/>
          <c:dLbls>
            <c:dLbl>
              <c:idx val="0"/>
              <c:layout>
                <c:manualLayout>
                  <c:x val="1.6666666666666993E-3"/>
                  <c:y val="1.712450752995160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5622537649757968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2011</c:v>
                </c:pt>
              </c:numCache>
            </c:numRef>
          </c:cat>
          <c:val>
            <c:numRef>
              <c:f>Sheet1!$B$2:$B$3</c:f>
              <c:numCache>
                <c:formatCode>0%</c:formatCode>
                <c:ptCount val="2"/>
                <c:pt idx="0">
                  <c:v>0.48000000000000032</c:v>
                </c:pt>
                <c:pt idx="1">
                  <c:v>0.96000000000000063</c:v>
                </c:pt>
              </c:numCache>
            </c:numRef>
          </c:val>
        </c:ser>
        <c:ser>
          <c:idx val="1"/>
          <c:order val="1"/>
          <c:tx>
            <c:strRef>
              <c:f>Sheet1!$C$1</c:f>
              <c:strCache>
                <c:ptCount val="1"/>
                <c:pt idx="0">
                  <c:v>Alabama</c:v>
                </c:pt>
              </c:strCache>
            </c:strRef>
          </c:tx>
          <c:spPr>
            <a:solidFill>
              <a:srgbClr val="689CDA"/>
            </a:solidFill>
            <a:ln>
              <a:solidFill>
                <a:schemeClr val="tx1"/>
              </a:solidFill>
            </a:ln>
          </c:spPr>
          <c:invertIfNegative val="0"/>
          <c:dLbls>
            <c:dLbl>
              <c:idx val="0"/>
              <c:layout>
                <c:manualLayout>
                  <c:x val="-3.3333333333333401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2011</c:v>
                </c:pt>
              </c:numCache>
            </c:numRef>
          </c:cat>
          <c:val>
            <c:numRef>
              <c:f>Sheet1!$C$2:$C$3</c:f>
              <c:numCache>
                <c:formatCode>0%</c:formatCode>
                <c:ptCount val="2"/>
                <c:pt idx="0">
                  <c:v>0.73000000000000065</c:v>
                </c:pt>
                <c:pt idx="1">
                  <c:v>0.83000000000000063</c:v>
                </c:pt>
              </c:numCache>
            </c:numRef>
          </c:val>
        </c:ser>
        <c:dLbls>
          <c:showLegendKey val="0"/>
          <c:showVal val="0"/>
          <c:showCatName val="0"/>
          <c:showSerName val="0"/>
          <c:showPercent val="0"/>
          <c:showBubbleSize val="0"/>
        </c:dLbls>
        <c:gapWidth val="150"/>
        <c:axId val="369713680"/>
        <c:axId val="369714072"/>
      </c:barChart>
      <c:catAx>
        <c:axId val="369713680"/>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369714072"/>
        <c:crosses val="autoZero"/>
        <c:auto val="1"/>
        <c:lblAlgn val="ctr"/>
        <c:lblOffset val="100"/>
        <c:noMultiLvlLbl val="0"/>
      </c:catAx>
      <c:valAx>
        <c:axId val="369714072"/>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Meeting or Exceeding Standards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369713680"/>
        <c:crosses val="autoZero"/>
        <c:crossBetween val="between"/>
      </c:valAx>
    </c:plotArea>
    <c:legend>
      <c:legendPos val="r"/>
      <c:overlay val="0"/>
      <c:spPr>
        <a:solidFill>
          <a:schemeClr val="bg1"/>
        </a:solidFill>
        <a:ln>
          <a:solidFill>
            <a:srgbClr val="919CA3"/>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Grade 5 </a:t>
            </a:r>
            <a:r>
              <a:rPr lang="en-US" sz="1800" dirty="0"/>
              <a:t>Math </a:t>
            </a:r>
            <a:r>
              <a:rPr lang="en-US" sz="1800" dirty="0" smtClean="0"/>
              <a:t>(2011)</a:t>
            </a:r>
            <a:endParaRPr lang="en-US" sz="1800" dirty="0"/>
          </a:p>
        </c:rich>
      </c:tx>
      <c:overlay val="0"/>
    </c:title>
    <c:autoTitleDeleted val="0"/>
    <c:plotArea>
      <c:layout/>
      <c:barChart>
        <c:barDir val="col"/>
        <c:grouping val="percentStacked"/>
        <c:varyColors val="0"/>
        <c:ser>
          <c:idx val="0"/>
          <c:order val="0"/>
          <c:tx>
            <c:strRef>
              <c:f>Sheet1!$B$1</c:f>
              <c:strCache>
                <c:ptCount val="1"/>
                <c:pt idx="0">
                  <c:v>Does Not Meet Standards</c:v>
                </c:pt>
              </c:strCache>
            </c:strRef>
          </c:tx>
          <c:spPr>
            <a:solidFill>
              <a:srgbClr val="F15D22"/>
            </a:solidFill>
            <a:ln>
              <a:solidFill>
                <a:sysClr val="windowText" lastClr="000000"/>
              </a:solidFill>
            </a:ln>
          </c:spPr>
          <c:invertIfNegative val="0"/>
          <c:dLbls>
            <c:delete val="1"/>
          </c:dLbls>
          <c:cat>
            <c:strRef>
              <c:f>Sheet1!$A$2:$A$3</c:f>
              <c:strCache>
                <c:ptCount val="2"/>
                <c:pt idx="0">
                  <c:v>African-American Students - George Hall</c:v>
                </c:pt>
                <c:pt idx="1">
                  <c:v>White Students - Alabama</c:v>
                </c:pt>
              </c:strCache>
            </c:strRef>
          </c:cat>
          <c:val>
            <c:numRef>
              <c:f>Sheet1!$B$2:$B$3</c:f>
              <c:numCache>
                <c:formatCode>0%</c:formatCode>
                <c:ptCount val="2"/>
                <c:pt idx="0">
                  <c:v>0</c:v>
                </c:pt>
                <c:pt idx="1">
                  <c:v>0</c:v>
                </c:pt>
              </c:numCache>
            </c:numRef>
          </c:val>
        </c:ser>
        <c:ser>
          <c:idx val="1"/>
          <c:order val="1"/>
          <c:tx>
            <c:strRef>
              <c:f>Sheet1!$C$1</c:f>
              <c:strCache>
                <c:ptCount val="1"/>
                <c:pt idx="0">
                  <c:v>Partially Meets Standards</c:v>
                </c:pt>
              </c:strCache>
            </c:strRef>
          </c:tx>
          <c:spPr>
            <a:solidFill>
              <a:srgbClr val="FFD457"/>
            </a:solidFill>
            <a:ln>
              <a:solidFill>
                <a:sysClr val="windowText" lastClr="000000"/>
              </a:solidFill>
            </a:ln>
          </c:spPr>
          <c:invertIfNegative val="0"/>
          <c:dLbls>
            <c:dLbl>
              <c:idx val="0"/>
              <c:delete val="1"/>
              <c:extLst>
                <c:ext xmlns:c15="http://schemas.microsoft.com/office/drawing/2012/chart" uri="{CE6537A1-D6FC-4f65-9D91-7224C49458BB}"/>
              </c:extLst>
            </c:dLbl>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Sheet1!$C$2:$C$3</c:f>
              <c:numCache>
                <c:formatCode>0%</c:formatCode>
                <c:ptCount val="2"/>
                <c:pt idx="0">
                  <c:v>2.0000000000000011E-2</c:v>
                </c:pt>
                <c:pt idx="1">
                  <c:v>7.0000000000000021E-2</c:v>
                </c:pt>
              </c:numCache>
            </c:numRef>
          </c:val>
        </c:ser>
        <c:ser>
          <c:idx val="2"/>
          <c:order val="2"/>
          <c:tx>
            <c:strRef>
              <c:f>Sheet1!$D$1</c:f>
              <c:strCache>
                <c:ptCount val="1"/>
                <c:pt idx="0">
                  <c:v>Meets Standards</c:v>
                </c:pt>
              </c:strCache>
            </c:strRef>
          </c:tx>
          <c:spPr>
            <a:solidFill>
              <a:srgbClr val="AFBD22"/>
            </a:solidFill>
            <a:ln>
              <a:solidFill>
                <a:sysClr val="windowText" lastClr="000000"/>
              </a:solidFill>
            </a:ln>
          </c:spPr>
          <c:invertIfNegative val="0"/>
          <c:dLbls>
            <c:dLbl>
              <c:idx val="0"/>
              <c:delete val="1"/>
              <c:extLst>
                <c:ext xmlns:c15="http://schemas.microsoft.com/office/drawing/2012/chart" uri="{CE6537A1-D6FC-4f65-9D91-7224C49458BB}"/>
              </c:extLst>
            </c:dLbl>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Sheet1!$D$2:$D$3</c:f>
              <c:numCache>
                <c:formatCode>0%</c:formatCode>
                <c:ptCount val="2"/>
                <c:pt idx="0">
                  <c:v>2.0000000000000011E-2</c:v>
                </c:pt>
                <c:pt idx="1">
                  <c:v>0.24000000000000021</c:v>
                </c:pt>
              </c:numCache>
            </c:numRef>
          </c:val>
        </c:ser>
        <c:ser>
          <c:idx val="3"/>
          <c:order val="3"/>
          <c:tx>
            <c:strRef>
              <c:f>Sheet1!$E$1</c:f>
              <c:strCache>
                <c:ptCount val="1"/>
                <c:pt idx="0">
                  <c:v>Exceeds Standards</c:v>
                </c:pt>
              </c:strCache>
            </c:strRef>
          </c:tx>
          <c:spPr>
            <a:solidFill>
              <a:srgbClr val="5C8727"/>
            </a:solidFill>
            <a:ln>
              <a:solidFill>
                <a:sysClr val="windowText" lastClr="000000"/>
              </a:solidFill>
            </a:ln>
          </c:spPr>
          <c:invertIfNegative val="0"/>
          <c:dLbls>
            <c:spPr>
              <a:noFill/>
              <a:ln>
                <a:noFill/>
              </a:ln>
              <a:effectLst/>
            </c:spPr>
            <c:txPr>
              <a:bodyPr/>
              <a:lstStyle/>
              <a:p>
                <a:pPr>
                  <a:defRPr sz="1398">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African-American Students - George Hall</c:v>
                </c:pt>
                <c:pt idx="1">
                  <c:v>White Students - Alabama</c:v>
                </c:pt>
              </c:strCache>
            </c:strRef>
          </c:cat>
          <c:val>
            <c:numRef>
              <c:f>Sheet1!$E$2:$E$3</c:f>
              <c:numCache>
                <c:formatCode>0%</c:formatCode>
                <c:ptCount val="2"/>
                <c:pt idx="0">
                  <c:v>0.97000000000000064</c:v>
                </c:pt>
                <c:pt idx="1">
                  <c:v>0.69000000000000061</c:v>
                </c:pt>
              </c:numCache>
            </c:numRef>
          </c:val>
        </c:ser>
        <c:dLbls>
          <c:showLegendKey val="0"/>
          <c:showVal val="1"/>
          <c:showCatName val="0"/>
          <c:showSerName val="0"/>
          <c:showPercent val="0"/>
          <c:showBubbleSize val="0"/>
        </c:dLbls>
        <c:gapWidth val="75"/>
        <c:overlap val="100"/>
        <c:axId val="369714856"/>
        <c:axId val="369715248"/>
      </c:barChart>
      <c:catAx>
        <c:axId val="369714856"/>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369715248"/>
        <c:crosses val="autoZero"/>
        <c:auto val="1"/>
        <c:lblAlgn val="ctr"/>
        <c:lblOffset val="100"/>
        <c:noMultiLvlLbl val="0"/>
      </c:catAx>
      <c:valAx>
        <c:axId val="369715248"/>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369714856"/>
        <c:crosses val="autoZero"/>
        <c:crossBetween val="between"/>
      </c:valAx>
    </c:plotArea>
    <c:legend>
      <c:legendPos val="r"/>
      <c:overlay val="0"/>
      <c:spPr>
        <a:solidFill>
          <a:schemeClr val="bg1"/>
        </a:solidFill>
        <a:ln>
          <a:solidFill>
            <a:schemeClr val="tx1">
              <a:lumMod val="65000"/>
              <a:lumOff val="35000"/>
            </a:schemeClr>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0" dirty="0" smtClean="0"/>
              <a:t>PARCC,</a:t>
            </a:r>
            <a:r>
              <a:rPr lang="en-US" sz="2400" b="0" baseline="0" dirty="0" smtClean="0"/>
              <a:t> </a:t>
            </a:r>
            <a:r>
              <a:rPr lang="en-US" sz="2400" b="0" dirty="0" smtClean="0"/>
              <a:t>2016</a:t>
            </a:r>
            <a:endParaRPr lang="en-US" sz="2400" b="0" dirty="0"/>
          </a:p>
        </c:rich>
      </c:tx>
      <c:layout>
        <c:manualLayout>
          <c:xMode val="edge"/>
          <c:yMode val="edge"/>
          <c:x val="0.49532608695652175"/>
          <c:y val="1.68499390528103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Unsatisfactory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6 ELA Bethune</c:v>
                </c:pt>
                <c:pt idx="1">
                  <c:v>Grade 6 ELA Louisiana</c:v>
                </c:pt>
              </c:strCache>
            </c:strRef>
          </c:cat>
          <c:val>
            <c:numRef>
              <c:f>Sheet1!$B$2:$B$3</c:f>
              <c:numCache>
                <c:formatCode>General</c:formatCode>
                <c:ptCount val="2"/>
                <c:pt idx="0">
                  <c:v>0</c:v>
                </c:pt>
                <c:pt idx="1">
                  <c:v>7</c:v>
                </c:pt>
              </c:numCache>
            </c:numRef>
          </c:val>
        </c:ser>
        <c:ser>
          <c:idx val="1"/>
          <c:order val="1"/>
          <c:tx>
            <c:strRef>
              <c:f>Sheet1!$C$1</c:f>
              <c:strCache>
                <c:ptCount val="1"/>
                <c:pt idx="0">
                  <c:v>Approaching Basic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6 ELA Bethune</c:v>
                </c:pt>
                <c:pt idx="1">
                  <c:v>Grade 6 ELA Louisiana</c:v>
                </c:pt>
              </c:strCache>
            </c:strRef>
          </c:cat>
          <c:val>
            <c:numRef>
              <c:f>Sheet1!$C$2:$C$3</c:f>
              <c:numCache>
                <c:formatCode>General</c:formatCode>
                <c:ptCount val="2"/>
                <c:pt idx="0">
                  <c:v>3</c:v>
                </c:pt>
                <c:pt idx="1">
                  <c:v>19</c:v>
                </c:pt>
              </c:numCache>
            </c:numRef>
          </c:val>
        </c:ser>
        <c:ser>
          <c:idx val="2"/>
          <c:order val="2"/>
          <c:tx>
            <c:strRef>
              <c:f>Sheet1!$D$1</c:f>
              <c:strCache>
                <c:ptCount val="1"/>
                <c:pt idx="0">
                  <c:v>Basic</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6 ELA Bethune</c:v>
                </c:pt>
                <c:pt idx="1">
                  <c:v>Grade 6 ELA Louisiana</c:v>
                </c:pt>
              </c:strCache>
            </c:strRef>
          </c:cat>
          <c:val>
            <c:numRef>
              <c:f>Sheet1!$D$2:$D$3</c:f>
              <c:numCache>
                <c:formatCode>General</c:formatCode>
                <c:ptCount val="2"/>
                <c:pt idx="0">
                  <c:v>28</c:v>
                </c:pt>
                <c:pt idx="1">
                  <c:v>36</c:v>
                </c:pt>
              </c:numCache>
            </c:numRef>
          </c:val>
        </c:ser>
        <c:ser>
          <c:idx val="3"/>
          <c:order val="3"/>
          <c:tx>
            <c:strRef>
              <c:f>Sheet1!$E$1</c:f>
              <c:strCache>
                <c:ptCount val="1"/>
                <c:pt idx="0">
                  <c:v>Mastery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6 ELA Bethune</c:v>
                </c:pt>
                <c:pt idx="1">
                  <c:v>Grade 6 ELA Louisiana</c:v>
                </c:pt>
              </c:strCache>
            </c:strRef>
          </c:cat>
          <c:val>
            <c:numRef>
              <c:f>Sheet1!$E$2:$E$3</c:f>
              <c:numCache>
                <c:formatCode>General</c:formatCode>
                <c:ptCount val="2"/>
                <c:pt idx="0">
                  <c:v>53</c:v>
                </c:pt>
                <c:pt idx="1">
                  <c:v>35</c:v>
                </c:pt>
              </c:numCache>
            </c:numRef>
          </c:val>
        </c:ser>
        <c:ser>
          <c:idx val="4"/>
          <c:order val="4"/>
          <c:tx>
            <c:strRef>
              <c:f>Sheet1!$F$1</c:f>
              <c:strCache>
                <c:ptCount val="1"/>
                <c:pt idx="0">
                  <c:v>Advanced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6 ELA Bethune</c:v>
                </c:pt>
                <c:pt idx="1">
                  <c:v>Grade 6 ELA Louisiana</c:v>
                </c:pt>
              </c:strCache>
            </c:strRef>
          </c:cat>
          <c:val>
            <c:numRef>
              <c:f>Sheet1!$F$2:$F$3</c:f>
              <c:numCache>
                <c:formatCode>General</c:formatCode>
                <c:ptCount val="2"/>
                <c:pt idx="0">
                  <c:v>17</c:v>
                </c:pt>
                <c:pt idx="1">
                  <c:v>3</c:v>
                </c:pt>
              </c:numCache>
            </c:numRef>
          </c:val>
        </c:ser>
        <c:dLbls>
          <c:showLegendKey val="0"/>
          <c:showVal val="0"/>
          <c:showCatName val="0"/>
          <c:showSerName val="0"/>
          <c:showPercent val="0"/>
          <c:showBubbleSize val="0"/>
        </c:dLbls>
        <c:gapWidth val="219"/>
        <c:overlap val="100"/>
        <c:axId val="369715640"/>
        <c:axId val="369716032"/>
      </c:barChart>
      <c:catAx>
        <c:axId val="36971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69716032"/>
        <c:crosses val="autoZero"/>
        <c:auto val="1"/>
        <c:lblAlgn val="ctr"/>
        <c:lblOffset val="100"/>
        <c:noMultiLvlLbl val="0"/>
      </c:catAx>
      <c:valAx>
        <c:axId val="36971603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715640"/>
        <c:crosses val="autoZero"/>
        <c:crossBetween val="between"/>
        <c:majorUnit val="20"/>
      </c:val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0" dirty="0" smtClean="0"/>
              <a:t>PARCC,</a:t>
            </a:r>
            <a:r>
              <a:rPr lang="en-US" sz="2400" b="0" baseline="0" dirty="0" smtClean="0"/>
              <a:t> </a:t>
            </a:r>
            <a:r>
              <a:rPr lang="en-US" sz="2400" b="0" dirty="0" smtClean="0"/>
              <a:t>2016</a:t>
            </a:r>
            <a:endParaRPr lang="en-US" sz="2400" b="0" dirty="0"/>
          </a:p>
        </c:rich>
      </c:tx>
      <c:layout>
        <c:manualLayout>
          <c:xMode val="edge"/>
          <c:yMode val="edge"/>
          <c:x val="0.49049516908212559"/>
          <c:y val="1.68499390528103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Unsatisfactory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3 Math Bethune</c:v>
                </c:pt>
                <c:pt idx="1">
                  <c:v>Grade 3 Math Louisiana</c:v>
                </c:pt>
              </c:strCache>
            </c:strRef>
          </c:cat>
          <c:val>
            <c:numRef>
              <c:f>Sheet1!$B$2:$B$3</c:f>
              <c:numCache>
                <c:formatCode>General</c:formatCode>
                <c:ptCount val="2"/>
                <c:pt idx="0">
                  <c:v>2</c:v>
                </c:pt>
                <c:pt idx="1">
                  <c:v>11</c:v>
                </c:pt>
              </c:numCache>
            </c:numRef>
          </c:val>
        </c:ser>
        <c:ser>
          <c:idx val="1"/>
          <c:order val="1"/>
          <c:tx>
            <c:strRef>
              <c:f>Sheet1!$C$1</c:f>
              <c:strCache>
                <c:ptCount val="1"/>
                <c:pt idx="0">
                  <c:v>Approaching Basic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3 Math Bethune</c:v>
                </c:pt>
                <c:pt idx="1">
                  <c:v>Grade 3 Math Louisiana</c:v>
                </c:pt>
              </c:strCache>
            </c:strRef>
          </c:cat>
          <c:val>
            <c:numRef>
              <c:f>Sheet1!$C$2:$C$3</c:f>
              <c:numCache>
                <c:formatCode>General</c:formatCode>
                <c:ptCount val="2"/>
                <c:pt idx="0">
                  <c:v>16</c:v>
                </c:pt>
                <c:pt idx="1">
                  <c:v>22</c:v>
                </c:pt>
              </c:numCache>
            </c:numRef>
          </c:val>
        </c:ser>
        <c:ser>
          <c:idx val="2"/>
          <c:order val="2"/>
          <c:tx>
            <c:strRef>
              <c:f>Sheet1!$D$1</c:f>
              <c:strCache>
                <c:ptCount val="1"/>
                <c:pt idx="0">
                  <c:v>Basic</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3 Math Bethune</c:v>
                </c:pt>
                <c:pt idx="1">
                  <c:v>Grade 3 Math Louisiana</c:v>
                </c:pt>
              </c:strCache>
            </c:strRef>
          </c:cat>
          <c:val>
            <c:numRef>
              <c:f>Sheet1!$D$2:$D$3</c:f>
              <c:numCache>
                <c:formatCode>General</c:formatCode>
                <c:ptCount val="2"/>
                <c:pt idx="0">
                  <c:v>41</c:v>
                </c:pt>
                <c:pt idx="1">
                  <c:v>30</c:v>
                </c:pt>
              </c:numCache>
            </c:numRef>
          </c:val>
        </c:ser>
        <c:ser>
          <c:idx val="3"/>
          <c:order val="3"/>
          <c:tx>
            <c:strRef>
              <c:f>Sheet1!$E$1</c:f>
              <c:strCache>
                <c:ptCount val="1"/>
                <c:pt idx="0">
                  <c:v>Mastery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3 Math Bethune</c:v>
                </c:pt>
                <c:pt idx="1">
                  <c:v>Grade 3 Math Louisiana</c:v>
                </c:pt>
              </c:strCache>
            </c:strRef>
          </c:cat>
          <c:val>
            <c:numRef>
              <c:f>Sheet1!$E$2:$E$3</c:f>
              <c:numCache>
                <c:formatCode>General</c:formatCode>
                <c:ptCount val="2"/>
                <c:pt idx="0">
                  <c:v>33</c:v>
                </c:pt>
                <c:pt idx="1">
                  <c:v>31</c:v>
                </c:pt>
              </c:numCache>
            </c:numRef>
          </c:val>
        </c:ser>
        <c:ser>
          <c:idx val="4"/>
          <c:order val="4"/>
          <c:tx>
            <c:strRef>
              <c:f>Sheet1!$F$1</c:f>
              <c:strCache>
                <c:ptCount val="1"/>
                <c:pt idx="0">
                  <c:v>Advanced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Grade 3 Math Bethune</c:v>
                </c:pt>
                <c:pt idx="1">
                  <c:v>Grade 3 Math Louisiana</c:v>
                </c:pt>
              </c:strCache>
            </c:strRef>
          </c:cat>
          <c:val>
            <c:numRef>
              <c:f>Sheet1!$F$2:$F$3</c:f>
              <c:numCache>
                <c:formatCode>General</c:formatCode>
                <c:ptCount val="2"/>
                <c:pt idx="0">
                  <c:v>8</c:v>
                </c:pt>
                <c:pt idx="1">
                  <c:v>6</c:v>
                </c:pt>
              </c:numCache>
            </c:numRef>
          </c:val>
        </c:ser>
        <c:dLbls>
          <c:showLegendKey val="0"/>
          <c:showVal val="0"/>
          <c:showCatName val="0"/>
          <c:showSerName val="0"/>
          <c:showPercent val="0"/>
          <c:showBubbleSize val="0"/>
        </c:dLbls>
        <c:gapWidth val="219"/>
        <c:overlap val="100"/>
        <c:axId val="401885720"/>
        <c:axId val="401886112"/>
      </c:barChart>
      <c:catAx>
        <c:axId val="40188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01886112"/>
        <c:crosses val="autoZero"/>
        <c:auto val="1"/>
        <c:lblAlgn val="ctr"/>
        <c:lblOffset val="100"/>
        <c:noMultiLvlLbl val="0"/>
      </c:catAx>
      <c:valAx>
        <c:axId val="4018861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885720"/>
        <c:crosses val="autoZero"/>
        <c:crossBetween val="between"/>
        <c:majorUnit val="20"/>
      </c:val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t>2016</a:t>
            </a:r>
            <a:endParaRPr lang="en-US" sz="2000" b="1" dirty="0"/>
          </a:p>
        </c:rich>
      </c:tx>
      <c:layout>
        <c:manualLayout>
          <c:xMode val="edge"/>
          <c:yMode val="edge"/>
          <c:x val="0.47358695652173916"/>
          <c:y val="1.94145741539277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Finlay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English</c:v>
                </c:pt>
                <c:pt idx="1">
                  <c:v>Math</c:v>
                </c:pt>
              </c:strCache>
            </c:strRef>
          </c:cat>
          <c:val>
            <c:numRef>
              <c:f>Sheet1!$B$2:$B$3</c:f>
              <c:numCache>
                <c:formatCode>General</c:formatCode>
                <c:ptCount val="2"/>
                <c:pt idx="0">
                  <c:v>68</c:v>
                </c:pt>
                <c:pt idx="1">
                  <c:v>79</c:v>
                </c:pt>
              </c:numCache>
            </c:numRef>
          </c:val>
        </c:ser>
        <c:ser>
          <c:idx val="1"/>
          <c:order val="1"/>
          <c:tx>
            <c:strRef>
              <c:f>Sheet1!$C$1</c:f>
              <c:strCache>
                <c:ptCount val="1"/>
                <c:pt idx="0">
                  <c:v>Florida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English</c:v>
                </c:pt>
                <c:pt idx="1">
                  <c:v>Math</c:v>
                </c:pt>
              </c:strCache>
            </c:strRef>
          </c:cat>
          <c:val>
            <c:numRef>
              <c:f>Sheet1!$C$2:$C$3</c:f>
              <c:numCache>
                <c:formatCode>General</c:formatCode>
                <c:ptCount val="2"/>
                <c:pt idx="0">
                  <c:v>53</c:v>
                </c:pt>
                <c:pt idx="1">
                  <c:v>57</c:v>
                </c:pt>
              </c:numCache>
            </c:numRef>
          </c:val>
        </c:ser>
        <c:ser>
          <c:idx val="2"/>
          <c:order val="2"/>
          <c:tx>
            <c:strRef>
              <c:f>Sheet1!$D$1</c:f>
              <c:strCache>
                <c:ptCount val="1"/>
                <c:pt idx="0">
                  <c:v>Florida, Hispanic students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English</c:v>
                </c:pt>
                <c:pt idx="1">
                  <c:v>Math</c:v>
                </c:pt>
              </c:strCache>
            </c:strRef>
          </c:cat>
          <c:val>
            <c:numRef>
              <c:f>Sheet1!$D$2:$D$3</c:f>
              <c:numCache>
                <c:formatCode>General</c:formatCode>
                <c:ptCount val="2"/>
                <c:pt idx="0">
                  <c:v>49</c:v>
                </c:pt>
                <c:pt idx="1">
                  <c:v>54</c:v>
                </c:pt>
              </c:numCache>
            </c:numRef>
          </c:val>
        </c:ser>
        <c:dLbls>
          <c:dLblPos val="outEnd"/>
          <c:showLegendKey val="0"/>
          <c:showVal val="1"/>
          <c:showCatName val="0"/>
          <c:showSerName val="0"/>
          <c:showPercent val="0"/>
          <c:showBubbleSize val="0"/>
        </c:dLbls>
        <c:gapWidth val="219"/>
        <c:overlap val="-27"/>
        <c:axId val="401886896"/>
        <c:axId val="401887288"/>
      </c:barChart>
      <c:catAx>
        <c:axId val="40188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01887288"/>
        <c:crosses val="autoZero"/>
        <c:auto val="1"/>
        <c:lblAlgn val="ctr"/>
        <c:lblOffset val="100"/>
        <c:noMultiLvlLbl val="0"/>
      </c:catAx>
      <c:valAx>
        <c:axId val="401887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88689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aseline="0" dirty="0" smtClean="0"/>
              <a:t>All Students – Grade 6 Reading (2011)</a:t>
            </a:r>
            <a:endParaRPr lang="en-US" sz="1800" dirty="0"/>
          </a:p>
        </c:rich>
      </c:tx>
      <c:overlay val="0"/>
    </c:title>
    <c:autoTitleDeleted val="0"/>
    <c:plotArea>
      <c:layout>
        <c:manualLayout>
          <c:layoutTarget val="inner"/>
          <c:xMode val="edge"/>
          <c:yMode val="edge"/>
          <c:x val="0.10644506607726666"/>
          <c:y val="0.12067069639439185"/>
          <c:w val="0.68364484044759122"/>
          <c:h val="0.76410024533890963"/>
        </c:manualLayout>
      </c:layout>
      <c:barChart>
        <c:barDir val="col"/>
        <c:grouping val="percentStacked"/>
        <c:varyColors val="0"/>
        <c:ser>
          <c:idx val="0"/>
          <c:order val="0"/>
          <c:tx>
            <c:strRef>
              <c:f>Sheet1!$B$1</c:f>
              <c:strCache>
                <c:ptCount val="1"/>
                <c:pt idx="0">
                  <c:v>Level 1</c:v>
                </c:pt>
              </c:strCache>
            </c:strRef>
          </c:tx>
          <c:spPr>
            <a:solidFill>
              <a:srgbClr val="F15D22"/>
            </a:solidFill>
            <a:ln>
              <a:solidFill>
                <a:sysClr val="windowText" lastClr="000000"/>
              </a:solidFill>
            </a:ln>
          </c:spPr>
          <c:invertIfNegative val="0"/>
          <c:dLbls>
            <c:delete val="1"/>
          </c:dLbls>
          <c:cat>
            <c:strRef>
              <c:f>Sheet1!$A$2:$A$3</c:f>
              <c:strCache>
                <c:ptCount val="2"/>
                <c:pt idx="0">
                  <c:v>Calcedeaver</c:v>
                </c:pt>
                <c:pt idx="1">
                  <c:v>Alabama</c:v>
                </c:pt>
              </c:strCache>
            </c:strRef>
          </c:cat>
          <c:val>
            <c:numRef>
              <c:f>Sheet1!$B$2:$B$3</c:f>
              <c:numCache>
                <c:formatCode>0%</c:formatCode>
                <c:ptCount val="2"/>
                <c:pt idx="0">
                  <c:v>0</c:v>
                </c:pt>
                <c:pt idx="1">
                  <c:v>0</c:v>
                </c:pt>
              </c:numCache>
            </c:numRef>
          </c:val>
        </c:ser>
        <c:ser>
          <c:idx val="1"/>
          <c:order val="1"/>
          <c:tx>
            <c:strRef>
              <c:f>Sheet1!$C$1</c:f>
              <c:strCache>
                <c:ptCount val="1"/>
                <c:pt idx="0">
                  <c:v>Level 2</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Sheet1!$C$2:$C$3</c:f>
              <c:numCache>
                <c:formatCode>0%</c:formatCode>
                <c:ptCount val="2"/>
                <c:pt idx="0">
                  <c:v>6.0000000000000032E-2</c:v>
                </c:pt>
                <c:pt idx="1">
                  <c:v>0.12000000000000002</c:v>
                </c:pt>
              </c:numCache>
            </c:numRef>
          </c:val>
        </c:ser>
        <c:ser>
          <c:idx val="2"/>
          <c:order val="2"/>
          <c:tx>
            <c:strRef>
              <c:f>Sheet1!$D$1</c:f>
              <c:strCache>
                <c:ptCount val="1"/>
                <c:pt idx="0">
                  <c:v>Level 3</c:v>
                </c:pt>
              </c:strCache>
            </c:strRef>
          </c:tx>
          <c:spPr>
            <a:solidFill>
              <a:srgbClr val="AFBD22"/>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Sheet1!$D$2:$D$3</c:f>
              <c:numCache>
                <c:formatCode>0%</c:formatCode>
                <c:ptCount val="2"/>
                <c:pt idx="0">
                  <c:v>0.14000000000000001</c:v>
                </c:pt>
                <c:pt idx="1">
                  <c:v>0.25</c:v>
                </c:pt>
              </c:numCache>
            </c:numRef>
          </c:val>
        </c:ser>
        <c:ser>
          <c:idx val="3"/>
          <c:order val="3"/>
          <c:tx>
            <c:strRef>
              <c:f>Sheet1!$E$1</c:f>
              <c:strCache>
                <c:ptCount val="1"/>
                <c:pt idx="0">
                  <c:v>Level 4</c:v>
                </c:pt>
              </c:strCache>
            </c:strRef>
          </c:tx>
          <c:spPr>
            <a:solidFill>
              <a:srgbClr val="5C8727"/>
            </a:solidFill>
            <a:ln>
              <a:solidFill>
                <a:sysClr val="windowText" lastClr="000000"/>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Sheet1!$E$2:$E$3</c:f>
              <c:numCache>
                <c:formatCode>0%</c:formatCode>
                <c:ptCount val="2"/>
                <c:pt idx="0">
                  <c:v>0.8</c:v>
                </c:pt>
                <c:pt idx="1">
                  <c:v>0.63000000000000245</c:v>
                </c:pt>
              </c:numCache>
            </c:numRef>
          </c:val>
        </c:ser>
        <c:dLbls>
          <c:showLegendKey val="0"/>
          <c:showVal val="1"/>
          <c:showCatName val="0"/>
          <c:showSerName val="0"/>
          <c:showPercent val="0"/>
          <c:showBubbleSize val="0"/>
        </c:dLbls>
        <c:gapWidth val="75"/>
        <c:overlap val="100"/>
        <c:axId val="401889248"/>
        <c:axId val="402527952"/>
      </c:barChart>
      <c:catAx>
        <c:axId val="401889248"/>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402527952"/>
        <c:crosses val="autoZero"/>
        <c:auto val="1"/>
        <c:lblAlgn val="ctr"/>
        <c:lblOffset val="100"/>
        <c:noMultiLvlLbl val="0"/>
      </c:catAx>
      <c:valAx>
        <c:axId val="402527952"/>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401889248"/>
        <c:crosses val="autoZero"/>
        <c:crossBetween val="between"/>
        <c:majorUnit val="0.1"/>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7053805774277"/>
          <c:y val="0.19871907405017264"/>
          <c:w val="0.85154057305336861"/>
          <c:h val="0.66280010796108346"/>
        </c:manualLayout>
      </c:layout>
      <c:barChart>
        <c:barDir val="col"/>
        <c:grouping val="clustered"/>
        <c:varyColors val="0"/>
        <c:ser>
          <c:idx val="0"/>
          <c:order val="0"/>
          <c:tx>
            <c:strRef>
              <c:f>Sheet1!$B$1</c:f>
              <c:strCache>
                <c:ptCount val="1"/>
                <c:pt idx="0">
                  <c:v>Earnings Elasticity</c:v>
                </c:pt>
              </c:strCache>
            </c:strRef>
          </c:tx>
          <c:spPr>
            <a:solidFill>
              <a:srgbClr val="0070C0"/>
            </a:solidFill>
          </c:spPr>
          <c:invertIfNegative val="0"/>
          <c:dPt>
            <c:idx val="2"/>
            <c:invertIfNegative val="0"/>
            <c:bubble3D val="0"/>
            <c:spPr>
              <a:solidFill>
                <a:srgbClr val="FF0000"/>
              </a:solidFill>
            </c:spPr>
          </c:dPt>
          <c:dLbls>
            <c:numFmt formatCode="General"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United Kingdom</c:v>
                </c:pt>
                <c:pt idx="1">
                  <c:v>Italy</c:v>
                </c:pt>
                <c:pt idx="2">
                  <c:v>United States</c:v>
                </c:pt>
                <c:pt idx="3">
                  <c:v>France</c:v>
                </c:pt>
                <c:pt idx="4">
                  <c:v>Spain</c:v>
                </c:pt>
                <c:pt idx="5">
                  <c:v>Germany</c:v>
                </c:pt>
                <c:pt idx="6">
                  <c:v>Sweden</c:v>
                </c:pt>
                <c:pt idx="7">
                  <c:v>Australia</c:v>
                </c:pt>
                <c:pt idx="8">
                  <c:v>Canada</c:v>
                </c:pt>
                <c:pt idx="9">
                  <c:v>Finland</c:v>
                </c:pt>
                <c:pt idx="10">
                  <c:v>Norway</c:v>
                </c:pt>
                <c:pt idx="11">
                  <c:v>Denmark</c:v>
                </c:pt>
              </c:strCache>
            </c:strRef>
          </c:cat>
          <c:val>
            <c:numRef>
              <c:f>Sheet1!$B$2:$B$13</c:f>
              <c:numCache>
                <c:formatCode>General</c:formatCode>
                <c:ptCount val="12"/>
                <c:pt idx="0">
                  <c:v>0.5</c:v>
                </c:pt>
                <c:pt idx="1">
                  <c:v>0.48000000000000032</c:v>
                </c:pt>
                <c:pt idx="2">
                  <c:v>0.47000000000000008</c:v>
                </c:pt>
                <c:pt idx="3">
                  <c:v>0.41000000000000031</c:v>
                </c:pt>
                <c:pt idx="4">
                  <c:v>0.4</c:v>
                </c:pt>
                <c:pt idx="5">
                  <c:v>0.32000000000000067</c:v>
                </c:pt>
                <c:pt idx="6">
                  <c:v>0.27</c:v>
                </c:pt>
                <c:pt idx="7">
                  <c:v>0.26</c:v>
                </c:pt>
                <c:pt idx="8">
                  <c:v>0.19</c:v>
                </c:pt>
                <c:pt idx="9">
                  <c:v>0.18000000000000024</c:v>
                </c:pt>
                <c:pt idx="10">
                  <c:v>0.17</c:v>
                </c:pt>
                <c:pt idx="11">
                  <c:v>0.15000000000000024</c:v>
                </c:pt>
              </c:numCache>
            </c:numRef>
          </c:val>
        </c:ser>
        <c:dLbls>
          <c:showLegendKey val="0"/>
          <c:showVal val="0"/>
          <c:showCatName val="0"/>
          <c:showSerName val="0"/>
          <c:showPercent val="0"/>
          <c:showBubbleSize val="0"/>
        </c:dLbls>
        <c:gapWidth val="100"/>
        <c:axId val="364620912"/>
        <c:axId val="364621304"/>
      </c:barChart>
      <c:catAx>
        <c:axId val="364620912"/>
        <c:scaling>
          <c:orientation val="minMax"/>
        </c:scaling>
        <c:delete val="0"/>
        <c:axPos val="b"/>
        <c:numFmt formatCode="General" sourceLinked="0"/>
        <c:majorTickMark val="out"/>
        <c:minorTickMark val="none"/>
        <c:tickLblPos val="nextTo"/>
        <c:txPr>
          <a:bodyPr/>
          <a:lstStyle/>
          <a:p>
            <a:pPr>
              <a:defRPr sz="1100"/>
            </a:pPr>
            <a:endParaRPr lang="en-US"/>
          </a:p>
        </c:txPr>
        <c:crossAx val="364621304"/>
        <c:crosses val="autoZero"/>
        <c:auto val="1"/>
        <c:lblAlgn val="ctr"/>
        <c:lblOffset val="100"/>
        <c:noMultiLvlLbl val="0"/>
      </c:catAx>
      <c:valAx>
        <c:axId val="364621304"/>
        <c:scaling>
          <c:orientation val="minMax"/>
          <c:max val="0.60000000000000064"/>
          <c:min val="0"/>
        </c:scaling>
        <c:delete val="0"/>
        <c:axPos val="l"/>
        <c:title>
          <c:tx>
            <c:rich>
              <a:bodyPr rot="-5400000" vert="horz"/>
              <a:lstStyle/>
              <a:p>
                <a:pPr>
                  <a:defRPr/>
                </a:pPr>
                <a:r>
                  <a:rPr lang="en-US" dirty="0" smtClean="0"/>
                  <a:t>Earnings Elasticity</a:t>
                </a:r>
                <a:endParaRPr lang="en-US" baseline="0" dirty="0" smtClean="0"/>
              </a:p>
            </c:rich>
          </c:tx>
          <c:overlay val="0"/>
        </c:title>
        <c:numFmt formatCode="General" sourceLinked="0"/>
        <c:majorTickMark val="out"/>
        <c:minorTickMark val="none"/>
        <c:tickLblPos val="nextTo"/>
        <c:crossAx val="364620912"/>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Secondary Level Math (2012)</a:t>
            </a:r>
          </a:p>
        </c:rich>
      </c:tx>
      <c:layout>
        <c:manualLayout>
          <c:xMode val="edge"/>
          <c:yMode val="edge"/>
          <c:x val="0.28712585431771531"/>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24E-2"/>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37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0.94000000000000061</c:v>
                </c:pt>
                <c:pt idx="1">
                  <c:v>0.94000000000000061</c:v>
                </c:pt>
                <c:pt idx="2">
                  <c:v>0.97000000000000064</c:v>
                </c:pt>
                <c:pt idx="3">
                  <c:v>0.96000000000000063</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2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588E-3"/>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77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0.82000000000000062</c:v>
                </c:pt>
                <c:pt idx="1">
                  <c:v>0.71000000000000063</c:v>
                </c:pt>
                <c:pt idx="2">
                  <c:v>0.72000000000000064</c:v>
                </c:pt>
                <c:pt idx="3">
                  <c:v>0.76000000000000123</c:v>
                </c:pt>
              </c:numCache>
            </c:numRef>
          </c:val>
        </c:ser>
        <c:dLbls>
          <c:showLegendKey val="0"/>
          <c:showVal val="0"/>
          <c:showCatName val="0"/>
          <c:showSerName val="0"/>
          <c:showPercent val="0"/>
          <c:showBubbleSize val="0"/>
        </c:dLbls>
        <c:gapWidth val="150"/>
        <c:axId val="402528736"/>
        <c:axId val="402529128"/>
      </c:barChart>
      <c:catAx>
        <c:axId val="402528736"/>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402529128"/>
        <c:crosses val="autoZero"/>
        <c:auto val="1"/>
        <c:lblAlgn val="ctr"/>
        <c:lblOffset val="100"/>
        <c:noMultiLvlLbl val="0"/>
      </c:catAx>
      <c:valAx>
        <c:axId val="402529128"/>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402528736"/>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Secondary Level </a:t>
            </a:r>
            <a:r>
              <a:rPr lang="en-US" dirty="0" smtClean="0"/>
              <a:t>English </a:t>
            </a:r>
            <a:r>
              <a:rPr lang="en-US" dirty="0"/>
              <a:t>(2012)</a:t>
            </a:r>
          </a:p>
        </c:rich>
      </c:tx>
      <c:layout>
        <c:manualLayout>
          <c:xMode val="edge"/>
          <c:yMode val="edge"/>
          <c:x val="0.25742288402068597"/>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31E-2"/>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46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0.96000000000000052</c:v>
                </c:pt>
                <c:pt idx="1">
                  <c:v>0.96000000000000052</c:v>
                </c:pt>
                <c:pt idx="2">
                  <c:v>0.93</c:v>
                </c:pt>
                <c:pt idx="3">
                  <c:v>0.98</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31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623E-3"/>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83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0.82000000000000051</c:v>
                </c:pt>
                <c:pt idx="1">
                  <c:v>0.72000000000000053</c:v>
                </c:pt>
                <c:pt idx="2">
                  <c:v>0.71000000000000052</c:v>
                </c:pt>
                <c:pt idx="3">
                  <c:v>0.75000000000000056</c:v>
                </c:pt>
              </c:numCache>
            </c:numRef>
          </c:val>
        </c:ser>
        <c:dLbls>
          <c:showLegendKey val="0"/>
          <c:showVal val="0"/>
          <c:showCatName val="0"/>
          <c:showSerName val="0"/>
          <c:showPercent val="0"/>
          <c:showBubbleSize val="0"/>
        </c:dLbls>
        <c:gapWidth val="150"/>
        <c:axId val="402529912"/>
        <c:axId val="402530304"/>
      </c:barChart>
      <c:catAx>
        <c:axId val="402529912"/>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402530304"/>
        <c:crosses val="autoZero"/>
        <c:auto val="1"/>
        <c:lblAlgn val="ctr"/>
        <c:lblOffset val="100"/>
        <c:noMultiLvlLbl val="0"/>
      </c:catAx>
      <c:valAx>
        <c:axId val="402530304"/>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402529912"/>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Graduation Rates, 2015</a:t>
            </a:r>
            <a:endParaRPr lang="en-US" sz="3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Elmont</c:v>
                </c:pt>
              </c:strCache>
            </c:strRef>
          </c:tx>
          <c:spPr>
            <a:solidFill>
              <a:schemeClr val="accent5"/>
            </a:solidFill>
            <a:ln>
              <a:noFill/>
            </a:ln>
            <a:effectLst/>
          </c:spPr>
          <c:invertIfNegative val="0"/>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Students</c:v>
                </c:pt>
                <c:pt idx="1">
                  <c:v>African American</c:v>
                </c:pt>
                <c:pt idx="2">
                  <c:v>Hispanic</c:v>
                </c:pt>
                <c:pt idx="3">
                  <c:v>White</c:v>
                </c:pt>
                <c:pt idx="4">
                  <c:v>Economically Disadvantaged</c:v>
                </c:pt>
                <c:pt idx="5">
                  <c:v>Not Economically Disadvantaged</c:v>
                </c:pt>
              </c:strCache>
            </c:strRef>
          </c:cat>
          <c:val>
            <c:numRef>
              <c:f>Sheet1!$B$2:$B$7</c:f>
              <c:numCache>
                <c:formatCode>General</c:formatCode>
                <c:ptCount val="6"/>
                <c:pt idx="0">
                  <c:v>92</c:v>
                </c:pt>
                <c:pt idx="1">
                  <c:v>91</c:v>
                </c:pt>
                <c:pt idx="2">
                  <c:v>91</c:v>
                </c:pt>
                <c:pt idx="3">
                  <c:v>0</c:v>
                </c:pt>
                <c:pt idx="4">
                  <c:v>92</c:v>
                </c:pt>
                <c:pt idx="5">
                  <c:v>91</c:v>
                </c:pt>
              </c:numCache>
            </c:numRef>
          </c:val>
        </c:ser>
        <c:ser>
          <c:idx val="1"/>
          <c:order val="1"/>
          <c:tx>
            <c:strRef>
              <c:f>Sheet1!$C$1</c:f>
              <c:strCache>
                <c:ptCount val="1"/>
                <c:pt idx="0">
                  <c:v>New York</c:v>
                </c:pt>
              </c:strCache>
            </c:strRef>
          </c:tx>
          <c:spPr>
            <a:solidFill>
              <a:schemeClr val="accent4"/>
            </a:solidFill>
            <a:ln>
              <a:noFill/>
            </a:ln>
            <a:effectLst/>
          </c:spPr>
          <c:invertIfNegative val="0"/>
          <c:dPt>
            <c:idx val="0"/>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Students</c:v>
                </c:pt>
                <c:pt idx="1">
                  <c:v>African American</c:v>
                </c:pt>
                <c:pt idx="2">
                  <c:v>Hispanic</c:v>
                </c:pt>
                <c:pt idx="3">
                  <c:v>White</c:v>
                </c:pt>
                <c:pt idx="4">
                  <c:v>Economically Disadvantaged</c:v>
                </c:pt>
                <c:pt idx="5">
                  <c:v>Not Economically Disadvantaged</c:v>
                </c:pt>
              </c:strCache>
            </c:strRef>
          </c:cat>
          <c:val>
            <c:numRef>
              <c:f>Sheet1!$C$2:$C$7</c:f>
              <c:numCache>
                <c:formatCode>General</c:formatCode>
                <c:ptCount val="6"/>
                <c:pt idx="0">
                  <c:v>78</c:v>
                </c:pt>
                <c:pt idx="1">
                  <c:v>65</c:v>
                </c:pt>
                <c:pt idx="2">
                  <c:v>65</c:v>
                </c:pt>
                <c:pt idx="3">
                  <c:v>88</c:v>
                </c:pt>
                <c:pt idx="4">
                  <c:v>70</c:v>
                </c:pt>
                <c:pt idx="5">
                  <c:v>86</c:v>
                </c:pt>
              </c:numCache>
            </c:numRef>
          </c:val>
        </c:ser>
        <c:dLbls>
          <c:showLegendKey val="0"/>
          <c:showVal val="0"/>
          <c:showCatName val="0"/>
          <c:showSerName val="0"/>
          <c:showPercent val="0"/>
          <c:showBubbleSize val="0"/>
        </c:dLbls>
        <c:gapWidth val="219"/>
        <c:overlap val="-27"/>
        <c:axId val="402531088"/>
        <c:axId val="402531480"/>
      </c:barChart>
      <c:catAx>
        <c:axId val="4025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531480"/>
        <c:crosses val="autoZero"/>
        <c:auto val="1"/>
        <c:lblAlgn val="ctr"/>
        <c:lblOffset val="100"/>
        <c:noMultiLvlLbl val="0"/>
      </c:catAx>
      <c:valAx>
        <c:axId val="402531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5310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58E-2"/>
          <c:w val="0.88859223613984661"/>
          <c:h val="0.49237017155940627"/>
        </c:manualLayout>
      </c:layout>
      <c:barChart>
        <c:barDir val="col"/>
        <c:grouping val="clustered"/>
        <c:varyColors val="0"/>
        <c:ser>
          <c:idx val="0"/>
          <c:order val="0"/>
          <c:spPr>
            <a:solidFill>
              <a:srgbClr val="BF311A"/>
            </a:solidFill>
            <a:ln w="10831">
              <a:solidFill>
                <a:schemeClr val="tx1"/>
              </a:solidFill>
              <a:prstDash val="solid"/>
            </a:ln>
          </c:spPr>
          <c:invertIfNegative val="0"/>
          <c:dPt>
            <c:idx val="5"/>
            <c:invertIfNegative val="0"/>
            <c:bubble3D val="0"/>
          </c:dPt>
          <c:dPt>
            <c:idx val="7"/>
            <c:invertIfNegative val="0"/>
            <c:bubble3D val="0"/>
          </c:dPt>
          <c:dPt>
            <c:idx val="8"/>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spPr>
              <a:solidFill>
                <a:sysClr val="window" lastClr="FFFFFF">
                  <a:lumMod val="85000"/>
                </a:sysClr>
              </a:solidFill>
              <a:ln w="10831">
                <a:solidFill>
                  <a:schemeClr val="tx1"/>
                </a:solidFill>
                <a:prstDash val="solid"/>
              </a:ln>
            </c:spPr>
          </c:dPt>
          <c:dPt>
            <c:idx val="12"/>
            <c:invertIfNegative val="0"/>
            <c:bubble3D val="0"/>
          </c:dPt>
          <c:cat>
            <c:strRef>
              <c:f>Sheet1!$B$1:$V$1</c:f>
              <c:strCache>
                <c:ptCount val="21"/>
                <c:pt idx="0">
                  <c:v>Boston</c:v>
                </c:pt>
                <c:pt idx="1">
                  <c:v>Charlotte</c:v>
                </c:pt>
                <c:pt idx="2">
                  <c:v>Hillsborough County (FL)</c:v>
                </c:pt>
                <c:pt idx="3">
                  <c:v>Miami-Dade</c:v>
                </c:pt>
                <c:pt idx="4">
                  <c:v>Duval County (FL)</c:v>
                </c:pt>
                <c:pt idx="5">
                  <c:v>Houston</c:v>
                </c:pt>
                <c:pt idx="6">
                  <c:v>Jefferson County (KY)</c:v>
                </c:pt>
                <c:pt idx="7">
                  <c:v>New York City</c:v>
                </c:pt>
                <c:pt idx="8">
                  <c:v>Chicago</c:v>
                </c:pt>
                <c:pt idx="9">
                  <c:v>National public</c:v>
                </c:pt>
                <c:pt idx="10">
                  <c:v>Large city</c:v>
                </c:pt>
                <c:pt idx="11">
                  <c:v>Dallas</c:v>
                </c:pt>
                <c:pt idx="12">
                  <c:v>San Diego</c:v>
                </c:pt>
                <c:pt idx="13">
                  <c:v>Atlanta</c:v>
                </c:pt>
                <c:pt idx="14">
                  <c:v>District of Columbia (DCPS)</c:v>
                </c:pt>
                <c:pt idx="15">
                  <c:v>Los Angeles</c:v>
                </c:pt>
                <c:pt idx="16">
                  <c:v>Philadelphia</c:v>
                </c:pt>
                <c:pt idx="17">
                  <c:v>Baltimore City</c:v>
                </c:pt>
                <c:pt idx="18">
                  <c:v>Cleveland</c:v>
                </c:pt>
                <c:pt idx="19">
                  <c:v>Fresno</c:v>
                </c:pt>
                <c:pt idx="20">
                  <c:v>Detroit</c:v>
                </c:pt>
              </c:strCache>
            </c:strRef>
          </c:cat>
          <c:val>
            <c:numRef>
              <c:f>Sheet1!$B$2:$V$2</c:f>
              <c:numCache>
                <c:formatCode>0</c:formatCode>
                <c:ptCount val="21"/>
                <c:pt idx="0">
                  <c:v>213.82419094725401</c:v>
                </c:pt>
                <c:pt idx="1">
                  <c:v>213.307942404014</c:v>
                </c:pt>
                <c:pt idx="2">
                  <c:v>211.25476994994</c:v>
                </c:pt>
                <c:pt idx="3">
                  <c:v>208.74296527714301</c:v>
                </c:pt>
                <c:pt idx="4">
                  <c:v>208.45049745178301</c:v>
                </c:pt>
                <c:pt idx="5">
                  <c:v>204.70580616424499</c:v>
                </c:pt>
                <c:pt idx="6">
                  <c:v>204.23863971872601</c:v>
                </c:pt>
                <c:pt idx="7">
                  <c:v>204.06175827532499</c:v>
                </c:pt>
                <c:pt idx="8">
                  <c:v>202.820787041226</c:v>
                </c:pt>
                <c:pt idx="9">
                  <c:v>202.76333476673599</c:v>
                </c:pt>
                <c:pt idx="10">
                  <c:v>201.13483995111</c:v>
                </c:pt>
                <c:pt idx="11">
                  <c:v>200.1367634076</c:v>
                </c:pt>
                <c:pt idx="12">
                  <c:v>199.29505294099201</c:v>
                </c:pt>
                <c:pt idx="13">
                  <c:v>199.138940865412</c:v>
                </c:pt>
                <c:pt idx="14">
                  <c:v>196.44546833972899</c:v>
                </c:pt>
                <c:pt idx="15">
                  <c:v>196.33989468526701</c:v>
                </c:pt>
                <c:pt idx="16">
                  <c:v>195.09050122204201</c:v>
                </c:pt>
                <c:pt idx="17">
                  <c:v>194.29361750212499</c:v>
                </c:pt>
                <c:pt idx="18">
                  <c:v>192.86644467614701</c:v>
                </c:pt>
                <c:pt idx="19">
                  <c:v>184.613407179441</c:v>
                </c:pt>
                <c:pt idx="20">
                  <c:v>183.31244912007301</c:v>
                </c:pt>
              </c:numCache>
            </c:numRef>
          </c:val>
        </c:ser>
        <c:dLbls>
          <c:showLegendKey val="0"/>
          <c:showVal val="0"/>
          <c:showCatName val="0"/>
          <c:showSerName val="0"/>
          <c:showPercent val="0"/>
          <c:showBubbleSize val="0"/>
        </c:dLbls>
        <c:gapWidth val="150"/>
        <c:axId val="402959536"/>
        <c:axId val="402959928"/>
      </c:barChart>
      <c:catAx>
        <c:axId val="40295953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959928"/>
        <c:crossesAt val="160"/>
        <c:auto val="1"/>
        <c:lblAlgn val="ctr"/>
        <c:lblOffset val="100"/>
        <c:tickLblSkip val="1"/>
        <c:tickMarkSkip val="1"/>
        <c:noMultiLvlLbl val="0"/>
      </c:catAx>
      <c:valAx>
        <c:axId val="402959928"/>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959536"/>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Math (2015)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213E-2"/>
          <c:w val="0.88859223613984661"/>
          <c:h val="0.50839688105931058"/>
        </c:manualLayout>
      </c:layout>
      <c:barChart>
        <c:barDir val="col"/>
        <c:grouping val="clustered"/>
        <c:varyColors val="0"/>
        <c:ser>
          <c:idx val="0"/>
          <c:order val="0"/>
          <c:spPr>
            <a:solidFill>
              <a:srgbClr val="FBB040"/>
            </a:solidFill>
            <a:ln w="10831">
              <a:solidFill>
                <a:schemeClr val="tx1"/>
              </a:solidFill>
              <a:prstDash val="solid"/>
            </a:ln>
          </c:spPr>
          <c:invertIfNegative val="0"/>
          <c:dPt>
            <c:idx val="6"/>
            <c:invertIfNegative val="0"/>
            <c:bubble3D val="0"/>
          </c:dPt>
          <c:dPt>
            <c:idx val="7"/>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dPt>
          <c:dPt>
            <c:idx val="11"/>
            <c:invertIfNegative val="0"/>
            <c:bubble3D val="0"/>
            <c:spPr>
              <a:solidFill>
                <a:sysClr val="window" lastClr="FFFFFF">
                  <a:lumMod val="85000"/>
                </a:sysClr>
              </a:solidFill>
              <a:ln w="10831">
                <a:solidFill>
                  <a:schemeClr val="tx1"/>
                </a:solidFill>
                <a:prstDash val="solid"/>
              </a:ln>
            </c:spPr>
          </c:dPt>
          <c:cat>
            <c:strRef>
              <c:f>Sheet1!$B$1:$X$1</c:f>
              <c:strCache>
                <c:ptCount val="23"/>
                <c:pt idx="0">
                  <c:v>Charlotte</c:v>
                </c:pt>
                <c:pt idx="1">
                  <c:v>Miami-Dade</c:v>
                </c:pt>
                <c:pt idx="2">
                  <c:v>Dallas</c:v>
                </c:pt>
                <c:pt idx="3">
                  <c:v>Duval County (FL)</c:v>
                </c:pt>
                <c:pt idx="4">
                  <c:v>Hillsborough County (FL)</c:v>
                </c:pt>
                <c:pt idx="5">
                  <c:v>Houston</c:v>
                </c:pt>
                <c:pt idx="6">
                  <c:v>Austin</c:v>
                </c:pt>
                <c:pt idx="7">
                  <c:v>Boston</c:v>
                </c:pt>
                <c:pt idx="8">
                  <c:v>Chicago</c:v>
                </c:pt>
                <c:pt idx="9">
                  <c:v>Large city</c:v>
                </c:pt>
                <c:pt idx="10">
                  <c:v>District of Columbia (DCPS)</c:v>
                </c:pt>
                <c:pt idx="11">
                  <c:v>National public</c:v>
                </c:pt>
                <c:pt idx="12">
                  <c:v>New York City</c:v>
                </c:pt>
                <c:pt idx="13">
                  <c:v>Jefferson County (KY)</c:v>
                </c:pt>
                <c:pt idx="14">
                  <c:v>Baltimore City</c:v>
                </c:pt>
                <c:pt idx="15">
                  <c:v>Cleveland</c:v>
                </c:pt>
                <c:pt idx="16">
                  <c:v>Albuquerque</c:v>
                </c:pt>
                <c:pt idx="17">
                  <c:v>Atlanta</c:v>
                </c:pt>
                <c:pt idx="18">
                  <c:v>San Diego</c:v>
                </c:pt>
                <c:pt idx="19">
                  <c:v>Los Angeles</c:v>
                </c:pt>
                <c:pt idx="20">
                  <c:v>Detroit</c:v>
                </c:pt>
                <c:pt idx="21">
                  <c:v>Fresno</c:v>
                </c:pt>
                <c:pt idx="22">
                  <c:v>Philadelphia</c:v>
                </c:pt>
              </c:strCache>
            </c:strRef>
          </c:cat>
          <c:val>
            <c:numRef>
              <c:f>Sheet1!$B$2:$X$2</c:f>
              <c:numCache>
                <c:formatCode>0</c:formatCode>
                <c:ptCount val="23"/>
                <c:pt idx="0">
                  <c:v>240.814735500323</c:v>
                </c:pt>
                <c:pt idx="1">
                  <c:v>239.22941067498999</c:v>
                </c:pt>
                <c:pt idx="2">
                  <c:v>238.22619169813899</c:v>
                </c:pt>
                <c:pt idx="3">
                  <c:v>238.213301007864</c:v>
                </c:pt>
                <c:pt idx="4">
                  <c:v>233.97836734144599</c:v>
                </c:pt>
                <c:pt idx="5">
                  <c:v>233.27908903060899</c:v>
                </c:pt>
                <c:pt idx="6">
                  <c:v>232.87249932094801</c:v>
                </c:pt>
                <c:pt idx="7">
                  <c:v>230.05997254669501</c:v>
                </c:pt>
                <c:pt idx="8">
                  <c:v>227.97091848085401</c:v>
                </c:pt>
                <c:pt idx="9">
                  <c:v>227.13221233585099</c:v>
                </c:pt>
                <c:pt idx="10">
                  <c:v>227.09535036635299</c:v>
                </c:pt>
                <c:pt idx="11">
                  <c:v>226.62923253607701</c:v>
                </c:pt>
                <c:pt idx="12">
                  <c:v>224.89195891732601</c:v>
                </c:pt>
                <c:pt idx="13">
                  <c:v>224.07905950753999</c:v>
                </c:pt>
                <c:pt idx="14">
                  <c:v>222.057417028553</c:v>
                </c:pt>
                <c:pt idx="15">
                  <c:v>221.34806449805399</c:v>
                </c:pt>
                <c:pt idx="16">
                  <c:v>220.508004560681</c:v>
                </c:pt>
                <c:pt idx="17">
                  <c:v>219.43737232696</c:v>
                </c:pt>
                <c:pt idx="18">
                  <c:v>218.10210967041999</c:v>
                </c:pt>
                <c:pt idx="19">
                  <c:v>217.222884146052</c:v>
                </c:pt>
                <c:pt idx="20">
                  <c:v>214.96747220603501</c:v>
                </c:pt>
                <c:pt idx="21">
                  <c:v>212.89284747156</c:v>
                </c:pt>
                <c:pt idx="22">
                  <c:v>209.581180116962</c:v>
                </c:pt>
              </c:numCache>
            </c:numRef>
          </c:val>
        </c:ser>
        <c:dLbls>
          <c:showLegendKey val="0"/>
          <c:showVal val="0"/>
          <c:showCatName val="0"/>
          <c:showSerName val="0"/>
          <c:showPercent val="0"/>
          <c:showBubbleSize val="0"/>
        </c:dLbls>
        <c:gapWidth val="150"/>
        <c:axId val="402960712"/>
        <c:axId val="402961104"/>
      </c:barChart>
      <c:catAx>
        <c:axId val="40296071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961104"/>
        <c:crossesAt val="160"/>
        <c:auto val="1"/>
        <c:lblAlgn val="ctr"/>
        <c:lblOffset val="100"/>
        <c:tickLblSkip val="1"/>
        <c:tickMarkSkip val="1"/>
        <c:noMultiLvlLbl val="0"/>
      </c:catAx>
      <c:valAx>
        <c:axId val="402961104"/>
        <c:scaling>
          <c:orientation val="minMax"/>
          <c:max val="28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96071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64"/>
          <c:y val="0"/>
        </c:manualLayout>
      </c:layout>
      <c:overlay val="0"/>
    </c:title>
    <c:autoTitleDeleted val="0"/>
    <c:plotArea>
      <c:layout>
        <c:manualLayout>
          <c:layoutTarget val="inner"/>
          <c:xMode val="edge"/>
          <c:yMode val="edge"/>
          <c:x val="0.10155196850393701"/>
          <c:y val="0.10017230131132825"/>
          <c:w val="0.87901955380577468"/>
          <c:h val="0.62021797565398462"/>
        </c:manualLayout>
      </c:layout>
      <c:barChart>
        <c:barDir val="col"/>
        <c:grouping val="clustered"/>
        <c:varyColors val="0"/>
        <c:ser>
          <c:idx val="0"/>
          <c:order val="0"/>
          <c:tx>
            <c:strRef>
              <c:f>Sheet1!$C$1</c:f>
              <c:strCache>
                <c:ptCount val="1"/>
                <c:pt idx="0">
                  <c:v>Score</c:v>
                </c:pt>
              </c:strCache>
            </c:strRef>
          </c:tx>
          <c:spPr>
            <a:solidFill>
              <a:srgbClr val="667B7A"/>
            </a:solidFill>
            <a:ln w="10831">
              <a:solidFill>
                <a:schemeClr val="tx1"/>
              </a:solidFill>
              <a:prstDash val="solid"/>
            </a:ln>
          </c:spPr>
          <c:invertIfNegative val="0"/>
          <c:dPt>
            <c:idx val="31"/>
            <c:invertIfNegative val="0"/>
            <c:bubble3D val="0"/>
          </c:dPt>
          <c:dPt>
            <c:idx val="33"/>
            <c:invertIfNegative val="0"/>
            <c:bubble3D val="0"/>
            <c:spPr>
              <a:solidFill>
                <a:sysClr val="window" lastClr="FFFFFF">
                  <a:lumMod val="75000"/>
                </a:sysClr>
              </a:solidFill>
              <a:ln w="10831">
                <a:solidFill>
                  <a:schemeClr val="tx1"/>
                </a:solidFill>
                <a:prstDash val="solid"/>
              </a:ln>
            </c:spPr>
          </c:dPt>
          <c:cat>
            <c:strRef>
              <c:f>Sheet1!$B$2:$B$54</c:f>
              <c:strCache>
                <c:ptCount val="53"/>
                <c:pt idx="0">
                  <c:v>Massachusetts</c:v>
                </c:pt>
                <c:pt idx="1">
                  <c:v>DoDEA</c:v>
                </c:pt>
                <c:pt idx="2">
                  <c:v>New Hampshire</c:v>
                </c:pt>
                <c:pt idx="3">
                  <c:v>Vermont</c:v>
                </c:pt>
                <c:pt idx="4">
                  <c:v>New Jersey</c:v>
                </c:pt>
                <c:pt idx="5">
                  <c:v>Virginia</c:v>
                </c:pt>
                <c:pt idx="6">
                  <c:v>Connecticut</c:v>
                </c:pt>
                <c:pt idx="7">
                  <c:v>Wyoming</c:v>
                </c:pt>
                <c:pt idx="8">
                  <c:v>Kentucky</c:v>
                </c:pt>
                <c:pt idx="9">
                  <c:v>Indiana</c:v>
                </c:pt>
                <c:pt idx="10">
                  <c:v>Florida</c:v>
                </c:pt>
                <c:pt idx="11">
                  <c:v>Pennsylvania</c:v>
                </c:pt>
                <c:pt idx="12">
                  <c:v>Nebraska</c:v>
                </c:pt>
                <c:pt idx="13">
                  <c:v>Utah</c:v>
                </c:pt>
                <c:pt idx="14">
                  <c:v>Washington</c:v>
                </c:pt>
                <c:pt idx="15">
                  <c:v>North Carolina</c:v>
                </c:pt>
                <c:pt idx="16">
                  <c:v>Rhode Island</c:v>
                </c:pt>
                <c:pt idx="17">
                  <c:v>Ohio</c:v>
                </c:pt>
                <c:pt idx="18">
                  <c:v>Montana</c:v>
                </c:pt>
                <c:pt idx="19">
                  <c:v>North Dakota</c:v>
                </c:pt>
                <c:pt idx="20">
                  <c:v>Colorado</c:v>
                </c:pt>
                <c:pt idx="21">
                  <c:v>Maine</c:v>
                </c:pt>
                <c:pt idx="22">
                  <c:v>Delaware</c:v>
                </c:pt>
                <c:pt idx="23">
                  <c:v>Iowa</c:v>
                </c:pt>
                <c:pt idx="24">
                  <c:v>Wisconsin</c:v>
                </c:pt>
                <c:pt idx="25">
                  <c:v>Minnesota</c:v>
                </c:pt>
                <c:pt idx="26">
                  <c:v>Maryland</c:v>
                </c:pt>
                <c:pt idx="27">
                  <c:v>Missouri</c:v>
                </c:pt>
                <c:pt idx="28">
                  <c:v>New York</c:v>
                </c:pt>
                <c:pt idx="29">
                  <c:v>Illinois</c:v>
                </c:pt>
                <c:pt idx="30">
                  <c:v>Georgia</c:v>
                </c:pt>
                <c:pt idx="31">
                  <c:v>Oklahoma</c:v>
                </c:pt>
                <c:pt idx="32">
                  <c:v>Idaho</c:v>
                </c:pt>
                <c:pt idx="33">
                  <c:v>National Public</c:v>
                </c:pt>
                <c:pt idx="34">
                  <c:v>Kansas</c:v>
                </c:pt>
                <c:pt idx="35">
                  <c:v>South Dakota</c:v>
                </c:pt>
                <c:pt idx="36">
                  <c:v>Oregon</c:v>
                </c:pt>
                <c:pt idx="37">
                  <c:v>Tennessee</c:v>
                </c:pt>
                <c:pt idx="38">
                  <c:v>Arkansas</c:v>
                </c:pt>
                <c:pt idx="39">
                  <c:v>South Carolina</c:v>
                </c:pt>
                <c:pt idx="40">
                  <c:v>Texas</c:v>
                </c:pt>
                <c:pt idx="41">
                  <c:v>Alabama</c:v>
                </c:pt>
                <c:pt idx="42">
                  <c:v>Michigan</c:v>
                </c:pt>
                <c:pt idx="43">
                  <c:v>West Virginia</c:v>
                </c:pt>
                <c:pt idx="44">
                  <c:v>Louisiana</c:v>
                </c:pt>
                <c:pt idx="45">
                  <c:v>Arizona</c:v>
                </c:pt>
                <c:pt idx="46">
                  <c:v>Hawaii</c:v>
                </c:pt>
                <c:pt idx="47">
                  <c:v>Nevada</c:v>
                </c:pt>
                <c:pt idx="48">
                  <c:v>Mississippi</c:v>
                </c:pt>
                <c:pt idx="49">
                  <c:v>Alaska</c:v>
                </c:pt>
                <c:pt idx="50">
                  <c:v>California</c:v>
                </c:pt>
                <c:pt idx="51">
                  <c:v>District of Columbia</c:v>
                </c:pt>
                <c:pt idx="52">
                  <c:v>New Mexico</c:v>
                </c:pt>
              </c:strCache>
            </c:strRef>
          </c:cat>
          <c:val>
            <c:numRef>
              <c:f>Sheet1!$C$2:$C$54</c:f>
              <c:numCache>
                <c:formatCode>0</c:formatCode>
                <c:ptCount val="53"/>
                <c:pt idx="0">
                  <c:v>235.27542349000001</c:v>
                </c:pt>
                <c:pt idx="1">
                  <c:v>234</c:v>
                </c:pt>
                <c:pt idx="2">
                  <c:v>231.94984771</c:v>
                </c:pt>
                <c:pt idx="3">
                  <c:v>230.09861666</c:v>
                </c:pt>
                <c:pt idx="4">
                  <c:v>229.48767444000001</c:v>
                </c:pt>
                <c:pt idx="5">
                  <c:v>228.97125495</c:v>
                </c:pt>
                <c:pt idx="6">
                  <c:v>228.94754330000001</c:v>
                </c:pt>
                <c:pt idx="7">
                  <c:v>228.1608028</c:v>
                </c:pt>
                <c:pt idx="8">
                  <c:v>228.05516829000001</c:v>
                </c:pt>
                <c:pt idx="9">
                  <c:v>227.27889134</c:v>
                </c:pt>
                <c:pt idx="10">
                  <c:v>227.18896892000001</c:v>
                </c:pt>
                <c:pt idx="11">
                  <c:v>226.67077411</c:v>
                </c:pt>
                <c:pt idx="12">
                  <c:v>226.63461083999999</c:v>
                </c:pt>
                <c:pt idx="13">
                  <c:v>226.14307485</c:v>
                </c:pt>
                <c:pt idx="14">
                  <c:v>225.89288915</c:v>
                </c:pt>
                <c:pt idx="15">
                  <c:v>225.81059089999999</c:v>
                </c:pt>
                <c:pt idx="16">
                  <c:v>225.48553670999999</c:v>
                </c:pt>
                <c:pt idx="17">
                  <c:v>224.93041969999999</c:v>
                </c:pt>
                <c:pt idx="18">
                  <c:v>224.75739351999999</c:v>
                </c:pt>
                <c:pt idx="19">
                  <c:v>224.69198438999999</c:v>
                </c:pt>
                <c:pt idx="20">
                  <c:v>224.02322495999999</c:v>
                </c:pt>
                <c:pt idx="21">
                  <c:v>223.72860797999999</c:v>
                </c:pt>
                <c:pt idx="22">
                  <c:v>223.69869688</c:v>
                </c:pt>
                <c:pt idx="23">
                  <c:v>223.62939878</c:v>
                </c:pt>
                <c:pt idx="24">
                  <c:v>223.35635556</c:v>
                </c:pt>
                <c:pt idx="25">
                  <c:v>223.35292000000001</c:v>
                </c:pt>
                <c:pt idx="26">
                  <c:v>222.94418959999999</c:v>
                </c:pt>
                <c:pt idx="27">
                  <c:v>222.72551687000001</c:v>
                </c:pt>
                <c:pt idx="28">
                  <c:v>222.64630313999999</c:v>
                </c:pt>
                <c:pt idx="29">
                  <c:v>222.02226766999999</c:v>
                </c:pt>
                <c:pt idx="30">
                  <c:v>222.01349728</c:v>
                </c:pt>
                <c:pt idx="31">
                  <c:v>221.83051015999999</c:v>
                </c:pt>
                <c:pt idx="32">
                  <c:v>221.69006612999999</c:v>
                </c:pt>
                <c:pt idx="33">
                  <c:v>221.35611924</c:v>
                </c:pt>
                <c:pt idx="34">
                  <c:v>221.08988045000001</c:v>
                </c:pt>
                <c:pt idx="35">
                  <c:v>220.46952458000001</c:v>
                </c:pt>
                <c:pt idx="36">
                  <c:v>220.22272000999999</c:v>
                </c:pt>
                <c:pt idx="37">
                  <c:v>218.61326439000001</c:v>
                </c:pt>
                <c:pt idx="38">
                  <c:v>218.07749612999999</c:v>
                </c:pt>
                <c:pt idx="39">
                  <c:v>217.96967662</c:v>
                </c:pt>
                <c:pt idx="40">
                  <c:v>217.94291297999999</c:v>
                </c:pt>
                <c:pt idx="41">
                  <c:v>217.04908974</c:v>
                </c:pt>
                <c:pt idx="42">
                  <c:v>216.30663021999999</c:v>
                </c:pt>
                <c:pt idx="43">
                  <c:v>216.25328787000001</c:v>
                </c:pt>
                <c:pt idx="44">
                  <c:v>216.19933728999999</c:v>
                </c:pt>
                <c:pt idx="45">
                  <c:v>215.31133643000001</c:v>
                </c:pt>
                <c:pt idx="46">
                  <c:v>215.12431307</c:v>
                </c:pt>
                <c:pt idx="47">
                  <c:v>214.42558459</c:v>
                </c:pt>
                <c:pt idx="48">
                  <c:v>214.11068689999999</c:v>
                </c:pt>
                <c:pt idx="49">
                  <c:v>212.79260013999999</c:v>
                </c:pt>
                <c:pt idx="50">
                  <c:v>212.67794856</c:v>
                </c:pt>
                <c:pt idx="51">
                  <c:v>212</c:v>
                </c:pt>
                <c:pt idx="52">
                  <c:v>207.24044638000001</c:v>
                </c:pt>
              </c:numCache>
            </c:numRef>
          </c:val>
        </c:ser>
        <c:dLbls>
          <c:showLegendKey val="0"/>
          <c:showVal val="0"/>
          <c:showCatName val="0"/>
          <c:showSerName val="0"/>
          <c:showPercent val="0"/>
          <c:showBubbleSize val="0"/>
        </c:dLbls>
        <c:gapWidth val="150"/>
        <c:axId val="402961888"/>
        <c:axId val="402962280"/>
      </c:barChart>
      <c:catAx>
        <c:axId val="40296188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962280"/>
        <c:crossesAt val="160"/>
        <c:auto val="1"/>
        <c:lblAlgn val="ctr"/>
        <c:lblOffset val="100"/>
        <c:tickLblSkip val="1"/>
        <c:tickMarkSkip val="1"/>
        <c:noMultiLvlLbl val="0"/>
      </c:catAx>
      <c:valAx>
        <c:axId val="402962280"/>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96188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47"/>
          <c:y val="0"/>
        </c:manualLayout>
      </c:layout>
      <c:overlay val="0"/>
    </c:title>
    <c:autoTitleDeleted val="0"/>
    <c:plotArea>
      <c:layout>
        <c:manualLayout>
          <c:layoutTarget val="inner"/>
          <c:xMode val="edge"/>
          <c:yMode val="edge"/>
          <c:x val="0.10155196850393701"/>
          <c:y val="0.10017230131132825"/>
          <c:w val="0.88558044619422549"/>
          <c:h val="0.62021797565398462"/>
        </c:manualLayout>
      </c:layout>
      <c:barChart>
        <c:barDir val="col"/>
        <c:grouping val="clustered"/>
        <c:varyColors val="0"/>
        <c:ser>
          <c:idx val="0"/>
          <c:order val="0"/>
          <c:tx>
            <c:strRef>
              <c:f>Sheet1!$B$1</c:f>
              <c:strCache>
                <c:ptCount val="1"/>
                <c:pt idx="0">
                  <c:v>Score</c:v>
                </c:pt>
              </c:strCache>
            </c:strRef>
          </c:tx>
          <c:spPr>
            <a:solidFill>
              <a:srgbClr val="67BAC1"/>
            </a:solidFill>
            <a:ln w="10831">
              <a:solidFill>
                <a:schemeClr val="tx1"/>
              </a:solidFill>
              <a:prstDash val="solid"/>
            </a:ln>
          </c:spPr>
          <c:invertIfNegative val="0"/>
          <c:dPt>
            <c:idx val="22"/>
            <c:invertIfNegative val="0"/>
            <c:bubble3D val="0"/>
          </c:dPt>
          <c:dPt>
            <c:idx val="23"/>
            <c:invertIfNegative val="0"/>
            <c:bubble3D val="0"/>
            <c:spPr>
              <a:solidFill>
                <a:srgbClr val="989184"/>
              </a:solidFill>
              <a:ln w="10831">
                <a:solidFill>
                  <a:schemeClr val="tx1"/>
                </a:solidFill>
                <a:prstDash val="solid"/>
              </a:ln>
            </c:spPr>
          </c:dPt>
          <c:cat>
            <c:strRef>
              <c:f>Sheet1!$A$2:$A$54</c:f>
              <c:strCache>
                <c:ptCount val="53"/>
                <c:pt idx="0">
                  <c:v>District of Columbia</c:v>
                </c:pt>
                <c:pt idx="1">
                  <c:v>Massachusetts</c:v>
                </c:pt>
                <c:pt idx="2">
                  <c:v>Connecticut</c:v>
                </c:pt>
                <c:pt idx="3">
                  <c:v>New Jersey</c:v>
                </c:pt>
                <c:pt idx="4">
                  <c:v>Virginia</c:v>
                </c:pt>
                <c:pt idx="5">
                  <c:v>DoDEA</c:v>
                </c:pt>
                <c:pt idx="6">
                  <c:v>North Carolina</c:v>
                </c:pt>
                <c:pt idx="7">
                  <c:v>Delaware</c:v>
                </c:pt>
                <c:pt idx="8">
                  <c:v>Colorado</c:v>
                </c:pt>
                <c:pt idx="9">
                  <c:v>Florida</c:v>
                </c:pt>
                <c:pt idx="10">
                  <c:v>Maryland</c:v>
                </c:pt>
                <c:pt idx="11">
                  <c:v>Texas</c:v>
                </c:pt>
                <c:pt idx="12">
                  <c:v>Pennsylvania</c:v>
                </c:pt>
                <c:pt idx="13">
                  <c:v>Rhode Island</c:v>
                </c:pt>
                <c:pt idx="14">
                  <c:v>Nebraska</c:v>
                </c:pt>
                <c:pt idx="15">
                  <c:v>Washington</c:v>
                </c:pt>
                <c:pt idx="16">
                  <c:v>New York</c:v>
                </c:pt>
                <c:pt idx="17">
                  <c:v>Illinois</c:v>
                </c:pt>
                <c:pt idx="18">
                  <c:v>New Hampshire</c:v>
                </c:pt>
                <c:pt idx="19">
                  <c:v>Hawaii</c:v>
                </c:pt>
                <c:pt idx="20">
                  <c:v>Georgia</c:v>
                </c:pt>
                <c:pt idx="21">
                  <c:v>Minnesota</c:v>
                </c:pt>
                <c:pt idx="22">
                  <c:v>Wyoming</c:v>
                </c:pt>
                <c:pt idx="23">
                  <c:v>National Public</c:v>
                </c:pt>
                <c:pt idx="24">
                  <c:v>Indiana</c:v>
                </c:pt>
                <c:pt idx="25">
                  <c:v>California</c:v>
                </c:pt>
                <c:pt idx="26">
                  <c:v>Utah</c:v>
                </c:pt>
                <c:pt idx="27">
                  <c:v>Wisconsin</c:v>
                </c:pt>
                <c:pt idx="28">
                  <c:v>Kentucky</c:v>
                </c:pt>
                <c:pt idx="29">
                  <c:v>Vermont</c:v>
                </c:pt>
                <c:pt idx="30">
                  <c:v>South Carolina</c:v>
                </c:pt>
                <c:pt idx="31">
                  <c:v>Ohio</c:v>
                </c:pt>
                <c:pt idx="32">
                  <c:v>Arizona</c:v>
                </c:pt>
                <c:pt idx="33">
                  <c:v>Montana</c:v>
                </c:pt>
                <c:pt idx="34">
                  <c:v>North Dakota</c:v>
                </c:pt>
                <c:pt idx="35">
                  <c:v>Missouri</c:v>
                </c:pt>
                <c:pt idx="36">
                  <c:v>Nevada</c:v>
                </c:pt>
                <c:pt idx="37">
                  <c:v>Iowa</c:v>
                </c:pt>
                <c:pt idx="38">
                  <c:v>Alaska</c:v>
                </c:pt>
                <c:pt idx="39">
                  <c:v>South Dakota</c:v>
                </c:pt>
                <c:pt idx="40">
                  <c:v>Kansas</c:v>
                </c:pt>
                <c:pt idx="41">
                  <c:v>Oregon</c:v>
                </c:pt>
                <c:pt idx="42">
                  <c:v>Idaho</c:v>
                </c:pt>
                <c:pt idx="43">
                  <c:v>Mississippi</c:v>
                </c:pt>
                <c:pt idx="44">
                  <c:v>Louisiana</c:v>
                </c:pt>
                <c:pt idx="45">
                  <c:v>Oklahoma</c:v>
                </c:pt>
                <c:pt idx="46">
                  <c:v>Alabama</c:v>
                </c:pt>
                <c:pt idx="47">
                  <c:v>Tennessee</c:v>
                </c:pt>
                <c:pt idx="48">
                  <c:v>Maine</c:v>
                </c:pt>
                <c:pt idx="49">
                  <c:v>New Mexico</c:v>
                </c:pt>
                <c:pt idx="50">
                  <c:v>Arkansas</c:v>
                </c:pt>
                <c:pt idx="51">
                  <c:v>Michigan</c:v>
                </c:pt>
                <c:pt idx="52">
                  <c:v>West Virginia</c:v>
                </c:pt>
              </c:strCache>
            </c:strRef>
          </c:cat>
          <c:val>
            <c:numRef>
              <c:f>Sheet1!$B$2:$B$54</c:f>
              <c:numCache>
                <c:formatCode>0</c:formatCode>
                <c:ptCount val="53"/>
                <c:pt idx="0" formatCode="General">
                  <c:v>260</c:v>
                </c:pt>
                <c:pt idx="1">
                  <c:v>242.14573813000001</c:v>
                </c:pt>
                <c:pt idx="2">
                  <c:v>239.60127431000001</c:v>
                </c:pt>
                <c:pt idx="3">
                  <c:v>238.70244213000001</c:v>
                </c:pt>
                <c:pt idx="4">
                  <c:v>237.53390178000001</c:v>
                </c:pt>
                <c:pt idx="5">
                  <c:v>237</c:v>
                </c:pt>
                <c:pt idx="6">
                  <c:v>236.26232433999999</c:v>
                </c:pt>
                <c:pt idx="7">
                  <c:v>236.12430741</c:v>
                </c:pt>
                <c:pt idx="8">
                  <c:v>235.74801676999999</c:v>
                </c:pt>
                <c:pt idx="9">
                  <c:v>235.43166389000001</c:v>
                </c:pt>
                <c:pt idx="10">
                  <c:v>235.36322146000001</c:v>
                </c:pt>
                <c:pt idx="11">
                  <c:v>234.78939851999999</c:v>
                </c:pt>
                <c:pt idx="12">
                  <c:v>234.35433427000001</c:v>
                </c:pt>
                <c:pt idx="13">
                  <c:v>234.2886689</c:v>
                </c:pt>
                <c:pt idx="14">
                  <c:v>234.02115821000001</c:v>
                </c:pt>
                <c:pt idx="15">
                  <c:v>233.99167861000001</c:v>
                </c:pt>
                <c:pt idx="16">
                  <c:v>233.83457971999999</c:v>
                </c:pt>
                <c:pt idx="17">
                  <c:v>233.22059976</c:v>
                </c:pt>
                <c:pt idx="18">
                  <c:v>233.15311493999999</c:v>
                </c:pt>
                <c:pt idx="19">
                  <c:v>232.97217642000001</c:v>
                </c:pt>
                <c:pt idx="20">
                  <c:v>232.03277377000001</c:v>
                </c:pt>
                <c:pt idx="21">
                  <c:v>232.02370895999999</c:v>
                </c:pt>
                <c:pt idx="22">
                  <c:v>231.84428005000001</c:v>
                </c:pt>
                <c:pt idx="23">
                  <c:v>231.55519201999999</c:v>
                </c:pt>
                <c:pt idx="24">
                  <c:v>231.45453807999999</c:v>
                </c:pt>
                <c:pt idx="25">
                  <c:v>231.23934012000001</c:v>
                </c:pt>
                <c:pt idx="26">
                  <c:v>231.18842592999999</c:v>
                </c:pt>
                <c:pt idx="27">
                  <c:v>231.00524297999999</c:v>
                </c:pt>
                <c:pt idx="28">
                  <c:v>230.73423843</c:v>
                </c:pt>
                <c:pt idx="29">
                  <c:v>230.57738187000001</c:v>
                </c:pt>
                <c:pt idx="30">
                  <c:v>230.45466887000001</c:v>
                </c:pt>
                <c:pt idx="31">
                  <c:v>229.93964632999999</c:v>
                </c:pt>
                <c:pt idx="32">
                  <c:v>229.15610502999999</c:v>
                </c:pt>
                <c:pt idx="33">
                  <c:v>228.96724517000001</c:v>
                </c:pt>
                <c:pt idx="34">
                  <c:v>228.75170892</c:v>
                </c:pt>
                <c:pt idx="35">
                  <c:v>228.66381645999999</c:v>
                </c:pt>
                <c:pt idx="36">
                  <c:v>227.92757793000001</c:v>
                </c:pt>
                <c:pt idx="37">
                  <c:v>227.63835993999999</c:v>
                </c:pt>
                <c:pt idx="38">
                  <c:v>227.59403922999999</c:v>
                </c:pt>
                <c:pt idx="39">
                  <c:v>227.36992222999999</c:v>
                </c:pt>
                <c:pt idx="40">
                  <c:v>227.34317286000001</c:v>
                </c:pt>
                <c:pt idx="41">
                  <c:v>227.34236981000001</c:v>
                </c:pt>
                <c:pt idx="42">
                  <c:v>226.96004185999999</c:v>
                </c:pt>
                <c:pt idx="43">
                  <c:v>226.63478494</c:v>
                </c:pt>
                <c:pt idx="44">
                  <c:v>226.27180251999999</c:v>
                </c:pt>
                <c:pt idx="45">
                  <c:v>226.2236308</c:v>
                </c:pt>
                <c:pt idx="46">
                  <c:v>225.55714029999999</c:v>
                </c:pt>
                <c:pt idx="47">
                  <c:v>225.42489504</c:v>
                </c:pt>
                <c:pt idx="48">
                  <c:v>224.77423780999999</c:v>
                </c:pt>
                <c:pt idx="49">
                  <c:v>224.60174534000001</c:v>
                </c:pt>
                <c:pt idx="50">
                  <c:v>224.49213254</c:v>
                </c:pt>
                <c:pt idx="51">
                  <c:v>220.62859220999999</c:v>
                </c:pt>
                <c:pt idx="52">
                  <c:v>216.61700672000001</c:v>
                </c:pt>
              </c:numCache>
            </c:numRef>
          </c:val>
        </c:ser>
        <c:dLbls>
          <c:showLegendKey val="0"/>
          <c:showVal val="0"/>
          <c:showCatName val="0"/>
          <c:showSerName val="0"/>
          <c:showPercent val="0"/>
          <c:showBubbleSize val="0"/>
        </c:dLbls>
        <c:gapWidth val="150"/>
        <c:axId val="402873120"/>
        <c:axId val="402873512"/>
      </c:barChart>
      <c:catAx>
        <c:axId val="40287312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873512"/>
        <c:crossesAt val="160"/>
        <c:auto val="1"/>
        <c:lblAlgn val="ctr"/>
        <c:lblOffset val="100"/>
        <c:tickLblSkip val="1"/>
        <c:tickMarkSkip val="1"/>
        <c:noMultiLvlLbl val="0"/>
      </c:catAx>
      <c:valAx>
        <c:axId val="402873512"/>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63"/>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873120"/>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64"/>
          <c:y val="0"/>
        </c:manualLayout>
      </c:layout>
      <c:overlay val="0"/>
    </c:title>
    <c:autoTitleDeleted val="0"/>
    <c:plotArea>
      <c:layout>
        <c:manualLayout>
          <c:layoutTarget val="inner"/>
          <c:xMode val="edge"/>
          <c:yMode val="edge"/>
          <c:x val="0.10155196850393701"/>
          <c:y val="0.10017230131132825"/>
          <c:w val="0.87901955380577468"/>
          <c:h val="0.62021797565398462"/>
        </c:manualLayout>
      </c:layout>
      <c:barChart>
        <c:barDir val="col"/>
        <c:grouping val="clustered"/>
        <c:varyColors val="0"/>
        <c:ser>
          <c:idx val="0"/>
          <c:order val="0"/>
          <c:tx>
            <c:strRef>
              <c:f>Sheet1!$B$1</c:f>
              <c:strCache>
                <c:ptCount val="1"/>
                <c:pt idx="0">
                  <c:v>Score</c:v>
                </c:pt>
              </c:strCache>
            </c:strRef>
          </c:tx>
          <c:spPr>
            <a:solidFill>
              <a:srgbClr val="FBB040"/>
            </a:solidFill>
            <a:ln w="10831">
              <a:solidFill>
                <a:schemeClr val="tx1"/>
              </a:solidFill>
              <a:prstDash val="solid"/>
            </a:ln>
          </c:spPr>
          <c:invertIfNegative val="0"/>
          <c:dPt>
            <c:idx val="31"/>
            <c:invertIfNegative val="0"/>
            <c:bubble3D val="0"/>
            <c:spPr>
              <a:solidFill>
                <a:srgbClr val="D9D9D9"/>
              </a:solidFill>
              <a:ln w="10831">
                <a:solidFill>
                  <a:schemeClr val="tx1"/>
                </a:solidFill>
                <a:prstDash val="solid"/>
              </a:ln>
            </c:spPr>
          </c:dPt>
          <c:dPt>
            <c:idx val="33"/>
            <c:invertIfNegative val="0"/>
            <c:bubble3D val="0"/>
          </c:dPt>
          <c:cat>
            <c:strRef>
              <c:f>Sheet1!$A$2:$A$51</c:f>
              <c:strCache>
                <c:ptCount val="50"/>
                <c:pt idx="0">
                  <c:v>DoDEA</c:v>
                </c:pt>
                <c:pt idx="1">
                  <c:v>Florida</c:v>
                </c:pt>
                <c:pt idx="2">
                  <c:v>Montana</c:v>
                </c:pt>
                <c:pt idx="3">
                  <c:v>Virginia</c:v>
                </c:pt>
                <c:pt idx="4">
                  <c:v>New Hampshire</c:v>
                </c:pt>
                <c:pt idx="5">
                  <c:v>Louisiana</c:v>
                </c:pt>
                <c:pt idx="6">
                  <c:v>Kentucky</c:v>
                </c:pt>
                <c:pt idx="7">
                  <c:v>New Jersey</c:v>
                </c:pt>
                <c:pt idx="8">
                  <c:v>Indiana</c:v>
                </c:pt>
                <c:pt idx="9">
                  <c:v>Wyoming</c:v>
                </c:pt>
                <c:pt idx="10">
                  <c:v>Alaska</c:v>
                </c:pt>
                <c:pt idx="11">
                  <c:v>Massachusetts</c:v>
                </c:pt>
                <c:pt idx="12">
                  <c:v>Tennessee</c:v>
                </c:pt>
                <c:pt idx="13">
                  <c:v>Oklahoma</c:v>
                </c:pt>
                <c:pt idx="14">
                  <c:v>Hawaii</c:v>
                </c:pt>
                <c:pt idx="15">
                  <c:v>North Carolina</c:v>
                </c:pt>
                <c:pt idx="16">
                  <c:v>Georgia</c:v>
                </c:pt>
                <c:pt idx="17">
                  <c:v>Illinois</c:v>
                </c:pt>
                <c:pt idx="18">
                  <c:v>Connecticut</c:v>
                </c:pt>
                <c:pt idx="19">
                  <c:v>Arkansas</c:v>
                </c:pt>
                <c:pt idx="20">
                  <c:v>Ohio</c:v>
                </c:pt>
                <c:pt idx="21">
                  <c:v>Delaware</c:v>
                </c:pt>
                <c:pt idx="22">
                  <c:v>Texas</c:v>
                </c:pt>
                <c:pt idx="23">
                  <c:v>Mississippi</c:v>
                </c:pt>
                <c:pt idx="24">
                  <c:v>Maryland</c:v>
                </c:pt>
                <c:pt idx="25">
                  <c:v>Iowa</c:v>
                </c:pt>
                <c:pt idx="26">
                  <c:v>New York</c:v>
                </c:pt>
                <c:pt idx="27">
                  <c:v>Missouri</c:v>
                </c:pt>
                <c:pt idx="28">
                  <c:v>Wisconsin</c:v>
                </c:pt>
                <c:pt idx="29">
                  <c:v>Kansas</c:v>
                </c:pt>
                <c:pt idx="30">
                  <c:v>Nebraska</c:v>
                </c:pt>
                <c:pt idx="31">
                  <c:v>National Public</c:v>
                </c:pt>
                <c:pt idx="32">
                  <c:v>Rhode Island</c:v>
                </c:pt>
                <c:pt idx="33">
                  <c:v>District of Columbia</c:v>
                </c:pt>
                <c:pt idx="34">
                  <c:v>Colorado</c:v>
                </c:pt>
                <c:pt idx="35">
                  <c:v>Michigan</c:v>
                </c:pt>
                <c:pt idx="36">
                  <c:v>North Dakota</c:v>
                </c:pt>
                <c:pt idx="37">
                  <c:v>Utah</c:v>
                </c:pt>
                <c:pt idx="38">
                  <c:v>Nevada</c:v>
                </c:pt>
                <c:pt idx="39">
                  <c:v>Arizona</c:v>
                </c:pt>
                <c:pt idx="40">
                  <c:v>South Carolina</c:v>
                </c:pt>
                <c:pt idx="41">
                  <c:v>Washington</c:v>
                </c:pt>
                <c:pt idx="42">
                  <c:v>New Mexico</c:v>
                </c:pt>
                <c:pt idx="43">
                  <c:v>Oregon</c:v>
                </c:pt>
                <c:pt idx="44">
                  <c:v>South Dakota</c:v>
                </c:pt>
                <c:pt idx="45">
                  <c:v>Pennsylvania</c:v>
                </c:pt>
                <c:pt idx="46">
                  <c:v>California</c:v>
                </c:pt>
                <c:pt idx="47">
                  <c:v>Idaho</c:v>
                </c:pt>
                <c:pt idx="48">
                  <c:v>Minnesota</c:v>
                </c:pt>
                <c:pt idx="49">
                  <c:v>Alabama</c:v>
                </c:pt>
              </c:strCache>
            </c:strRef>
          </c:cat>
          <c:val>
            <c:numRef>
              <c:f>Sheet1!$B$2:$B$51</c:f>
              <c:numCache>
                <c:formatCode>0</c:formatCode>
                <c:ptCount val="50"/>
                <c:pt idx="0" formatCode="General">
                  <c:v>228</c:v>
                </c:pt>
                <c:pt idx="1">
                  <c:v>223.95471610999999</c:v>
                </c:pt>
                <c:pt idx="2">
                  <c:v>218.71404301000001</c:v>
                </c:pt>
                <c:pt idx="3">
                  <c:v>217.24051474000001</c:v>
                </c:pt>
                <c:pt idx="4">
                  <c:v>217.04116597999999</c:v>
                </c:pt>
                <c:pt idx="5">
                  <c:v>216.75788459</c:v>
                </c:pt>
                <c:pt idx="6">
                  <c:v>216.16695691999999</c:v>
                </c:pt>
                <c:pt idx="7">
                  <c:v>216.03483009999999</c:v>
                </c:pt>
                <c:pt idx="8">
                  <c:v>215.83603578</c:v>
                </c:pt>
                <c:pt idx="9">
                  <c:v>215.66100329</c:v>
                </c:pt>
                <c:pt idx="10">
                  <c:v>215.03332642999999</c:v>
                </c:pt>
                <c:pt idx="11">
                  <c:v>214.58887342</c:v>
                </c:pt>
                <c:pt idx="12">
                  <c:v>213.50761917</c:v>
                </c:pt>
                <c:pt idx="13">
                  <c:v>212.62325996999999</c:v>
                </c:pt>
                <c:pt idx="14">
                  <c:v>212.35957114000001</c:v>
                </c:pt>
                <c:pt idx="15">
                  <c:v>211.91192319999999</c:v>
                </c:pt>
                <c:pt idx="16">
                  <c:v>211.32948522000001</c:v>
                </c:pt>
                <c:pt idx="17">
                  <c:v>211.01398374999999</c:v>
                </c:pt>
                <c:pt idx="18">
                  <c:v>210.46799071000001</c:v>
                </c:pt>
                <c:pt idx="19">
                  <c:v>210.40162265999999</c:v>
                </c:pt>
                <c:pt idx="20">
                  <c:v>210.38127553999999</c:v>
                </c:pt>
                <c:pt idx="21">
                  <c:v>210.16203480999999</c:v>
                </c:pt>
                <c:pt idx="22">
                  <c:v>210.15279365999999</c:v>
                </c:pt>
                <c:pt idx="23">
                  <c:v>210.01482966</c:v>
                </c:pt>
                <c:pt idx="24">
                  <c:v>209.90665157000001</c:v>
                </c:pt>
                <c:pt idx="25">
                  <c:v>209.19199743999999</c:v>
                </c:pt>
                <c:pt idx="26">
                  <c:v>209.02384989000001</c:v>
                </c:pt>
                <c:pt idx="27">
                  <c:v>208.89539137</c:v>
                </c:pt>
                <c:pt idx="28">
                  <c:v>208.70039514999999</c:v>
                </c:pt>
                <c:pt idx="29">
                  <c:v>207.88815271999999</c:v>
                </c:pt>
                <c:pt idx="30">
                  <c:v>207.74801447999999</c:v>
                </c:pt>
                <c:pt idx="31">
                  <c:v>207.67061806000001</c:v>
                </c:pt>
                <c:pt idx="32">
                  <c:v>206.87758260999999</c:v>
                </c:pt>
                <c:pt idx="33">
                  <c:v>207</c:v>
                </c:pt>
                <c:pt idx="34">
                  <c:v>206.35648086</c:v>
                </c:pt>
                <c:pt idx="35">
                  <c:v>205.93215053</c:v>
                </c:pt>
                <c:pt idx="36">
                  <c:v>204.83693987999999</c:v>
                </c:pt>
                <c:pt idx="37">
                  <c:v>204.48192616</c:v>
                </c:pt>
                <c:pt idx="38">
                  <c:v>204.44208821000001</c:v>
                </c:pt>
                <c:pt idx="39">
                  <c:v>204.36738600000001</c:v>
                </c:pt>
                <c:pt idx="40">
                  <c:v>203.29456114999999</c:v>
                </c:pt>
                <c:pt idx="41">
                  <c:v>202.61403596</c:v>
                </c:pt>
                <c:pt idx="42">
                  <c:v>202.49630665000001</c:v>
                </c:pt>
                <c:pt idx="43">
                  <c:v>202.28527303000001</c:v>
                </c:pt>
                <c:pt idx="44">
                  <c:v>202.2202637</c:v>
                </c:pt>
                <c:pt idx="45">
                  <c:v>201.34204337</c:v>
                </c:pt>
                <c:pt idx="46">
                  <c:v>200.69788206999999</c:v>
                </c:pt>
                <c:pt idx="47">
                  <c:v>199.70924156999999</c:v>
                </c:pt>
                <c:pt idx="48">
                  <c:v>198.81398564</c:v>
                </c:pt>
                <c:pt idx="49">
                  <c:v>198.61884369000001</c:v>
                </c:pt>
              </c:numCache>
            </c:numRef>
          </c:val>
        </c:ser>
        <c:dLbls>
          <c:showLegendKey val="0"/>
          <c:showVal val="0"/>
          <c:showCatName val="0"/>
          <c:showSerName val="0"/>
          <c:showPercent val="0"/>
          <c:showBubbleSize val="0"/>
        </c:dLbls>
        <c:gapWidth val="150"/>
        <c:axId val="402874296"/>
        <c:axId val="402874688"/>
      </c:barChart>
      <c:catAx>
        <c:axId val="40287429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874688"/>
        <c:crossesAt val="160"/>
        <c:auto val="1"/>
        <c:lblAlgn val="ctr"/>
        <c:lblOffset val="100"/>
        <c:tickLblSkip val="1"/>
        <c:tickMarkSkip val="1"/>
        <c:noMultiLvlLbl val="0"/>
      </c:catAx>
      <c:valAx>
        <c:axId val="402874688"/>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874296"/>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86"/>
          <c:y val="0"/>
        </c:manualLayout>
      </c:layout>
      <c:overlay val="0"/>
    </c:title>
    <c:autoTitleDeleted val="0"/>
    <c:plotArea>
      <c:layout>
        <c:manualLayout>
          <c:layoutTarget val="inner"/>
          <c:xMode val="edge"/>
          <c:yMode val="edge"/>
          <c:x val="0.10155196850393701"/>
          <c:y val="0.10017230131132825"/>
          <c:w val="0.88235294117647056"/>
          <c:h val="0.651612903225816"/>
        </c:manualLayout>
      </c:layout>
      <c:barChart>
        <c:barDir val="col"/>
        <c:grouping val="clustered"/>
        <c:varyColors val="0"/>
        <c:ser>
          <c:idx val="0"/>
          <c:order val="0"/>
          <c:tx>
            <c:strRef>
              <c:f>Sheet1!$B$1</c:f>
              <c:strCache>
                <c:ptCount val="1"/>
                <c:pt idx="0">
                  <c:v>Score</c:v>
                </c:pt>
              </c:strCache>
            </c:strRef>
          </c:tx>
          <c:spPr>
            <a:solidFill>
              <a:srgbClr val="989184"/>
            </a:solidFill>
            <a:ln w="10831">
              <a:solidFill>
                <a:schemeClr val="tx1"/>
              </a:solidFill>
              <a:prstDash val="solid"/>
            </a:ln>
          </c:spPr>
          <c:invertIfNegative val="0"/>
          <c:dPt>
            <c:idx val="2"/>
            <c:invertIfNegative val="0"/>
            <c:bubble3D val="0"/>
            <c:spPr>
              <a:solidFill>
                <a:sysClr val="window" lastClr="FFFFFF">
                  <a:lumMod val="85000"/>
                </a:sysClr>
              </a:solidFill>
              <a:ln w="10831">
                <a:solidFill>
                  <a:schemeClr val="tx1"/>
                </a:solidFill>
                <a:prstDash val="solid"/>
              </a:ln>
            </c:spPr>
          </c:dPt>
          <c:cat>
            <c:strRef>
              <c:f>Sheet1!$A$2:$A$15</c:f>
              <c:strCache>
                <c:ptCount val="14"/>
                <c:pt idx="0">
                  <c:v>Oklahoma</c:v>
                </c:pt>
                <c:pt idx="1">
                  <c:v>Wisconsin</c:v>
                </c:pt>
                <c:pt idx="2">
                  <c:v>National Public</c:v>
                </c:pt>
                <c:pt idx="3">
                  <c:v>North Dakota</c:v>
                </c:pt>
                <c:pt idx="4">
                  <c:v>Wyoming</c:v>
                </c:pt>
                <c:pt idx="5">
                  <c:v>Montana</c:v>
                </c:pt>
                <c:pt idx="6">
                  <c:v>North Carolina</c:v>
                </c:pt>
                <c:pt idx="7">
                  <c:v>Minnesota</c:v>
                </c:pt>
                <c:pt idx="8">
                  <c:v>Washington</c:v>
                </c:pt>
                <c:pt idx="9">
                  <c:v>Oregon</c:v>
                </c:pt>
                <c:pt idx="10">
                  <c:v>South Dakota</c:v>
                </c:pt>
                <c:pt idx="11">
                  <c:v>Arizona</c:v>
                </c:pt>
                <c:pt idx="12">
                  <c:v>Alaska</c:v>
                </c:pt>
                <c:pt idx="13">
                  <c:v>New Mexico</c:v>
                </c:pt>
              </c:strCache>
            </c:strRef>
          </c:cat>
          <c:val>
            <c:numRef>
              <c:f>Sheet1!$B$2:$B$15</c:f>
              <c:numCache>
                <c:formatCode>0</c:formatCode>
                <c:ptCount val="14"/>
                <c:pt idx="0">
                  <c:v>223.23840927000001</c:v>
                </c:pt>
                <c:pt idx="1">
                  <c:v>206.91174606000001</c:v>
                </c:pt>
                <c:pt idx="2">
                  <c:v>205.93112217999999</c:v>
                </c:pt>
                <c:pt idx="3">
                  <c:v>204.19863131</c:v>
                </c:pt>
                <c:pt idx="4">
                  <c:v>204.10532053</c:v>
                </c:pt>
                <c:pt idx="5">
                  <c:v>199.41408837</c:v>
                </c:pt>
                <c:pt idx="6">
                  <c:v>198.30396135999999</c:v>
                </c:pt>
                <c:pt idx="7">
                  <c:v>197.51349472000001</c:v>
                </c:pt>
                <c:pt idx="8">
                  <c:v>197.51213394000001</c:v>
                </c:pt>
                <c:pt idx="9">
                  <c:v>192.40342577999999</c:v>
                </c:pt>
                <c:pt idx="10">
                  <c:v>191.70334631</c:v>
                </c:pt>
                <c:pt idx="11">
                  <c:v>191.05069094999999</c:v>
                </c:pt>
                <c:pt idx="12">
                  <c:v>183.99965631000001</c:v>
                </c:pt>
                <c:pt idx="13">
                  <c:v>183.66263065000001</c:v>
                </c:pt>
              </c:numCache>
            </c:numRef>
          </c:val>
        </c:ser>
        <c:dLbls>
          <c:showLegendKey val="0"/>
          <c:showVal val="0"/>
          <c:showCatName val="0"/>
          <c:showSerName val="0"/>
          <c:showPercent val="0"/>
          <c:showBubbleSize val="0"/>
        </c:dLbls>
        <c:gapWidth val="150"/>
        <c:axId val="402875472"/>
        <c:axId val="402875864"/>
      </c:barChart>
      <c:catAx>
        <c:axId val="40287547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2875864"/>
        <c:crossesAt val="160"/>
        <c:auto val="1"/>
        <c:lblAlgn val="ctr"/>
        <c:lblOffset val="100"/>
        <c:tickLblSkip val="1"/>
        <c:tickMarkSkip val="1"/>
        <c:noMultiLvlLbl val="0"/>
      </c:catAx>
      <c:valAx>
        <c:axId val="402875864"/>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97"/>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87547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8 – NAEP Math (2015)</a:t>
            </a:r>
            <a:endParaRPr lang="en-US" sz="180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3E-2"/>
          <c:w val="0.88235294117647056"/>
          <c:h val="0.62592614483063458"/>
        </c:manualLayout>
      </c:layout>
      <c:barChart>
        <c:barDir val="col"/>
        <c:grouping val="clustered"/>
        <c:varyColors val="0"/>
        <c:ser>
          <c:idx val="0"/>
          <c:order val="0"/>
          <c:tx>
            <c:strRef>
              <c:f>Sheet1!$B$1</c:f>
              <c:strCache>
                <c:ptCount val="1"/>
                <c:pt idx="0">
                  <c:v>Score</c:v>
                </c:pt>
              </c:strCache>
            </c:strRef>
          </c:tx>
          <c:spPr>
            <a:solidFill>
              <a:srgbClr val="667B7A"/>
            </a:solidFill>
            <a:ln w="10831">
              <a:solidFill>
                <a:schemeClr val="tx1"/>
              </a:solidFill>
              <a:prstDash val="solid"/>
            </a:ln>
          </c:spPr>
          <c:invertIfNegative val="0"/>
          <c:dPt>
            <c:idx val="29"/>
            <c:invertIfNegative val="0"/>
            <c:bubble3D val="0"/>
          </c:dPt>
          <c:dPt>
            <c:idx val="31"/>
            <c:invertIfNegative val="0"/>
            <c:bubble3D val="0"/>
            <c:spPr>
              <a:solidFill>
                <a:srgbClr val="D9D9D9"/>
              </a:solidFill>
              <a:ln w="10831">
                <a:solidFill>
                  <a:schemeClr val="tx1"/>
                </a:solidFill>
                <a:prstDash val="solid"/>
              </a:ln>
            </c:spPr>
          </c:dPt>
          <c:cat>
            <c:strRef>
              <c:f>Sheet1!$A$2:$A$54</c:f>
              <c:strCache>
                <c:ptCount val="53"/>
                <c:pt idx="0">
                  <c:v>Massachusetts</c:v>
                </c:pt>
                <c:pt idx="1">
                  <c:v>New Hampshire</c:v>
                </c:pt>
                <c:pt idx="2">
                  <c:v>Minnesota</c:v>
                </c:pt>
                <c:pt idx="3">
                  <c:v>New Jersey</c:v>
                </c:pt>
                <c:pt idx="4">
                  <c:v>DoDEA</c:v>
                </c:pt>
                <c:pt idx="5">
                  <c:v>Vermont</c:v>
                </c:pt>
                <c:pt idx="6">
                  <c:v>Wisconsin</c:v>
                </c:pt>
                <c:pt idx="7">
                  <c:v>North Dakota</c:v>
                </c:pt>
                <c:pt idx="8">
                  <c:v>Virginia</c:v>
                </c:pt>
                <c:pt idx="9">
                  <c:v>Montana</c:v>
                </c:pt>
                <c:pt idx="10">
                  <c:v>Indiana</c:v>
                </c:pt>
                <c:pt idx="11">
                  <c:v>Wyoming</c:v>
                </c:pt>
                <c:pt idx="12">
                  <c:v>Washington</c:v>
                </c:pt>
                <c:pt idx="13">
                  <c:v>Nebraska</c:v>
                </c:pt>
                <c:pt idx="14">
                  <c:v>Iowa</c:v>
                </c:pt>
                <c:pt idx="15">
                  <c:v>Utah</c:v>
                </c:pt>
                <c:pt idx="16">
                  <c:v>Colorado</c:v>
                </c:pt>
                <c:pt idx="17">
                  <c:v>Ohio</c:v>
                </c:pt>
                <c:pt idx="18">
                  <c:v>Maine</c:v>
                </c:pt>
                <c:pt idx="19">
                  <c:v>South Dakota</c:v>
                </c:pt>
                <c:pt idx="20">
                  <c:v>Connecticut</c:v>
                </c:pt>
                <c:pt idx="21">
                  <c:v>Kansas</c:v>
                </c:pt>
                <c:pt idx="22">
                  <c:v>Texas</c:v>
                </c:pt>
                <c:pt idx="23">
                  <c:v>Idaho</c:v>
                </c:pt>
                <c:pt idx="24">
                  <c:v>Pennsylvania</c:v>
                </c:pt>
                <c:pt idx="25">
                  <c:v>Maryland</c:v>
                </c:pt>
                <c:pt idx="26">
                  <c:v>Arizona</c:v>
                </c:pt>
                <c:pt idx="27">
                  <c:v>Oregon</c:v>
                </c:pt>
                <c:pt idx="28">
                  <c:v>Illinois</c:v>
                </c:pt>
                <c:pt idx="29">
                  <c:v>Rhode Island</c:v>
                </c:pt>
                <c:pt idx="30">
                  <c:v>North Carolina</c:v>
                </c:pt>
                <c:pt idx="31">
                  <c:v>National Public</c:v>
                </c:pt>
                <c:pt idx="32">
                  <c:v>Missouri</c:v>
                </c:pt>
                <c:pt idx="33">
                  <c:v>Alaska</c:v>
                </c:pt>
                <c:pt idx="34">
                  <c:v>New York</c:v>
                </c:pt>
                <c:pt idx="35">
                  <c:v>Delaware</c:v>
                </c:pt>
                <c:pt idx="36">
                  <c:v>Hawaii</c:v>
                </c:pt>
                <c:pt idx="37">
                  <c:v>Georgia</c:v>
                </c:pt>
                <c:pt idx="38">
                  <c:v>Tennessee</c:v>
                </c:pt>
                <c:pt idx="39">
                  <c:v>Michigan</c:v>
                </c:pt>
                <c:pt idx="40">
                  <c:v>Kentucky</c:v>
                </c:pt>
                <c:pt idx="41">
                  <c:v>South Carolina</c:v>
                </c:pt>
                <c:pt idx="42">
                  <c:v>California</c:v>
                </c:pt>
                <c:pt idx="43">
                  <c:v>Florida</c:v>
                </c:pt>
                <c:pt idx="44">
                  <c:v>Nevada</c:v>
                </c:pt>
                <c:pt idx="45">
                  <c:v>Arkansas</c:v>
                </c:pt>
                <c:pt idx="46">
                  <c:v>Oklahoma</c:v>
                </c:pt>
                <c:pt idx="47">
                  <c:v>West Virginia</c:v>
                </c:pt>
                <c:pt idx="48">
                  <c:v>New Mexico</c:v>
                </c:pt>
                <c:pt idx="49">
                  <c:v>Mississippi</c:v>
                </c:pt>
                <c:pt idx="50">
                  <c:v>Louisiana</c:v>
                </c:pt>
                <c:pt idx="51">
                  <c:v>Alabama</c:v>
                </c:pt>
                <c:pt idx="52">
                  <c:v>District of Columbia</c:v>
                </c:pt>
              </c:strCache>
            </c:strRef>
          </c:cat>
          <c:val>
            <c:numRef>
              <c:f>Sheet1!$B$2:$B$54</c:f>
              <c:numCache>
                <c:formatCode>0</c:formatCode>
                <c:ptCount val="53"/>
                <c:pt idx="0">
                  <c:v>296.90857161000002</c:v>
                </c:pt>
                <c:pt idx="1">
                  <c:v>294.41301866999999</c:v>
                </c:pt>
                <c:pt idx="2">
                  <c:v>294.14777796999999</c:v>
                </c:pt>
                <c:pt idx="3">
                  <c:v>293.36593815999998</c:v>
                </c:pt>
                <c:pt idx="4">
                  <c:v>291</c:v>
                </c:pt>
                <c:pt idx="5">
                  <c:v>290.35519123</c:v>
                </c:pt>
                <c:pt idx="6">
                  <c:v>289.07774921999999</c:v>
                </c:pt>
                <c:pt idx="7">
                  <c:v>288.24414725999998</c:v>
                </c:pt>
                <c:pt idx="8">
                  <c:v>287.70929869999998</c:v>
                </c:pt>
                <c:pt idx="9">
                  <c:v>287.46400553000001</c:v>
                </c:pt>
                <c:pt idx="10">
                  <c:v>287.17520101999997</c:v>
                </c:pt>
                <c:pt idx="11">
                  <c:v>286.66654707999999</c:v>
                </c:pt>
                <c:pt idx="12">
                  <c:v>286.51310754999997</c:v>
                </c:pt>
                <c:pt idx="13">
                  <c:v>286.49856344</c:v>
                </c:pt>
                <c:pt idx="14">
                  <c:v>286.41621988999998</c:v>
                </c:pt>
                <c:pt idx="15">
                  <c:v>286.11691113000001</c:v>
                </c:pt>
                <c:pt idx="16">
                  <c:v>285.53918874999999</c:v>
                </c:pt>
                <c:pt idx="17">
                  <c:v>285.06195515000002</c:v>
                </c:pt>
                <c:pt idx="18">
                  <c:v>284.87547690999997</c:v>
                </c:pt>
                <c:pt idx="19">
                  <c:v>284.64140578000001</c:v>
                </c:pt>
                <c:pt idx="20">
                  <c:v>283.95667723000003</c:v>
                </c:pt>
                <c:pt idx="21">
                  <c:v>283.87109636999998</c:v>
                </c:pt>
                <c:pt idx="22">
                  <c:v>283.79354025999999</c:v>
                </c:pt>
                <c:pt idx="23">
                  <c:v>283.74232536</c:v>
                </c:pt>
                <c:pt idx="24">
                  <c:v>283.66841550999999</c:v>
                </c:pt>
                <c:pt idx="25">
                  <c:v>283.14903404</c:v>
                </c:pt>
                <c:pt idx="26">
                  <c:v>282.91948946000002</c:v>
                </c:pt>
                <c:pt idx="27">
                  <c:v>282.81489933</c:v>
                </c:pt>
                <c:pt idx="28">
                  <c:v>281.96856721</c:v>
                </c:pt>
                <c:pt idx="29">
                  <c:v>281.44521967999998</c:v>
                </c:pt>
                <c:pt idx="30">
                  <c:v>281.33109110999999</c:v>
                </c:pt>
                <c:pt idx="31">
                  <c:v>281.27958884999998</c:v>
                </c:pt>
                <c:pt idx="32">
                  <c:v>280.82142580999999</c:v>
                </c:pt>
                <c:pt idx="33">
                  <c:v>280.49345627000002</c:v>
                </c:pt>
                <c:pt idx="34">
                  <c:v>280.08922009999998</c:v>
                </c:pt>
                <c:pt idx="35">
                  <c:v>279.81024380999997</c:v>
                </c:pt>
                <c:pt idx="36">
                  <c:v>279.34014504999999</c:v>
                </c:pt>
                <c:pt idx="37">
                  <c:v>278.71179677999999</c:v>
                </c:pt>
                <c:pt idx="38">
                  <c:v>278.20338061000001</c:v>
                </c:pt>
                <c:pt idx="39">
                  <c:v>278.16865200000001</c:v>
                </c:pt>
                <c:pt idx="40">
                  <c:v>277.94726018</c:v>
                </c:pt>
                <c:pt idx="41">
                  <c:v>275.82786612000001</c:v>
                </c:pt>
                <c:pt idx="42">
                  <c:v>275.32457299999999</c:v>
                </c:pt>
                <c:pt idx="43">
                  <c:v>275.32381802999998</c:v>
                </c:pt>
                <c:pt idx="44">
                  <c:v>275.17186889999999</c:v>
                </c:pt>
                <c:pt idx="45">
                  <c:v>275.06475641999998</c:v>
                </c:pt>
                <c:pt idx="46">
                  <c:v>274.58598215000001</c:v>
                </c:pt>
                <c:pt idx="47">
                  <c:v>271.45070887000003</c:v>
                </c:pt>
                <c:pt idx="48">
                  <c:v>270.89753439999998</c:v>
                </c:pt>
                <c:pt idx="49">
                  <c:v>270.5804794</c:v>
                </c:pt>
                <c:pt idx="50">
                  <c:v>268.43235507000003</c:v>
                </c:pt>
                <c:pt idx="51">
                  <c:v>266.55531846999997</c:v>
                </c:pt>
                <c:pt idx="52">
                  <c:v>263</c:v>
                </c:pt>
              </c:numCache>
            </c:numRef>
          </c:val>
        </c:ser>
        <c:dLbls>
          <c:showLegendKey val="0"/>
          <c:showVal val="0"/>
          <c:showCatName val="0"/>
          <c:showSerName val="0"/>
          <c:showPercent val="0"/>
          <c:showBubbleSize val="0"/>
        </c:dLbls>
        <c:gapWidth val="150"/>
        <c:axId val="402876648"/>
        <c:axId val="401888072"/>
      </c:barChart>
      <c:catAx>
        <c:axId val="4028766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1888072"/>
        <c:crossesAt val="220"/>
        <c:auto val="1"/>
        <c:lblAlgn val="ctr"/>
        <c:lblOffset val="100"/>
        <c:tickLblSkip val="1"/>
        <c:tickMarkSkip val="1"/>
        <c:noMultiLvlLbl val="0"/>
      </c:catAx>
      <c:valAx>
        <c:axId val="401888072"/>
        <c:scaling>
          <c:orientation val="minMax"/>
          <c:max val="320"/>
          <c:min val="22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6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287664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170</c:v>
                </c:pt>
                <c:pt idx="1">
                  <c:v>181</c:v>
                </c:pt>
                <c:pt idx="2">
                  <c:v>189</c:v>
                </c:pt>
                <c:pt idx="3">
                  <c:v>186</c:v>
                </c:pt>
                <c:pt idx="4">
                  <c:v>189</c:v>
                </c:pt>
                <c:pt idx="5">
                  <c:v>182</c:v>
                </c:pt>
                <c:pt idx="6">
                  <c:v>185</c:v>
                </c:pt>
                <c:pt idx="7">
                  <c:v>185</c:v>
                </c:pt>
                <c:pt idx="8">
                  <c:v>191</c:v>
                </c:pt>
                <c:pt idx="9">
                  <c:v>186</c:v>
                </c:pt>
                <c:pt idx="10">
                  <c:v>197</c:v>
                </c:pt>
                <c:pt idx="11">
                  <c:v>204</c:v>
                </c:pt>
                <c:pt idx="12">
                  <c:v>206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183</c:v>
                </c:pt>
                <c:pt idx="2">
                  <c:v>190</c:v>
                </c:pt>
                <c:pt idx="3">
                  <c:v>187</c:v>
                </c:pt>
                <c:pt idx="4">
                  <c:v>194</c:v>
                </c:pt>
                <c:pt idx="5">
                  <c:v>189</c:v>
                </c:pt>
                <c:pt idx="6">
                  <c:v>192</c:v>
                </c:pt>
                <c:pt idx="7">
                  <c:v>186</c:v>
                </c:pt>
                <c:pt idx="8">
                  <c:v>195</c:v>
                </c:pt>
                <c:pt idx="9">
                  <c:v>193</c:v>
                </c:pt>
                <c:pt idx="10">
                  <c:v>199</c:v>
                </c:pt>
                <c:pt idx="11">
                  <c:v>207</c:v>
                </c:pt>
                <c:pt idx="12">
                  <c:v>208</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214</c:v>
                </c:pt>
                <c:pt idx="1">
                  <c:v>217</c:v>
                </c:pt>
                <c:pt idx="2">
                  <c:v>221</c:v>
                </c:pt>
                <c:pt idx="3">
                  <c:v>218</c:v>
                </c:pt>
                <c:pt idx="4">
                  <c:v>218</c:v>
                </c:pt>
                <c:pt idx="5">
                  <c:v>217</c:v>
                </c:pt>
                <c:pt idx="6">
                  <c:v>218</c:v>
                </c:pt>
                <c:pt idx="7">
                  <c:v>218</c:v>
                </c:pt>
                <c:pt idx="8">
                  <c:v>220</c:v>
                </c:pt>
                <c:pt idx="9">
                  <c:v>221</c:v>
                </c:pt>
                <c:pt idx="10">
                  <c:v>224</c:v>
                </c:pt>
                <c:pt idx="11">
                  <c:v>228</c:v>
                </c:pt>
                <c:pt idx="12">
                  <c:v>229</c:v>
                </c:pt>
              </c:numCache>
            </c:numRef>
          </c:val>
          <c:smooth val="0"/>
        </c:ser>
        <c:dLbls>
          <c:showLegendKey val="0"/>
          <c:showVal val="1"/>
          <c:showCatName val="0"/>
          <c:showSerName val="0"/>
          <c:showPercent val="0"/>
          <c:showBubbleSize val="0"/>
        </c:dLbls>
        <c:marker val="1"/>
        <c:smooth val="0"/>
        <c:axId val="311595640"/>
        <c:axId val="311596032"/>
      </c:lineChart>
      <c:catAx>
        <c:axId val="31159564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11596032"/>
        <c:crosses val="autoZero"/>
        <c:auto val="1"/>
        <c:lblAlgn val="ctr"/>
        <c:lblOffset val="100"/>
        <c:noMultiLvlLbl val="0"/>
      </c:catAx>
      <c:valAx>
        <c:axId val="311596032"/>
        <c:scaling>
          <c:orientation val="minMax"/>
          <c:max val="250"/>
          <c:min val="1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11595640"/>
        <c:crosses val="autoZero"/>
        <c:crossBetween val="between"/>
      </c:valAx>
    </c:plotArea>
    <c:legend>
      <c:legendPos val="tr"/>
      <c:layout>
        <c:manualLayout>
          <c:xMode val="edge"/>
          <c:yMode val="edge"/>
          <c:x val="0.53801377952755858"/>
          <c:y val="0.7872670971465221"/>
          <c:w val="0.44617506561679793"/>
          <c:h val="7.3512454483531817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8 – NAEP Math (2015)</a:t>
            </a:r>
            <a:endParaRPr lang="en-US" sz="180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075E-2"/>
          <c:w val="0.88235294117647056"/>
          <c:h val="0.62592614483063458"/>
        </c:manualLayout>
      </c:layout>
      <c:barChart>
        <c:barDir val="col"/>
        <c:grouping val="clustered"/>
        <c:varyColors val="0"/>
        <c:ser>
          <c:idx val="0"/>
          <c:order val="0"/>
          <c:tx>
            <c:strRef>
              <c:f>Sheet1!$B$1</c:f>
              <c:strCache>
                <c:ptCount val="1"/>
                <c:pt idx="0">
                  <c:v>Score</c:v>
                </c:pt>
              </c:strCache>
            </c:strRef>
          </c:tx>
          <c:spPr>
            <a:solidFill>
              <a:srgbClr val="67BAC1"/>
            </a:solidFill>
            <a:ln w="10831">
              <a:solidFill>
                <a:schemeClr val="tx1"/>
              </a:solidFill>
              <a:prstDash val="solid"/>
            </a:ln>
          </c:spPr>
          <c:invertIfNegative val="0"/>
          <c:dPt>
            <c:idx val="24"/>
            <c:invertIfNegative val="0"/>
            <c:bubble3D val="0"/>
            <c:spPr>
              <a:solidFill>
                <a:srgbClr val="D9D9D9"/>
              </a:solidFill>
              <a:ln w="10831">
                <a:solidFill>
                  <a:schemeClr val="tx1"/>
                </a:solidFill>
                <a:prstDash val="solid"/>
              </a:ln>
            </c:spPr>
          </c:dPt>
          <c:dPt>
            <c:idx val="27"/>
            <c:invertIfNegative val="0"/>
            <c:bubble3D val="0"/>
          </c:dPt>
          <c:cat>
            <c:strRef>
              <c:f>Sheet1!$A$2:$A$54</c:f>
              <c:strCache>
                <c:ptCount val="53"/>
                <c:pt idx="0">
                  <c:v>District of Columbia</c:v>
                </c:pt>
                <c:pt idx="1">
                  <c:v>Massachusetts</c:v>
                </c:pt>
                <c:pt idx="2">
                  <c:v>Minnesota</c:v>
                </c:pt>
                <c:pt idx="3">
                  <c:v>New Jersey</c:v>
                </c:pt>
                <c:pt idx="4">
                  <c:v>DoDEA</c:v>
                </c:pt>
                <c:pt idx="5">
                  <c:v>Texas</c:v>
                </c:pt>
                <c:pt idx="6">
                  <c:v>Colorado</c:v>
                </c:pt>
                <c:pt idx="7">
                  <c:v>Arizona</c:v>
                </c:pt>
                <c:pt idx="8">
                  <c:v>Maryland</c:v>
                </c:pt>
                <c:pt idx="9">
                  <c:v>Wisconsin</c:v>
                </c:pt>
                <c:pt idx="10">
                  <c:v>New Hampshire</c:v>
                </c:pt>
                <c:pt idx="11">
                  <c:v>Virginia</c:v>
                </c:pt>
                <c:pt idx="12">
                  <c:v>Connecticut</c:v>
                </c:pt>
                <c:pt idx="13">
                  <c:v>Alaska</c:v>
                </c:pt>
                <c:pt idx="14">
                  <c:v>Nebraska</c:v>
                </c:pt>
                <c:pt idx="15">
                  <c:v>Washington</c:v>
                </c:pt>
                <c:pt idx="16">
                  <c:v>Indiana</c:v>
                </c:pt>
                <c:pt idx="17">
                  <c:v>North Dakota</c:v>
                </c:pt>
                <c:pt idx="18">
                  <c:v>Pennsylvania</c:v>
                </c:pt>
                <c:pt idx="19">
                  <c:v>Utah</c:v>
                </c:pt>
                <c:pt idx="20">
                  <c:v>North Carolina</c:v>
                </c:pt>
                <c:pt idx="21">
                  <c:v>Montana</c:v>
                </c:pt>
                <c:pt idx="22">
                  <c:v>Georgia</c:v>
                </c:pt>
                <c:pt idx="23">
                  <c:v>Vermont</c:v>
                </c:pt>
                <c:pt idx="24">
                  <c:v>National Public</c:v>
                </c:pt>
                <c:pt idx="25">
                  <c:v>California</c:v>
                </c:pt>
                <c:pt idx="26">
                  <c:v>Ohio</c:v>
                </c:pt>
                <c:pt idx="27">
                  <c:v>Delaware</c:v>
                </c:pt>
                <c:pt idx="28">
                  <c:v>Iowa</c:v>
                </c:pt>
                <c:pt idx="29">
                  <c:v>Rhode Island</c:v>
                </c:pt>
                <c:pt idx="30">
                  <c:v>South Dakota</c:v>
                </c:pt>
                <c:pt idx="31">
                  <c:v>Wyoming</c:v>
                </c:pt>
                <c:pt idx="32">
                  <c:v>Illinois</c:v>
                </c:pt>
                <c:pt idx="33">
                  <c:v>New York</c:v>
                </c:pt>
                <c:pt idx="34">
                  <c:v>Kansas</c:v>
                </c:pt>
                <c:pt idx="35">
                  <c:v>Oregon</c:v>
                </c:pt>
                <c:pt idx="36">
                  <c:v>Idaho</c:v>
                </c:pt>
                <c:pt idx="37">
                  <c:v>Nevada</c:v>
                </c:pt>
                <c:pt idx="38">
                  <c:v>South Carolina</c:v>
                </c:pt>
                <c:pt idx="39">
                  <c:v>Hawaii</c:v>
                </c:pt>
                <c:pt idx="40">
                  <c:v>Maine</c:v>
                </c:pt>
                <c:pt idx="41">
                  <c:v>Missouri</c:v>
                </c:pt>
                <c:pt idx="42">
                  <c:v>Florida</c:v>
                </c:pt>
                <c:pt idx="43">
                  <c:v>New Mexico</c:v>
                </c:pt>
                <c:pt idx="44">
                  <c:v>Michigan</c:v>
                </c:pt>
                <c:pt idx="45">
                  <c:v>Tennessee</c:v>
                </c:pt>
                <c:pt idx="46">
                  <c:v>Mississippi</c:v>
                </c:pt>
                <c:pt idx="47">
                  <c:v>Arkansas</c:v>
                </c:pt>
                <c:pt idx="48">
                  <c:v>Oklahoma</c:v>
                </c:pt>
                <c:pt idx="49">
                  <c:v>Kentucky</c:v>
                </c:pt>
                <c:pt idx="50">
                  <c:v>Louisiana</c:v>
                </c:pt>
                <c:pt idx="51">
                  <c:v>Alabama</c:v>
                </c:pt>
                <c:pt idx="52">
                  <c:v>West Virginia</c:v>
                </c:pt>
              </c:strCache>
            </c:strRef>
          </c:cat>
          <c:val>
            <c:numRef>
              <c:f>Sheet1!$B$2:$B$54</c:f>
              <c:numCache>
                <c:formatCode>0</c:formatCode>
                <c:ptCount val="53"/>
                <c:pt idx="0" formatCode="General">
                  <c:v>316</c:v>
                </c:pt>
                <c:pt idx="1">
                  <c:v>303.51665416999998</c:v>
                </c:pt>
                <c:pt idx="2">
                  <c:v>302.02368008000002</c:v>
                </c:pt>
                <c:pt idx="3">
                  <c:v>301.26527836999998</c:v>
                </c:pt>
                <c:pt idx="4">
                  <c:v>298.08768406000002</c:v>
                </c:pt>
                <c:pt idx="5">
                  <c:v>297.62055855</c:v>
                </c:pt>
                <c:pt idx="6">
                  <c:v>297.44619191999999</c:v>
                </c:pt>
                <c:pt idx="7">
                  <c:v>297.44031797000002</c:v>
                </c:pt>
                <c:pt idx="8">
                  <c:v>296.51189633000001</c:v>
                </c:pt>
                <c:pt idx="9">
                  <c:v>296.17045286000001</c:v>
                </c:pt>
                <c:pt idx="10">
                  <c:v>295.33818457000001</c:v>
                </c:pt>
                <c:pt idx="11">
                  <c:v>295.28500136999997</c:v>
                </c:pt>
                <c:pt idx="12">
                  <c:v>294.80872054999998</c:v>
                </c:pt>
                <c:pt idx="13">
                  <c:v>294.80226058</c:v>
                </c:pt>
                <c:pt idx="14">
                  <c:v>294.53769323</c:v>
                </c:pt>
                <c:pt idx="15">
                  <c:v>293.92877465999999</c:v>
                </c:pt>
                <c:pt idx="16">
                  <c:v>293.64911121</c:v>
                </c:pt>
                <c:pt idx="17">
                  <c:v>293.09010344000001</c:v>
                </c:pt>
                <c:pt idx="18">
                  <c:v>292.45922946000002</c:v>
                </c:pt>
                <c:pt idx="19">
                  <c:v>292.20994947000003</c:v>
                </c:pt>
                <c:pt idx="20">
                  <c:v>292.20634748999998</c:v>
                </c:pt>
                <c:pt idx="21">
                  <c:v>292.11935933000001</c:v>
                </c:pt>
                <c:pt idx="22">
                  <c:v>291.22222935000002</c:v>
                </c:pt>
                <c:pt idx="23">
                  <c:v>291.17945542000001</c:v>
                </c:pt>
                <c:pt idx="24">
                  <c:v>291.05696671999999</c:v>
                </c:pt>
                <c:pt idx="25">
                  <c:v>290.95232205999997</c:v>
                </c:pt>
                <c:pt idx="26">
                  <c:v>290.93440448000001</c:v>
                </c:pt>
                <c:pt idx="27">
                  <c:v>290.84810548000002</c:v>
                </c:pt>
                <c:pt idx="28">
                  <c:v>290.51319704000002</c:v>
                </c:pt>
                <c:pt idx="29">
                  <c:v>290.40725975999999</c:v>
                </c:pt>
                <c:pt idx="30">
                  <c:v>290.34515635999998</c:v>
                </c:pt>
                <c:pt idx="31">
                  <c:v>290.3059743</c:v>
                </c:pt>
                <c:pt idx="32">
                  <c:v>290.08941062000002</c:v>
                </c:pt>
                <c:pt idx="33">
                  <c:v>289.51928789999999</c:v>
                </c:pt>
                <c:pt idx="34">
                  <c:v>289.33402894</c:v>
                </c:pt>
                <c:pt idx="35">
                  <c:v>288.65881938000001</c:v>
                </c:pt>
                <c:pt idx="36">
                  <c:v>288.22275444000002</c:v>
                </c:pt>
                <c:pt idx="37">
                  <c:v>287.94656793000001</c:v>
                </c:pt>
                <c:pt idx="38">
                  <c:v>287.57064874999998</c:v>
                </c:pt>
                <c:pt idx="39">
                  <c:v>286.49646667000002</c:v>
                </c:pt>
                <c:pt idx="40">
                  <c:v>286.11445864000001</c:v>
                </c:pt>
                <c:pt idx="41">
                  <c:v>285.48171053999999</c:v>
                </c:pt>
                <c:pt idx="42">
                  <c:v>285.47128573999998</c:v>
                </c:pt>
                <c:pt idx="43">
                  <c:v>285.40299525</c:v>
                </c:pt>
                <c:pt idx="44">
                  <c:v>285.08020691000002</c:v>
                </c:pt>
                <c:pt idx="45">
                  <c:v>284.72185837000001</c:v>
                </c:pt>
                <c:pt idx="46">
                  <c:v>284.28928658000001</c:v>
                </c:pt>
                <c:pt idx="47">
                  <c:v>282.64668322</c:v>
                </c:pt>
                <c:pt idx="48">
                  <c:v>280.86412073000002</c:v>
                </c:pt>
                <c:pt idx="49">
                  <c:v>280.70565803</c:v>
                </c:pt>
                <c:pt idx="50">
                  <c:v>280.28347339999999</c:v>
                </c:pt>
                <c:pt idx="51">
                  <c:v>276.22569425</c:v>
                </c:pt>
                <c:pt idx="52">
                  <c:v>272.32204559000002</c:v>
                </c:pt>
              </c:numCache>
            </c:numRef>
          </c:val>
        </c:ser>
        <c:dLbls>
          <c:showLegendKey val="0"/>
          <c:showVal val="0"/>
          <c:showCatName val="0"/>
          <c:showSerName val="0"/>
          <c:showPercent val="0"/>
          <c:showBubbleSize val="0"/>
        </c:dLbls>
        <c:gapWidth val="150"/>
        <c:axId val="403603104"/>
        <c:axId val="403603496"/>
      </c:barChart>
      <c:catAx>
        <c:axId val="40360310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3603496"/>
        <c:crossesAt val="220"/>
        <c:auto val="1"/>
        <c:lblAlgn val="ctr"/>
        <c:lblOffset val="100"/>
        <c:tickLblSkip val="1"/>
        <c:tickMarkSkip val="1"/>
        <c:noMultiLvlLbl val="0"/>
      </c:catAx>
      <c:valAx>
        <c:axId val="403603496"/>
        <c:scaling>
          <c:orientation val="minMax"/>
          <c:max val="320"/>
          <c:min val="22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47"/>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3603104"/>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8 – NAEP Math </a:t>
            </a:r>
            <a:r>
              <a:rPr lang="en-US" sz="1800" smtClean="0">
                <a:latin typeface="+mn-lt"/>
              </a:rPr>
              <a:t>(2015)</a:t>
            </a:r>
            <a:endParaRPr lang="en-US" sz="180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86E-2"/>
          <c:w val="0.88235294117647056"/>
          <c:h val="0.62592614483063458"/>
        </c:manualLayout>
      </c:layout>
      <c:barChart>
        <c:barDir val="col"/>
        <c:grouping val="clustered"/>
        <c:varyColors val="0"/>
        <c:ser>
          <c:idx val="0"/>
          <c:order val="0"/>
          <c:tx>
            <c:strRef>
              <c:f>Sheet1!$B$1</c:f>
              <c:strCache>
                <c:ptCount val="1"/>
                <c:pt idx="0">
                  <c:v>Score</c:v>
                </c:pt>
              </c:strCache>
            </c:strRef>
          </c:tx>
          <c:spPr>
            <a:solidFill>
              <a:srgbClr val="FBB040"/>
            </a:solidFill>
            <a:ln w="10831">
              <a:solidFill>
                <a:schemeClr val="tx1"/>
              </a:solidFill>
              <a:prstDash val="solid"/>
            </a:ln>
          </c:spPr>
          <c:invertIfNegative val="0"/>
          <c:dPt>
            <c:idx val="28"/>
            <c:invertIfNegative val="0"/>
            <c:bubble3D val="0"/>
            <c:spPr>
              <a:solidFill>
                <a:sysClr val="window" lastClr="FFFFFF">
                  <a:lumMod val="85000"/>
                </a:sysClr>
              </a:solidFill>
              <a:ln w="10831">
                <a:solidFill>
                  <a:schemeClr val="tx1"/>
                </a:solidFill>
                <a:prstDash val="solid"/>
              </a:ln>
            </c:spPr>
          </c:dPt>
          <c:cat>
            <c:strRef>
              <c:f>Sheet1!$A$2:$A$51</c:f>
              <c:strCache>
                <c:ptCount val="50"/>
                <c:pt idx="0">
                  <c:v>DoDEA</c:v>
                </c:pt>
                <c:pt idx="1">
                  <c:v>Virginia</c:v>
                </c:pt>
                <c:pt idx="2">
                  <c:v>Alaska</c:v>
                </c:pt>
                <c:pt idx="3">
                  <c:v>Texas</c:v>
                </c:pt>
                <c:pt idx="4">
                  <c:v>North Dakota</c:v>
                </c:pt>
                <c:pt idx="5">
                  <c:v>Montana</c:v>
                </c:pt>
                <c:pt idx="6">
                  <c:v>Kentucky</c:v>
                </c:pt>
                <c:pt idx="7">
                  <c:v>Kansas</c:v>
                </c:pt>
                <c:pt idx="8">
                  <c:v>Maryland</c:v>
                </c:pt>
                <c:pt idx="9">
                  <c:v>Illinois</c:v>
                </c:pt>
                <c:pt idx="10">
                  <c:v>Wyoming</c:v>
                </c:pt>
                <c:pt idx="11">
                  <c:v>Arizona</c:v>
                </c:pt>
                <c:pt idx="12">
                  <c:v>Tennessee</c:v>
                </c:pt>
                <c:pt idx="13">
                  <c:v>North Carolina</c:v>
                </c:pt>
                <c:pt idx="14">
                  <c:v>South Carolina</c:v>
                </c:pt>
                <c:pt idx="15">
                  <c:v>New Jersey</c:v>
                </c:pt>
                <c:pt idx="16">
                  <c:v>Florida</c:v>
                </c:pt>
                <c:pt idx="17">
                  <c:v>South Dakota</c:v>
                </c:pt>
                <c:pt idx="18">
                  <c:v>Minnesota</c:v>
                </c:pt>
                <c:pt idx="19">
                  <c:v>Hawaii</c:v>
                </c:pt>
                <c:pt idx="20">
                  <c:v>Massachusetts</c:v>
                </c:pt>
                <c:pt idx="21">
                  <c:v>Wisconsin</c:v>
                </c:pt>
                <c:pt idx="22">
                  <c:v>Indiana</c:v>
                </c:pt>
                <c:pt idx="23">
                  <c:v>Louisiana</c:v>
                </c:pt>
                <c:pt idx="24">
                  <c:v>New Hampshire</c:v>
                </c:pt>
                <c:pt idx="25">
                  <c:v>Georgia</c:v>
                </c:pt>
                <c:pt idx="26">
                  <c:v>Missouri</c:v>
                </c:pt>
                <c:pt idx="27">
                  <c:v>Delaware</c:v>
                </c:pt>
                <c:pt idx="28">
                  <c:v>National Public</c:v>
                </c:pt>
                <c:pt idx="29">
                  <c:v>Mississippi</c:v>
                </c:pt>
                <c:pt idx="30">
                  <c:v>Iowa</c:v>
                </c:pt>
                <c:pt idx="31">
                  <c:v>Michigan</c:v>
                </c:pt>
                <c:pt idx="32">
                  <c:v>Washington</c:v>
                </c:pt>
                <c:pt idx="33">
                  <c:v>Colorado</c:v>
                </c:pt>
                <c:pt idx="34">
                  <c:v>Arkansas</c:v>
                </c:pt>
                <c:pt idx="35">
                  <c:v>New York</c:v>
                </c:pt>
                <c:pt idx="36">
                  <c:v>New Mexico</c:v>
                </c:pt>
                <c:pt idx="37">
                  <c:v>Oregon</c:v>
                </c:pt>
                <c:pt idx="38">
                  <c:v>Nebraska</c:v>
                </c:pt>
                <c:pt idx="39">
                  <c:v>Oklahoma</c:v>
                </c:pt>
                <c:pt idx="40">
                  <c:v>Nevada</c:v>
                </c:pt>
                <c:pt idx="41">
                  <c:v>Ohio</c:v>
                </c:pt>
                <c:pt idx="42">
                  <c:v>District of Columbia</c:v>
                </c:pt>
                <c:pt idx="43">
                  <c:v>Rhode Island</c:v>
                </c:pt>
                <c:pt idx="44">
                  <c:v>Idaho</c:v>
                </c:pt>
                <c:pt idx="45">
                  <c:v>California</c:v>
                </c:pt>
                <c:pt idx="46">
                  <c:v>Utah</c:v>
                </c:pt>
                <c:pt idx="47">
                  <c:v>Pennsylvania</c:v>
                </c:pt>
                <c:pt idx="48">
                  <c:v>Connecticut</c:v>
                </c:pt>
                <c:pt idx="49">
                  <c:v>Alabama</c:v>
                </c:pt>
              </c:strCache>
            </c:strRef>
          </c:cat>
          <c:val>
            <c:numRef>
              <c:f>Sheet1!$B$2:$B$51</c:f>
              <c:numCache>
                <c:formatCode>0</c:formatCode>
                <c:ptCount val="50"/>
                <c:pt idx="0">
                  <c:v>286.52838974000002</c:v>
                </c:pt>
                <c:pt idx="1">
                  <c:v>279.15576762000001</c:v>
                </c:pt>
                <c:pt idx="2">
                  <c:v>279.05942795999999</c:v>
                </c:pt>
                <c:pt idx="3">
                  <c:v>276.67164995000002</c:v>
                </c:pt>
                <c:pt idx="4">
                  <c:v>276.06039420000002</c:v>
                </c:pt>
                <c:pt idx="5">
                  <c:v>275.04502214000001</c:v>
                </c:pt>
                <c:pt idx="6">
                  <c:v>273.86110073999998</c:v>
                </c:pt>
                <c:pt idx="7">
                  <c:v>273.56765079000002</c:v>
                </c:pt>
                <c:pt idx="8">
                  <c:v>273.33106247000001</c:v>
                </c:pt>
                <c:pt idx="9">
                  <c:v>273.31740957</c:v>
                </c:pt>
                <c:pt idx="10">
                  <c:v>273.08416664999999</c:v>
                </c:pt>
                <c:pt idx="11">
                  <c:v>273.08025536000002</c:v>
                </c:pt>
                <c:pt idx="12">
                  <c:v>273.04347749999999</c:v>
                </c:pt>
                <c:pt idx="13">
                  <c:v>272.64817368000001</c:v>
                </c:pt>
                <c:pt idx="14">
                  <c:v>272.30035729999997</c:v>
                </c:pt>
                <c:pt idx="15">
                  <c:v>272.16558214000003</c:v>
                </c:pt>
                <c:pt idx="16">
                  <c:v>272.03314676000002</c:v>
                </c:pt>
                <c:pt idx="17">
                  <c:v>271.82732627000001</c:v>
                </c:pt>
                <c:pt idx="18">
                  <c:v>271.53985317000001</c:v>
                </c:pt>
                <c:pt idx="19">
                  <c:v>271.45151105000002</c:v>
                </c:pt>
                <c:pt idx="20">
                  <c:v>271.03031405000002</c:v>
                </c:pt>
                <c:pt idx="21">
                  <c:v>270.83588481999999</c:v>
                </c:pt>
                <c:pt idx="22">
                  <c:v>270.81975317000001</c:v>
                </c:pt>
                <c:pt idx="23">
                  <c:v>270.67300148999999</c:v>
                </c:pt>
                <c:pt idx="24">
                  <c:v>270.26597443000003</c:v>
                </c:pt>
                <c:pt idx="25">
                  <c:v>270.22496064000001</c:v>
                </c:pt>
                <c:pt idx="26">
                  <c:v>269.74346487999998</c:v>
                </c:pt>
                <c:pt idx="27">
                  <c:v>269.72031870000001</c:v>
                </c:pt>
                <c:pt idx="28">
                  <c:v>269.47124896999998</c:v>
                </c:pt>
                <c:pt idx="29">
                  <c:v>269.26569524000001</c:v>
                </c:pt>
                <c:pt idx="30">
                  <c:v>269.18148464000001</c:v>
                </c:pt>
                <c:pt idx="31">
                  <c:v>269.13526632999998</c:v>
                </c:pt>
                <c:pt idx="32">
                  <c:v>269.13349524</c:v>
                </c:pt>
                <c:pt idx="33">
                  <c:v>268.89329011000001</c:v>
                </c:pt>
                <c:pt idx="34">
                  <c:v>268.83627412999999</c:v>
                </c:pt>
                <c:pt idx="35">
                  <c:v>268.48262992000002</c:v>
                </c:pt>
                <c:pt idx="36">
                  <c:v>266.49319444000002</c:v>
                </c:pt>
                <c:pt idx="37">
                  <c:v>266.44887720000003</c:v>
                </c:pt>
                <c:pt idx="38">
                  <c:v>266.24438443999998</c:v>
                </c:pt>
                <c:pt idx="39">
                  <c:v>265.90334539000003</c:v>
                </c:pt>
                <c:pt idx="40">
                  <c:v>265.70900603000001</c:v>
                </c:pt>
                <c:pt idx="41">
                  <c:v>265.52417349000001</c:v>
                </c:pt>
                <c:pt idx="42">
                  <c:v>265.32494465000002</c:v>
                </c:pt>
                <c:pt idx="43">
                  <c:v>264.51076121</c:v>
                </c:pt>
                <c:pt idx="44">
                  <c:v>263.76761786999998</c:v>
                </c:pt>
                <c:pt idx="45">
                  <c:v>262.58711813999997</c:v>
                </c:pt>
                <c:pt idx="46">
                  <c:v>261.58496045999999</c:v>
                </c:pt>
                <c:pt idx="47">
                  <c:v>261.44716679999999</c:v>
                </c:pt>
                <c:pt idx="48">
                  <c:v>261.41436095</c:v>
                </c:pt>
                <c:pt idx="49">
                  <c:v>260.24374030000001</c:v>
                </c:pt>
              </c:numCache>
            </c:numRef>
          </c:val>
        </c:ser>
        <c:dLbls>
          <c:showLegendKey val="0"/>
          <c:showVal val="0"/>
          <c:showCatName val="0"/>
          <c:showSerName val="0"/>
          <c:showPercent val="0"/>
          <c:showBubbleSize val="0"/>
        </c:dLbls>
        <c:gapWidth val="150"/>
        <c:axId val="403604280"/>
        <c:axId val="403604672"/>
      </c:barChart>
      <c:catAx>
        <c:axId val="40360428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3604672"/>
        <c:crossesAt val="220"/>
        <c:auto val="1"/>
        <c:lblAlgn val="ctr"/>
        <c:lblOffset val="100"/>
        <c:tickLblSkip val="1"/>
        <c:tickMarkSkip val="1"/>
        <c:noMultiLvlLbl val="0"/>
      </c:catAx>
      <c:valAx>
        <c:axId val="403604672"/>
        <c:scaling>
          <c:orientation val="minMax"/>
          <c:max val="320"/>
          <c:min val="22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3604280"/>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8 – NAEP Math (2015)</a:t>
            </a:r>
            <a:endParaRPr lang="en-US" sz="1800" dirty="0">
              <a:latin typeface="+mn-lt"/>
            </a:endParaRPr>
          </a:p>
        </c:rich>
      </c:tx>
      <c:layout>
        <c:manualLayout>
          <c:xMode val="edge"/>
          <c:yMode val="edge"/>
          <c:x val="0.30064160104987497"/>
          <c:y val="0"/>
        </c:manualLayout>
      </c:layout>
      <c:overlay val="0"/>
    </c:title>
    <c:autoTitleDeleted val="0"/>
    <c:plotArea>
      <c:layout>
        <c:manualLayout>
          <c:layoutTarget val="inner"/>
          <c:xMode val="edge"/>
          <c:yMode val="edge"/>
          <c:x val="0.10155196850393701"/>
          <c:y val="0.10017230131132825"/>
          <c:w val="0.88235294117647056"/>
          <c:h val="0.65161290322581622"/>
        </c:manualLayout>
      </c:layout>
      <c:barChart>
        <c:barDir val="col"/>
        <c:grouping val="clustered"/>
        <c:varyColors val="0"/>
        <c:ser>
          <c:idx val="0"/>
          <c:order val="0"/>
          <c:tx>
            <c:strRef>
              <c:f>Sheet1!$B$1</c:f>
              <c:strCache>
                <c:ptCount val="1"/>
                <c:pt idx="0">
                  <c:v>Score</c:v>
                </c:pt>
              </c:strCache>
            </c:strRef>
          </c:tx>
          <c:spPr>
            <a:solidFill>
              <a:srgbClr val="989184"/>
            </a:solidFill>
            <a:ln w="10831">
              <a:solidFill>
                <a:schemeClr val="tx1"/>
              </a:solidFill>
              <a:prstDash val="solid"/>
            </a:ln>
          </c:spPr>
          <c:invertIfNegative val="0"/>
          <c:dPt>
            <c:idx val="1"/>
            <c:invertIfNegative val="0"/>
            <c:bubble3D val="0"/>
          </c:dPt>
          <c:dPt>
            <c:idx val="2"/>
            <c:invertIfNegative val="0"/>
            <c:bubble3D val="0"/>
            <c:spPr>
              <a:solidFill>
                <a:srgbClr val="D9D9D9"/>
              </a:solidFill>
              <a:ln w="10831">
                <a:solidFill>
                  <a:schemeClr val="tx1"/>
                </a:solidFill>
                <a:prstDash val="solid"/>
              </a:ln>
            </c:spPr>
          </c:dPt>
          <c:cat>
            <c:strRef>
              <c:f>Sheet1!$A$2:$A$15</c:f>
              <c:strCache>
                <c:ptCount val="14"/>
                <c:pt idx="0">
                  <c:v>Wisconsin</c:v>
                </c:pt>
                <c:pt idx="1">
                  <c:v>Oklahoma</c:v>
                </c:pt>
                <c:pt idx="2">
                  <c:v>National Public</c:v>
                </c:pt>
                <c:pt idx="3">
                  <c:v>Washington</c:v>
                </c:pt>
                <c:pt idx="4">
                  <c:v>North Carolina</c:v>
                </c:pt>
                <c:pt idx="5">
                  <c:v>Minnesota</c:v>
                </c:pt>
                <c:pt idx="6">
                  <c:v>Arizona</c:v>
                </c:pt>
                <c:pt idx="7">
                  <c:v>North Dakota</c:v>
                </c:pt>
                <c:pt idx="8">
                  <c:v>South Dakota</c:v>
                </c:pt>
                <c:pt idx="9">
                  <c:v>New Mexico</c:v>
                </c:pt>
                <c:pt idx="10">
                  <c:v>Alaska</c:v>
                </c:pt>
                <c:pt idx="11">
                  <c:v>Montana</c:v>
                </c:pt>
                <c:pt idx="12">
                  <c:v>Wyoming</c:v>
                </c:pt>
                <c:pt idx="13">
                  <c:v>Utah</c:v>
                </c:pt>
              </c:strCache>
            </c:strRef>
          </c:cat>
          <c:val>
            <c:numRef>
              <c:f>Sheet1!$B$2:$B$15</c:f>
              <c:numCache>
                <c:formatCode>0</c:formatCode>
                <c:ptCount val="14"/>
                <c:pt idx="0">
                  <c:v>274.03176093000002</c:v>
                </c:pt>
                <c:pt idx="1">
                  <c:v>268.78519067000002</c:v>
                </c:pt>
                <c:pt idx="2">
                  <c:v>267.18602999000001</c:v>
                </c:pt>
                <c:pt idx="3">
                  <c:v>264.00292160999999</c:v>
                </c:pt>
                <c:pt idx="4">
                  <c:v>261.03236801999998</c:v>
                </c:pt>
                <c:pt idx="5">
                  <c:v>261.00119367999997</c:v>
                </c:pt>
                <c:pt idx="6">
                  <c:v>260.47221817000002</c:v>
                </c:pt>
                <c:pt idx="7">
                  <c:v>259.66650914000002</c:v>
                </c:pt>
                <c:pt idx="8">
                  <c:v>259.63896391999998</c:v>
                </c:pt>
                <c:pt idx="9">
                  <c:v>258.72208074000002</c:v>
                </c:pt>
                <c:pt idx="10">
                  <c:v>257.13600731000002</c:v>
                </c:pt>
                <c:pt idx="11">
                  <c:v>256.33654591999999</c:v>
                </c:pt>
                <c:pt idx="12">
                  <c:v>251.29582972</c:v>
                </c:pt>
                <c:pt idx="13">
                  <c:v>240.10335198000001</c:v>
                </c:pt>
              </c:numCache>
            </c:numRef>
          </c:val>
        </c:ser>
        <c:dLbls>
          <c:showLegendKey val="0"/>
          <c:showVal val="0"/>
          <c:showCatName val="0"/>
          <c:showSerName val="0"/>
          <c:showPercent val="0"/>
          <c:showBubbleSize val="0"/>
        </c:dLbls>
        <c:gapWidth val="150"/>
        <c:axId val="403605456"/>
        <c:axId val="403605848"/>
      </c:barChart>
      <c:catAx>
        <c:axId val="40360545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3605848"/>
        <c:crossesAt val="160"/>
        <c:auto val="1"/>
        <c:lblAlgn val="ctr"/>
        <c:lblOffset val="100"/>
        <c:tickLblSkip val="1"/>
        <c:tickMarkSkip val="1"/>
        <c:noMultiLvlLbl val="0"/>
      </c:catAx>
      <c:valAx>
        <c:axId val="403605848"/>
        <c:scaling>
          <c:orientation val="minMax"/>
          <c:max val="320"/>
          <c:min val="22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61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3605456"/>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7E-4"/>
        </c:manualLayout>
      </c:layout>
      <c:overlay val="0"/>
    </c:title>
    <c:autoTitleDeleted val="0"/>
    <c:plotArea>
      <c:layout>
        <c:manualLayout>
          <c:layoutTarget val="inner"/>
          <c:xMode val="edge"/>
          <c:yMode val="edge"/>
          <c:x val="0.10321864594894579"/>
          <c:y val="8.590187836970313E-2"/>
          <c:w val="0.88859223613984673"/>
          <c:h val="0.49237017155940643"/>
        </c:manualLayout>
      </c:layout>
      <c:barChart>
        <c:barDir val="col"/>
        <c:grouping val="clustered"/>
        <c:varyColors val="0"/>
        <c:ser>
          <c:idx val="0"/>
          <c:order val="0"/>
          <c:spPr>
            <a:solidFill>
              <a:srgbClr val="667B7A"/>
            </a:solidFill>
            <a:ln w="10831">
              <a:solidFill>
                <a:schemeClr val="tx1"/>
              </a:solidFill>
              <a:prstDash val="solid"/>
            </a:ln>
          </c:spPr>
          <c:invertIfNegative val="0"/>
          <c:dPt>
            <c:idx val="1"/>
            <c:invertIfNegative val="0"/>
            <c:bubble3D val="0"/>
          </c:dPt>
          <c:dPt>
            <c:idx val="2"/>
            <c:invertIfNegative val="0"/>
            <c:bubble3D val="0"/>
          </c:dPt>
          <c:dPt>
            <c:idx val="5"/>
            <c:invertIfNegative val="0"/>
            <c:bubble3D val="0"/>
            <c:spPr>
              <a:solidFill>
                <a:sysClr val="window" lastClr="FFFFFF">
                  <a:lumMod val="85000"/>
                </a:sysClr>
              </a:solidFill>
              <a:ln w="10831">
                <a:solidFill>
                  <a:schemeClr val="tx1"/>
                </a:solidFill>
                <a:prstDash val="solid"/>
              </a:ln>
            </c:spPr>
          </c:dPt>
          <c:dPt>
            <c:idx val="7"/>
            <c:invertIfNegative val="0"/>
            <c:bubble3D val="0"/>
          </c:dPt>
          <c:dPt>
            <c:idx val="10"/>
            <c:invertIfNegative val="0"/>
            <c:bubble3D val="0"/>
          </c:dPt>
          <c:dPt>
            <c:idx val="11"/>
            <c:invertIfNegative val="0"/>
            <c:bubble3D val="0"/>
            <c:spPr>
              <a:solidFill>
                <a:sysClr val="window" lastClr="FFFFFF">
                  <a:lumMod val="85000"/>
                </a:sysClr>
              </a:solidFill>
              <a:ln w="10831">
                <a:solidFill>
                  <a:schemeClr val="tx1"/>
                </a:solidFill>
                <a:prstDash val="solid"/>
              </a:ln>
            </c:spPr>
          </c:dPt>
          <c:cat>
            <c:strRef>
              <c:f>Sheet1!$B$1:$X$1</c:f>
              <c:strCache>
                <c:ptCount val="23"/>
                <c:pt idx="0">
                  <c:v>Hillsborough County (FL)</c:v>
                </c:pt>
                <c:pt idx="1">
                  <c:v>Miami-Dade</c:v>
                </c:pt>
                <c:pt idx="2">
                  <c:v>Charlotte</c:v>
                </c:pt>
                <c:pt idx="3">
                  <c:v>Duval County (FL)</c:v>
                </c:pt>
                <c:pt idx="4">
                  <c:v>Jefferson County (KY)</c:v>
                </c:pt>
                <c:pt idx="5">
                  <c:v>National public</c:v>
                </c:pt>
                <c:pt idx="6">
                  <c:v>Austin</c:v>
                </c:pt>
                <c:pt idx="7">
                  <c:v>Boston</c:v>
                </c:pt>
                <c:pt idx="8">
                  <c:v>San Diego</c:v>
                </c:pt>
                <c:pt idx="9">
                  <c:v>New York City</c:v>
                </c:pt>
                <c:pt idx="10">
                  <c:v>District of Columbia (DCPS)</c:v>
                </c:pt>
                <c:pt idx="11">
                  <c:v>Large city</c:v>
                </c:pt>
                <c:pt idx="12">
                  <c:v>Chicago</c:v>
                </c:pt>
                <c:pt idx="13">
                  <c:v>Atlanta</c:v>
                </c:pt>
                <c:pt idx="14">
                  <c:v>Houston</c:v>
                </c:pt>
                <c:pt idx="15">
                  <c:v>Albuquerque</c:v>
                </c:pt>
                <c:pt idx="16">
                  <c:v>Los Angeles</c:v>
                </c:pt>
                <c:pt idx="17">
                  <c:v>Dallas</c:v>
                </c:pt>
                <c:pt idx="18">
                  <c:v>Philadelphia</c:v>
                </c:pt>
                <c:pt idx="19">
                  <c:v>Baltimore City</c:v>
                </c:pt>
                <c:pt idx="20">
                  <c:v>Fresno</c:v>
                </c:pt>
                <c:pt idx="21">
                  <c:v>Cleveland</c:v>
                </c:pt>
                <c:pt idx="22">
                  <c:v>Detroit</c:v>
                </c:pt>
              </c:strCache>
            </c:strRef>
          </c:cat>
          <c:val>
            <c:numRef>
              <c:f>Sheet1!$B$2:$X$2</c:f>
              <c:numCache>
                <c:formatCode>0</c:formatCode>
                <c:ptCount val="23"/>
                <c:pt idx="0">
                  <c:v>229.64589900000001</c:v>
                </c:pt>
                <c:pt idx="1">
                  <c:v>226.41284999999999</c:v>
                </c:pt>
                <c:pt idx="2">
                  <c:v>225.579083</c:v>
                </c:pt>
                <c:pt idx="3">
                  <c:v>225.26555999999999</c:v>
                </c:pt>
                <c:pt idx="4">
                  <c:v>221.946718</c:v>
                </c:pt>
                <c:pt idx="5">
                  <c:v>221.35611900000001</c:v>
                </c:pt>
                <c:pt idx="6">
                  <c:v>220.016426</c:v>
                </c:pt>
                <c:pt idx="7">
                  <c:v>219.464449</c:v>
                </c:pt>
                <c:pt idx="8">
                  <c:v>215.905734</c:v>
                </c:pt>
                <c:pt idx="9">
                  <c:v>214.00680199999999</c:v>
                </c:pt>
                <c:pt idx="10">
                  <c:v>213.89775800000001</c:v>
                </c:pt>
                <c:pt idx="11">
                  <c:v>213.63472100000001</c:v>
                </c:pt>
                <c:pt idx="12">
                  <c:v>213.04015000000001</c:v>
                </c:pt>
                <c:pt idx="13">
                  <c:v>212.12348600000001</c:v>
                </c:pt>
                <c:pt idx="14">
                  <c:v>209.55047200000001</c:v>
                </c:pt>
                <c:pt idx="15">
                  <c:v>206.889532</c:v>
                </c:pt>
                <c:pt idx="16">
                  <c:v>204.43014600000001</c:v>
                </c:pt>
                <c:pt idx="17">
                  <c:v>204.02062799999999</c:v>
                </c:pt>
                <c:pt idx="18">
                  <c:v>200.53222</c:v>
                </c:pt>
                <c:pt idx="19">
                  <c:v>198.94883300000001</c:v>
                </c:pt>
                <c:pt idx="20">
                  <c:v>198.948466</c:v>
                </c:pt>
                <c:pt idx="21">
                  <c:v>196.80513400000001</c:v>
                </c:pt>
                <c:pt idx="22">
                  <c:v>186.43161499999999</c:v>
                </c:pt>
              </c:numCache>
            </c:numRef>
          </c:val>
        </c:ser>
        <c:dLbls>
          <c:showLegendKey val="0"/>
          <c:showVal val="0"/>
          <c:showCatName val="0"/>
          <c:showSerName val="0"/>
          <c:showPercent val="0"/>
          <c:showBubbleSize val="0"/>
        </c:dLbls>
        <c:gapWidth val="150"/>
        <c:axId val="403606632"/>
        <c:axId val="404848272"/>
      </c:barChart>
      <c:catAx>
        <c:axId val="40360663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848272"/>
        <c:crossesAt val="160"/>
        <c:auto val="1"/>
        <c:lblAlgn val="ctr"/>
        <c:lblOffset val="100"/>
        <c:tickLblSkip val="1"/>
        <c:tickMarkSkip val="1"/>
        <c:noMultiLvlLbl val="0"/>
      </c:catAx>
      <c:valAx>
        <c:axId val="404848272"/>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55"/>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360663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 (2015)</a:t>
            </a:r>
            <a:endParaRPr lang="en-US" sz="1800" b="0" dirty="0">
              <a:latin typeface="+mn-lt"/>
            </a:endParaRPr>
          </a:p>
        </c:rich>
      </c:tx>
      <c:layout>
        <c:manualLayout>
          <c:xMode val="edge"/>
          <c:yMode val="edge"/>
          <c:x val="0.31963333333333327"/>
          <c:y val="3.5462562837616416E-4"/>
        </c:manualLayout>
      </c:layout>
      <c:overlay val="0"/>
    </c:title>
    <c:autoTitleDeleted val="0"/>
    <c:plotArea>
      <c:layout>
        <c:manualLayout>
          <c:layoutTarget val="inner"/>
          <c:xMode val="edge"/>
          <c:yMode val="edge"/>
          <c:x val="0.10321864594894579"/>
          <c:y val="8.5901878369703158E-2"/>
          <c:w val="0.8889126751498877"/>
          <c:h val="0.50832347788850463"/>
        </c:manualLayout>
      </c:layout>
      <c:barChart>
        <c:barDir val="col"/>
        <c:grouping val="clustered"/>
        <c:varyColors val="0"/>
        <c:ser>
          <c:idx val="0"/>
          <c:order val="0"/>
          <c:spPr>
            <a:solidFill>
              <a:srgbClr val="FBB040"/>
            </a:solidFill>
            <a:ln w="10831">
              <a:solidFill>
                <a:schemeClr val="tx1"/>
              </a:solidFill>
              <a:prstDash val="solid"/>
            </a:ln>
          </c:spPr>
          <c:invertIfNegative val="0"/>
          <c:dPt>
            <c:idx val="5"/>
            <c:invertIfNegative val="0"/>
            <c:bubble3D val="0"/>
          </c:dPt>
          <c:dPt>
            <c:idx val="6"/>
            <c:invertIfNegative val="0"/>
            <c:bubble3D val="0"/>
            <c:spPr>
              <a:solidFill>
                <a:sysClr val="window" lastClr="FFFFFF">
                  <a:lumMod val="85000"/>
                </a:sysClr>
              </a:solidFill>
              <a:ln w="10831">
                <a:solidFill>
                  <a:schemeClr val="tx1"/>
                </a:solidFill>
                <a:prstDash val="solid"/>
              </a:ln>
            </c:spPr>
          </c:dPt>
          <c:dPt>
            <c:idx val="8"/>
            <c:invertIfNegative val="0"/>
            <c:bubble3D val="0"/>
            <c:spPr>
              <a:solidFill>
                <a:sysClr val="window" lastClr="FFFFFF">
                  <a:lumMod val="85000"/>
                </a:sysClr>
              </a:solidFill>
              <a:ln w="10831">
                <a:solidFill>
                  <a:schemeClr val="tx1"/>
                </a:solidFill>
                <a:prstDash val="solid"/>
              </a:ln>
            </c:spPr>
          </c:dPt>
          <c:dPt>
            <c:idx val="9"/>
            <c:invertIfNegative val="0"/>
            <c:bubble3D val="0"/>
          </c:dPt>
          <c:dPt>
            <c:idx val="10"/>
            <c:invertIfNegative val="0"/>
            <c:bubble3D val="0"/>
          </c:dPt>
          <c:dPt>
            <c:idx val="11"/>
            <c:invertIfNegative val="0"/>
            <c:bubble3D val="0"/>
          </c:dPt>
          <c:cat>
            <c:strRef>
              <c:f>Sheet1!$B$1:$X$1</c:f>
              <c:strCache>
                <c:ptCount val="23"/>
                <c:pt idx="0">
                  <c:v>Miami-Dade</c:v>
                </c:pt>
                <c:pt idx="1">
                  <c:v>Duval County (FL)</c:v>
                </c:pt>
                <c:pt idx="2">
                  <c:v>Hillsborough County (FL)</c:v>
                </c:pt>
                <c:pt idx="3">
                  <c:v>Jefferson County (KY)</c:v>
                </c:pt>
                <c:pt idx="4">
                  <c:v>Boston</c:v>
                </c:pt>
                <c:pt idx="5">
                  <c:v>Charlotte</c:v>
                </c:pt>
                <c:pt idx="6">
                  <c:v>National public</c:v>
                </c:pt>
                <c:pt idx="7">
                  <c:v>Austin</c:v>
                </c:pt>
                <c:pt idx="8">
                  <c:v>Large city</c:v>
                </c:pt>
                <c:pt idx="9">
                  <c:v>District of Columbia (DCPS)</c:v>
                </c:pt>
                <c:pt idx="10">
                  <c:v>Chicago</c:v>
                </c:pt>
                <c:pt idx="11">
                  <c:v>Atlanta</c:v>
                </c:pt>
                <c:pt idx="12">
                  <c:v>New York City</c:v>
                </c:pt>
                <c:pt idx="13">
                  <c:v>San Diego</c:v>
                </c:pt>
                <c:pt idx="14">
                  <c:v>Houston</c:v>
                </c:pt>
                <c:pt idx="15">
                  <c:v>Albuquerque</c:v>
                </c:pt>
                <c:pt idx="16">
                  <c:v>Dallas</c:v>
                </c:pt>
                <c:pt idx="17">
                  <c:v>Baltimore City</c:v>
                </c:pt>
                <c:pt idx="18">
                  <c:v>Cleveland</c:v>
                </c:pt>
                <c:pt idx="19">
                  <c:v>Los Angeles</c:v>
                </c:pt>
                <c:pt idx="20">
                  <c:v>Fresno</c:v>
                </c:pt>
                <c:pt idx="21">
                  <c:v>Detroit</c:v>
                </c:pt>
                <c:pt idx="22">
                  <c:v>Philadelphia</c:v>
                </c:pt>
              </c:strCache>
            </c:strRef>
          </c:cat>
          <c:val>
            <c:numRef>
              <c:f>Sheet1!$B$2:$X$2</c:f>
              <c:numCache>
                <c:formatCode>0</c:formatCode>
                <c:ptCount val="23"/>
                <c:pt idx="0">
                  <c:v>229.47424799999999</c:v>
                </c:pt>
                <c:pt idx="1">
                  <c:v>225.3888</c:v>
                </c:pt>
                <c:pt idx="2">
                  <c:v>221.34746000000001</c:v>
                </c:pt>
                <c:pt idx="3">
                  <c:v>217.22087300000001</c:v>
                </c:pt>
                <c:pt idx="4">
                  <c:v>214.02516700000001</c:v>
                </c:pt>
                <c:pt idx="5">
                  <c:v>211.87201400000001</c:v>
                </c:pt>
                <c:pt idx="6">
                  <c:v>207.67061799999999</c:v>
                </c:pt>
                <c:pt idx="7">
                  <c:v>206.796347</c:v>
                </c:pt>
                <c:pt idx="8">
                  <c:v>206.21190899999999</c:v>
                </c:pt>
                <c:pt idx="9">
                  <c:v>206.08013399999999</c:v>
                </c:pt>
                <c:pt idx="10">
                  <c:v>204.94478100000001</c:v>
                </c:pt>
                <c:pt idx="11">
                  <c:v>204.870023</c:v>
                </c:pt>
                <c:pt idx="12">
                  <c:v>204.693545</c:v>
                </c:pt>
                <c:pt idx="13">
                  <c:v>204.325199</c:v>
                </c:pt>
                <c:pt idx="14">
                  <c:v>204.08282800000001</c:v>
                </c:pt>
                <c:pt idx="15">
                  <c:v>201.88327799999999</c:v>
                </c:pt>
                <c:pt idx="16">
                  <c:v>200.25829400000001</c:v>
                </c:pt>
                <c:pt idx="17">
                  <c:v>199.75477900000001</c:v>
                </c:pt>
                <c:pt idx="18">
                  <c:v>199.22717499999999</c:v>
                </c:pt>
                <c:pt idx="19">
                  <c:v>196.96105299999999</c:v>
                </c:pt>
                <c:pt idx="20">
                  <c:v>195.54335900000001</c:v>
                </c:pt>
                <c:pt idx="21">
                  <c:v>195.13922299999999</c:v>
                </c:pt>
                <c:pt idx="22">
                  <c:v>188.339742</c:v>
                </c:pt>
              </c:numCache>
            </c:numRef>
          </c:val>
        </c:ser>
        <c:dLbls>
          <c:showLegendKey val="0"/>
          <c:showVal val="0"/>
          <c:showCatName val="0"/>
          <c:showSerName val="0"/>
          <c:showPercent val="0"/>
          <c:showBubbleSize val="0"/>
        </c:dLbls>
        <c:gapWidth val="150"/>
        <c:axId val="404849056"/>
        <c:axId val="404849448"/>
      </c:barChart>
      <c:catAx>
        <c:axId val="404849056"/>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849448"/>
        <c:crossesAt val="160"/>
        <c:auto val="1"/>
        <c:lblAlgn val="ctr"/>
        <c:lblOffset val="100"/>
        <c:tickLblSkip val="1"/>
        <c:tickMarkSkip val="1"/>
        <c:noMultiLvlLbl val="0"/>
      </c:catAx>
      <c:valAx>
        <c:axId val="404849448"/>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4849056"/>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 (2015)</a:t>
            </a:r>
            <a:endParaRPr lang="en-US" sz="1800" b="0" dirty="0">
              <a:latin typeface="+mn-lt"/>
            </a:endParaRPr>
          </a:p>
        </c:rich>
      </c:tx>
      <c:layout>
        <c:manualLayout>
          <c:xMode val="edge"/>
          <c:yMode val="edge"/>
          <c:x val="0.31963333333333327"/>
          <c:y val="3.5462562837616416E-4"/>
        </c:manualLayout>
      </c:layout>
      <c:overlay val="0"/>
    </c:title>
    <c:autoTitleDeleted val="0"/>
    <c:plotArea>
      <c:layout>
        <c:manualLayout>
          <c:layoutTarget val="inner"/>
          <c:xMode val="edge"/>
          <c:yMode val="edge"/>
          <c:x val="0.10321864594894579"/>
          <c:y val="8.5901878369703158E-2"/>
          <c:w val="0.8889126751498877"/>
          <c:h val="0.50675025233654603"/>
        </c:manualLayout>
      </c:layout>
      <c:barChart>
        <c:barDir val="col"/>
        <c:grouping val="clustered"/>
        <c:varyColors val="0"/>
        <c:ser>
          <c:idx val="0"/>
          <c:order val="0"/>
          <c:spPr>
            <a:solidFill>
              <a:srgbClr val="762123"/>
            </a:solidFill>
            <a:ln w="10831">
              <a:solidFill>
                <a:schemeClr val="tx1"/>
              </a:solidFill>
              <a:prstDash val="solid"/>
            </a:ln>
          </c:spPr>
          <c:invertIfNegative val="0"/>
          <c:dPt>
            <c:idx val="1"/>
            <c:invertIfNegative val="0"/>
            <c:bubble3D val="0"/>
          </c:dPt>
          <c:dPt>
            <c:idx val="4"/>
            <c:invertIfNegative val="0"/>
            <c:bubble3D val="0"/>
          </c:dPt>
          <c:dPt>
            <c:idx val="6"/>
            <c:invertIfNegative val="0"/>
            <c:bubble3D val="0"/>
          </c:dPt>
          <c:dPt>
            <c:idx val="7"/>
            <c:invertIfNegative val="0"/>
            <c:bubble3D val="0"/>
            <c:spPr>
              <a:solidFill>
                <a:sysClr val="window" lastClr="FFFFFF">
                  <a:lumMod val="85000"/>
                </a:sysClr>
              </a:solidFill>
              <a:ln w="10831">
                <a:solidFill>
                  <a:schemeClr val="tx1"/>
                </a:solidFill>
                <a:prstDash val="solid"/>
              </a:ln>
            </c:spPr>
          </c:dPt>
          <c:dPt>
            <c:idx val="8"/>
            <c:invertIfNegative val="0"/>
            <c:bubble3D val="0"/>
          </c:dPt>
          <c:dPt>
            <c:idx val="9"/>
            <c:invertIfNegative val="0"/>
            <c:bubble3D val="0"/>
            <c:spPr>
              <a:solidFill>
                <a:sysClr val="window" lastClr="FFFFFF">
                  <a:lumMod val="85000"/>
                </a:sysClr>
              </a:solidFill>
              <a:ln w="10831">
                <a:solidFill>
                  <a:schemeClr val="tx1"/>
                </a:solidFill>
                <a:prstDash val="solid"/>
              </a:ln>
            </c:spPr>
          </c:dPt>
          <c:cat>
            <c:strRef>
              <c:f>Sheet1!$B$1:$X$1</c:f>
              <c:strCache>
                <c:ptCount val="23"/>
                <c:pt idx="0">
                  <c:v>Miami-Dade</c:v>
                </c:pt>
                <c:pt idx="1">
                  <c:v>Boston</c:v>
                </c:pt>
                <c:pt idx="2">
                  <c:v>Hillsborough County (FL)</c:v>
                </c:pt>
                <c:pt idx="3">
                  <c:v>Duval County (FL)</c:v>
                </c:pt>
                <c:pt idx="4">
                  <c:v>Charlotte</c:v>
                </c:pt>
                <c:pt idx="5">
                  <c:v>Jefferson County (KY)</c:v>
                </c:pt>
                <c:pt idx="6">
                  <c:v>New York City</c:v>
                </c:pt>
                <c:pt idx="7">
                  <c:v>National public</c:v>
                </c:pt>
                <c:pt idx="8">
                  <c:v>Chicago</c:v>
                </c:pt>
                <c:pt idx="9">
                  <c:v>Large city</c:v>
                </c:pt>
                <c:pt idx="10">
                  <c:v>Austin</c:v>
                </c:pt>
                <c:pt idx="11">
                  <c:v>San Diego</c:v>
                </c:pt>
                <c:pt idx="12">
                  <c:v>Houston</c:v>
                </c:pt>
                <c:pt idx="13">
                  <c:v>Dallas</c:v>
                </c:pt>
                <c:pt idx="14">
                  <c:v>Atlanta</c:v>
                </c:pt>
                <c:pt idx="15">
                  <c:v>District of Columbia (DCPS)</c:v>
                </c:pt>
                <c:pt idx="16">
                  <c:v>Los Angeles</c:v>
                </c:pt>
                <c:pt idx="17">
                  <c:v>Cleveland</c:v>
                </c:pt>
                <c:pt idx="18">
                  <c:v>Albuquerque</c:v>
                </c:pt>
                <c:pt idx="19">
                  <c:v>Philadelphia</c:v>
                </c:pt>
                <c:pt idx="20">
                  <c:v>Baltimore City</c:v>
                </c:pt>
                <c:pt idx="21">
                  <c:v>Fresno</c:v>
                </c:pt>
                <c:pt idx="22">
                  <c:v>Detroit</c:v>
                </c:pt>
              </c:strCache>
            </c:strRef>
          </c:cat>
          <c:val>
            <c:numRef>
              <c:f>Sheet1!$B$2:$X$2</c:f>
              <c:numCache>
                <c:formatCode>0</c:formatCode>
                <c:ptCount val="23"/>
                <c:pt idx="0">
                  <c:v>219.98246800000001</c:v>
                </c:pt>
                <c:pt idx="1">
                  <c:v>219.464449</c:v>
                </c:pt>
                <c:pt idx="2">
                  <c:v>217.35493099999999</c:v>
                </c:pt>
                <c:pt idx="3">
                  <c:v>216.309718</c:v>
                </c:pt>
                <c:pt idx="4">
                  <c:v>215.71197799999999</c:v>
                </c:pt>
                <c:pt idx="5">
                  <c:v>213.29908699999999</c:v>
                </c:pt>
                <c:pt idx="6">
                  <c:v>210.51825299999999</c:v>
                </c:pt>
                <c:pt idx="7">
                  <c:v>209.175613</c:v>
                </c:pt>
                <c:pt idx="8">
                  <c:v>206.200366</c:v>
                </c:pt>
                <c:pt idx="9">
                  <c:v>205.47291799999999</c:v>
                </c:pt>
                <c:pt idx="10">
                  <c:v>204.565685</c:v>
                </c:pt>
                <c:pt idx="11">
                  <c:v>204.437715</c:v>
                </c:pt>
                <c:pt idx="12">
                  <c:v>203.391414</c:v>
                </c:pt>
                <c:pt idx="13">
                  <c:v>200.338379</c:v>
                </c:pt>
                <c:pt idx="14">
                  <c:v>199.67960199999999</c:v>
                </c:pt>
                <c:pt idx="15">
                  <c:v>197.58575300000001</c:v>
                </c:pt>
                <c:pt idx="16">
                  <c:v>197.56192200000001</c:v>
                </c:pt>
                <c:pt idx="17">
                  <c:v>196.80513400000001</c:v>
                </c:pt>
                <c:pt idx="18">
                  <c:v>196.422472</c:v>
                </c:pt>
                <c:pt idx="19">
                  <c:v>196.05956900000001</c:v>
                </c:pt>
                <c:pt idx="20">
                  <c:v>195.699761</c:v>
                </c:pt>
                <c:pt idx="21">
                  <c:v>194.91696899999999</c:v>
                </c:pt>
                <c:pt idx="22">
                  <c:v>185.63266400000001</c:v>
                </c:pt>
              </c:numCache>
            </c:numRef>
          </c:val>
        </c:ser>
        <c:dLbls>
          <c:showLegendKey val="0"/>
          <c:showVal val="0"/>
          <c:showCatName val="0"/>
          <c:showSerName val="0"/>
          <c:showPercent val="0"/>
          <c:showBubbleSize val="0"/>
        </c:dLbls>
        <c:gapWidth val="150"/>
        <c:axId val="404850232"/>
        <c:axId val="404850624"/>
      </c:barChart>
      <c:catAx>
        <c:axId val="40485023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850624"/>
        <c:crossesAt val="160"/>
        <c:auto val="1"/>
        <c:lblAlgn val="ctr"/>
        <c:lblOffset val="100"/>
        <c:tickLblSkip val="1"/>
        <c:tickMarkSkip val="1"/>
        <c:noMultiLvlLbl val="0"/>
      </c:catAx>
      <c:valAx>
        <c:axId val="404850624"/>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485023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8 – NAEP Math</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7E-4"/>
        </c:manualLayout>
      </c:layout>
      <c:overlay val="0"/>
    </c:title>
    <c:autoTitleDeleted val="0"/>
    <c:plotArea>
      <c:layout>
        <c:manualLayout>
          <c:layoutTarget val="inner"/>
          <c:xMode val="edge"/>
          <c:yMode val="edge"/>
          <c:x val="0.10321864594894579"/>
          <c:y val="8.590187836970313E-2"/>
          <c:w val="0.88859223613984673"/>
          <c:h val="0.49237017155940643"/>
        </c:manualLayout>
      </c:layout>
      <c:barChart>
        <c:barDir val="col"/>
        <c:grouping val="clustered"/>
        <c:varyColors val="0"/>
        <c:ser>
          <c:idx val="0"/>
          <c:order val="0"/>
          <c:spPr>
            <a:solidFill>
              <a:srgbClr val="667B7A"/>
            </a:solidFill>
            <a:ln w="10831">
              <a:solidFill>
                <a:schemeClr val="tx1"/>
              </a:solidFill>
              <a:prstDash val="solid"/>
            </a:ln>
          </c:spPr>
          <c:invertIfNegative val="0"/>
          <c:dPt>
            <c:idx val="1"/>
            <c:invertIfNegative val="0"/>
            <c:bubble3D val="0"/>
          </c:dPt>
          <c:dPt>
            <c:idx val="2"/>
            <c:invertIfNegative val="0"/>
            <c:bubble3D val="0"/>
            <c:spPr>
              <a:solidFill>
                <a:sysClr val="window" lastClr="FFFFFF">
                  <a:lumMod val="85000"/>
                </a:sysClr>
              </a:solidFill>
              <a:ln w="10831">
                <a:solidFill>
                  <a:schemeClr val="tx1"/>
                </a:solidFill>
                <a:prstDash val="solid"/>
              </a:ln>
            </c:spPr>
          </c:dPt>
          <c:dPt>
            <c:idx val="5"/>
            <c:invertIfNegative val="0"/>
            <c:bubble3D val="0"/>
          </c:dPt>
          <c:dPt>
            <c:idx val="7"/>
            <c:invertIfNegative val="0"/>
            <c:bubble3D val="0"/>
          </c:dPt>
          <c:dPt>
            <c:idx val="10"/>
            <c:invertIfNegative val="0"/>
            <c:bubble3D val="0"/>
          </c:dPt>
          <c:dPt>
            <c:idx val="11"/>
            <c:invertIfNegative val="0"/>
            <c:bubble3D val="0"/>
            <c:spPr>
              <a:solidFill>
                <a:sysClr val="window" lastClr="FFFFFF">
                  <a:lumMod val="85000"/>
                </a:sysClr>
              </a:solidFill>
              <a:ln w="10831">
                <a:solidFill>
                  <a:schemeClr val="tx1"/>
                </a:solidFill>
                <a:prstDash val="solid"/>
              </a:ln>
            </c:spPr>
          </c:dPt>
          <c:cat>
            <c:strRef>
              <c:f>Sheet1!$B$1:$X$1</c:f>
              <c:strCache>
                <c:ptCount val="23"/>
                <c:pt idx="0">
                  <c:v>Charlotte</c:v>
                </c:pt>
                <c:pt idx="1">
                  <c:v>Austin</c:v>
                </c:pt>
                <c:pt idx="2">
                  <c:v>National public</c:v>
                </c:pt>
                <c:pt idx="3">
                  <c:v>Boston</c:v>
                </c:pt>
                <c:pt idx="4">
                  <c:v>San Diego</c:v>
                </c:pt>
                <c:pt idx="5">
                  <c:v>Houston</c:v>
                </c:pt>
                <c:pt idx="6">
                  <c:v>Hillsborough County (FL)</c:v>
                </c:pt>
                <c:pt idx="7">
                  <c:v>New York City</c:v>
                </c:pt>
                <c:pt idx="8">
                  <c:v>Chicago</c:v>
                </c:pt>
                <c:pt idx="9">
                  <c:v>Duval County (FL)</c:v>
                </c:pt>
                <c:pt idx="10">
                  <c:v>Miami-Dade</c:v>
                </c:pt>
                <c:pt idx="11">
                  <c:v>Large city</c:v>
                </c:pt>
                <c:pt idx="12">
                  <c:v>Jefferson County (KY)</c:v>
                </c:pt>
                <c:pt idx="13">
                  <c:v>Dallas</c:v>
                </c:pt>
                <c:pt idx="14">
                  <c:v>Albuquerque</c:v>
                </c:pt>
                <c:pt idx="15">
                  <c:v>Philadelphia</c:v>
                </c:pt>
                <c:pt idx="16">
                  <c:v>Atlanta</c:v>
                </c:pt>
                <c:pt idx="17">
                  <c:v>Los Angeles</c:v>
                </c:pt>
                <c:pt idx="18">
                  <c:v>District of Columbia (DCPS)</c:v>
                </c:pt>
                <c:pt idx="19">
                  <c:v>Fresno</c:v>
                </c:pt>
                <c:pt idx="20">
                  <c:v>Baltimore City</c:v>
                </c:pt>
                <c:pt idx="21">
                  <c:v>Cleveland</c:v>
                </c:pt>
                <c:pt idx="22">
                  <c:v>Detroit</c:v>
                </c:pt>
              </c:strCache>
            </c:strRef>
          </c:cat>
          <c:val>
            <c:numRef>
              <c:f>Sheet1!$B$2:$X$2</c:f>
              <c:numCache>
                <c:formatCode>0</c:formatCode>
                <c:ptCount val="23"/>
                <c:pt idx="0">
                  <c:v>286.22962785999999</c:v>
                </c:pt>
                <c:pt idx="1">
                  <c:v>283.99364256000001</c:v>
                </c:pt>
                <c:pt idx="2">
                  <c:v>281.27958884999998</c:v>
                </c:pt>
                <c:pt idx="3">
                  <c:v>281.14554661</c:v>
                </c:pt>
                <c:pt idx="4">
                  <c:v>280.4021138</c:v>
                </c:pt>
                <c:pt idx="5">
                  <c:v>276.48487211000003</c:v>
                </c:pt>
                <c:pt idx="6">
                  <c:v>275.62132968999998</c:v>
                </c:pt>
                <c:pt idx="7">
                  <c:v>275.36067027000001</c:v>
                </c:pt>
                <c:pt idx="8">
                  <c:v>274.87945586000001</c:v>
                </c:pt>
                <c:pt idx="9">
                  <c:v>274.52818100000002</c:v>
                </c:pt>
                <c:pt idx="10">
                  <c:v>274.49806808</c:v>
                </c:pt>
                <c:pt idx="11">
                  <c:v>273.76687760999999</c:v>
                </c:pt>
                <c:pt idx="12">
                  <c:v>271.58624906</c:v>
                </c:pt>
                <c:pt idx="13">
                  <c:v>270.87131985000002</c:v>
                </c:pt>
                <c:pt idx="14">
                  <c:v>270.72417669999999</c:v>
                </c:pt>
                <c:pt idx="15">
                  <c:v>267.08777235999997</c:v>
                </c:pt>
                <c:pt idx="16">
                  <c:v>266.37200259999997</c:v>
                </c:pt>
                <c:pt idx="17">
                  <c:v>263.48357737999999</c:v>
                </c:pt>
                <c:pt idx="18">
                  <c:v>258.36630417999999</c:v>
                </c:pt>
                <c:pt idx="19">
                  <c:v>256.87131098999998</c:v>
                </c:pt>
                <c:pt idx="20">
                  <c:v>255.23737166000001</c:v>
                </c:pt>
                <c:pt idx="21">
                  <c:v>254.32281814999999</c:v>
                </c:pt>
                <c:pt idx="22">
                  <c:v>244.15587632</c:v>
                </c:pt>
              </c:numCache>
            </c:numRef>
          </c:val>
        </c:ser>
        <c:dLbls>
          <c:showLegendKey val="0"/>
          <c:showVal val="0"/>
          <c:showCatName val="0"/>
          <c:showSerName val="0"/>
          <c:showPercent val="0"/>
          <c:showBubbleSize val="0"/>
        </c:dLbls>
        <c:gapWidth val="150"/>
        <c:axId val="404851408"/>
        <c:axId val="404851800"/>
      </c:barChart>
      <c:catAx>
        <c:axId val="40485140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851800"/>
        <c:crossesAt val="160"/>
        <c:auto val="1"/>
        <c:lblAlgn val="ctr"/>
        <c:lblOffset val="100"/>
        <c:tickLblSkip val="1"/>
        <c:tickMarkSkip val="1"/>
        <c:noMultiLvlLbl val="0"/>
      </c:catAx>
      <c:valAx>
        <c:axId val="404851800"/>
        <c:scaling>
          <c:orientation val="minMax"/>
          <c:max val="29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55"/>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485140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8 – NAEP Math (2015)</a:t>
            </a:r>
            <a:endParaRPr lang="en-US" sz="1800" b="0" dirty="0">
              <a:latin typeface="+mn-lt"/>
            </a:endParaRPr>
          </a:p>
        </c:rich>
      </c:tx>
      <c:layout>
        <c:manualLayout>
          <c:xMode val="edge"/>
          <c:yMode val="edge"/>
          <c:x val="0.31963333333333327"/>
          <c:y val="3.5462562837616416E-4"/>
        </c:manualLayout>
      </c:layout>
      <c:overlay val="0"/>
    </c:title>
    <c:autoTitleDeleted val="0"/>
    <c:plotArea>
      <c:layout>
        <c:manualLayout>
          <c:layoutTarget val="inner"/>
          <c:xMode val="edge"/>
          <c:yMode val="edge"/>
          <c:x val="0.10321864594894579"/>
          <c:y val="8.5901878369703158E-2"/>
          <c:w val="0.8889126751498877"/>
          <c:h val="0.50832347788850463"/>
        </c:manualLayout>
      </c:layout>
      <c:barChart>
        <c:barDir val="col"/>
        <c:grouping val="clustered"/>
        <c:varyColors val="0"/>
        <c:ser>
          <c:idx val="0"/>
          <c:order val="0"/>
          <c:spPr>
            <a:solidFill>
              <a:srgbClr val="FBB040"/>
            </a:solidFill>
            <a:ln w="10831">
              <a:solidFill>
                <a:schemeClr val="tx1"/>
              </a:solidFill>
              <a:prstDash val="solid"/>
            </a:ln>
          </c:spPr>
          <c:invertIfNegative val="0"/>
          <c:dPt>
            <c:idx val="5"/>
            <c:invertIfNegative val="0"/>
            <c:bubble3D val="0"/>
          </c:dPt>
          <c:dPt>
            <c:idx val="8"/>
            <c:invertIfNegative val="0"/>
            <c:bubble3D val="0"/>
            <c:spPr>
              <a:solidFill>
                <a:sysClr val="window" lastClr="FFFFFF">
                  <a:lumMod val="85000"/>
                </a:sysClr>
              </a:solidFill>
              <a:ln w="10831">
                <a:solidFill>
                  <a:schemeClr val="tx1"/>
                </a:solidFill>
                <a:prstDash val="solid"/>
              </a:ln>
            </c:spPr>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dPt>
          <c:dPt>
            <c:idx val="11"/>
            <c:invertIfNegative val="0"/>
            <c:bubble3D val="0"/>
          </c:dPt>
          <c:cat>
            <c:strRef>
              <c:f>Sheet1!$B$1:$X$1</c:f>
              <c:strCache>
                <c:ptCount val="23"/>
                <c:pt idx="0">
                  <c:v>Miami-Dade</c:v>
                </c:pt>
                <c:pt idx="1">
                  <c:v>Charlotte</c:v>
                </c:pt>
                <c:pt idx="2">
                  <c:v>Chicago</c:v>
                </c:pt>
                <c:pt idx="3">
                  <c:v>Houston</c:v>
                </c:pt>
                <c:pt idx="4">
                  <c:v>Dallas</c:v>
                </c:pt>
                <c:pt idx="5">
                  <c:v>Boston</c:v>
                </c:pt>
                <c:pt idx="6">
                  <c:v>Atlanta</c:v>
                </c:pt>
                <c:pt idx="7">
                  <c:v>Austin</c:v>
                </c:pt>
                <c:pt idx="8">
                  <c:v>National public</c:v>
                </c:pt>
                <c:pt idx="9">
                  <c:v>Large city</c:v>
                </c:pt>
                <c:pt idx="10">
                  <c:v>New York City</c:v>
                </c:pt>
                <c:pt idx="11">
                  <c:v>Jefferson County (KY)</c:v>
                </c:pt>
                <c:pt idx="12">
                  <c:v>Duval County (FL)</c:v>
                </c:pt>
                <c:pt idx="13">
                  <c:v>Hillsborough County (FL)</c:v>
                </c:pt>
                <c:pt idx="14">
                  <c:v>San Diego</c:v>
                </c:pt>
                <c:pt idx="15">
                  <c:v>Albuquerque</c:v>
                </c:pt>
                <c:pt idx="16">
                  <c:v>District of Columbia (DCPS)</c:v>
                </c:pt>
                <c:pt idx="17">
                  <c:v>Baltimore City</c:v>
                </c:pt>
                <c:pt idx="18">
                  <c:v>Philadelphia</c:v>
                </c:pt>
                <c:pt idx="19">
                  <c:v>Los Angeles</c:v>
                </c:pt>
                <c:pt idx="20">
                  <c:v>Cleveland</c:v>
                </c:pt>
                <c:pt idx="21">
                  <c:v>Detroit</c:v>
                </c:pt>
                <c:pt idx="22">
                  <c:v>Fresno</c:v>
                </c:pt>
              </c:strCache>
            </c:strRef>
          </c:cat>
          <c:val>
            <c:numRef>
              <c:f>Sheet1!$B$2:$X$2</c:f>
              <c:numCache>
                <c:formatCode>0</c:formatCode>
                <c:ptCount val="23"/>
                <c:pt idx="0">
                  <c:v>276.79481425</c:v>
                </c:pt>
                <c:pt idx="1">
                  <c:v>275.45570178000003</c:v>
                </c:pt>
                <c:pt idx="2">
                  <c:v>275.31359880000002</c:v>
                </c:pt>
                <c:pt idx="3">
                  <c:v>273.10354674000001</c:v>
                </c:pt>
                <c:pt idx="4">
                  <c:v>272.13643306</c:v>
                </c:pt>
                <c:pt idx="5">
                  <c:v>270.89725299000003</c:v>
                </c:pt>
                <c:pt idx="6">
                  <c:v>270.85076002</c:v>
                </c:pt>
                <c:pt idx="7">
                  <c:v>270.85042649000002</c:v>
                </c:pt>
                <c:pt idx="8">
                  <c:v>269.47124896999998</c:v>
                </c:pt>
                <c:pt idx="9">
                  <c:v>267.76008043000002</c:v>
                </c:pt>
                <c:pt idx="10">
                  <c:v>267.36817192000001</c:v>
                </c:pt>
                <c:pt idx="11">
                  <c:v>266.40345324999998</c:v>
                </c:pt>
                <c:pt idx="12">
                  <c:v>266.29420800000003</c:v>
                </c:pt>
                <c:pt idx="13">
                  <c:v>266.13051445000002</c:v>
                </c:pt>
                <c:pt idx="14">
                  <c:v>265.75682026999999</c:v>
                </c:pt>
                <c:pt idx="15">
                  <c:v>264.21550488000003</c:v>
                </c:pt>
                <c:pt idx="16">
                  <c:v>262.78232148000001</c:v>
                </c:pt>
                <c:pt idx="17">
                  <c:v>260.84699510000002</c:v>
                </c:pt>
                <c:pt idx="18">
                  <c:v>258.95143710000002</c:v>
                </c:pt>
                <c:pt idx="19">
                  <c:v>258.70529682</c:v>
                </c:pt>
                <c:pt idx="20">
                  <c:v>256.70656775999998</c:v>
                </c:pt>
                <c:pt idx="21">
                  <c:v>252.62182591999999</c:v>
                </c:pt>
                <c:pt idx="22">
                  <c:v>252.23603523</c:v>
                </c:pt>
              </c:numCache>
            </c:numRef>
          </c:val>
        </c:ser>
        <c:dLbls>
          <c:showLegendKey val="0"/>
          <c:showVal val="0"/>
          <c:showCatName val="0"/>
          <c:showSerName val="0"/>
          <c:showPercent val="0"/>
          <c:showBubbleSize val="0"/>
        </c:dLbls>
        <c:gapWidth val="150"/>
        <c:axId val="404852584"/>
        <c:axId val="404852976"/>
      </c:barChart>
      <c:catAx>
        <c:axId val="40485258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852976"/>
        <c:crossesAt val="160"/>
        <c:auto val="1"/>
        <c:lblAlgn val="ctr"/>
        <c:lblOffset val="100"/>
        <c:tickLblSkip val="1"/>
        <c:tickMarkSkip val="1"/>
        <c:noMultiLvlLbl val="0"/>
      </c:catAx>
      <c:valAx>
        <c:axId val="404852976"/>
        <c:scaling>
          <c:orientation val="minMax"/>
          <c:max val="28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4852584"/>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8 – NAEP Math (2015)</a:t>
            </a:r>
            <a:endParaRPr lang="en-US" sz="1800" b="0" dirty="0">
              <a:latin typeface="+mn-lt"/>
            </a:endParaRPr>
          </a:p>
        </c:rich>
      </c:tx>
      <c:layout>
        <c:manualLayout>
          <c:xMode val="edge"/>
          <c:yMode val="edge"/>
          <c:x val="0.31963333333333327"/>
          <c:y val="3.5462562837616416E-4"/>
        </c:manualLayout>
      </c:layout>
      <c:overlay val="0"/>
    </c:title>
    <c:autoTitleDeleted val="0"/>
    <c:plotArea>
      <c:layout>
        <c:manualLayout>
          <c:layoutTarget val="inner"/>
          <c:xMode val="edge"/>
          <c:yMode val="edge"/>
          <c:x val="0.10321864594894579"/>
          <c:y val="8.5901878369703158E-2"/>
          <c:w val="0.8889126751498877"/>
          <c:h val="0.50675025233654603"/>
        </c:manualLayout>
      </c:layout>
      <c:barChart>
        <c:barDir val="col"/>
        <c:grouping val="clustered"/>
        <c:varyColors val="0"/>
        <c:ser>
          <c:idx val="0"/>
          <c:order val="0"/>
          <c:spPr>
            <a:solidFill>
              <a:srgbClr val="762123"/>
            </a:solidFill>
            <a:ln w="10831">
              <a:solidFill>
                <a:schemeClr val="tx1"/>
              </a:solidFill>
              <a:prstDash val="solid"/>
            </a:ln>
          </c:spPr>
          <c:invertIfNegative val="0"/>
          <c:dPt>
            <c:idx val="1"/>
            <c:invertIfNegative val="0"/>
            <c:bubble3D val="0"/>
          </c:dPt>
          <c:dPt>
            <c:idx val="4"/>
            <c:invertIfNegative val="0"/>
            <c:bubble3D val="0"/>
          </c:dPt>
          <c:dPt>
            <c:idx val="6"/>
            <c:invertIfNegative val="0"/>
            <c:bubble3D val="0"/>
          </c:dPt>
          <c:dPt>
            <c:idx val="8"/>
            <c:invertIfNegative val="0"/>
            <c:bubble3D val="0"/>
            <c:spPr>
              <a:solidFill>
                <a:sysClr val="window" lastClr="FFFFFF">
                  <a:lumMod val="85000"/>
                </a:sysClr>
              </a:solidFill>
              <a:ln w="10831">
                <a:solidFill>
                  <a:schemeClr val="tx1"/>
                </a:solidFill>
                <a:prstDash val="solid"/>
              </a:ln>
            </c:spPr>
          </c:dPt>
          <c:dPt>
            <c:idx val="9"/>
            <c:invertIfNegative val="0"/>
            <c:bubble3D val="0"/>
            <c:spPr>
              <a:solidFill>
                <a:sysClr val="window" lastClr="FFFFFF">
                  <a:lumMod val="85000"/>
                </a:sysClr>
              </a:solidFill>
              <a:ln w="10831">
                <a:solidFill>
                  <a:schemeClr val="tx1"/>
                </a:solidFill>
                <a:prstDash val="solid"/>
              </a:ln>
            </c:spPr>
          </c:dPt>
          <c:cat>
            <c:strRef>
              <c:f>Sheet1!$B$1:$X$1</c:f>
              <c:strCache>
                <c:ptCount val="23"/>
                <c:pt idx="0">
                  <c:v>Boston</c:v>
                </c:pt>
                <c:pt idx="1">
                  <c:v>New York City</c:v>
                </c:pt>
                <c:pt idx="2">
                  <c:v>Charlotte</c:v>
                </c:pt>
                <c:pt idx="3">
                  <c:v>Houston</c:v>
                </c:pt>
                <c:pt idx="4">
                  <c:v>San Diego</c:v>
                </c:pt>
                <c:pt idx="5">
                  <c:v>Dallas</c:v>
                </c:pt>
                <c:pt idx="6">
                  <c:v>Chicago</c:v>
                </c:pt>
                <c:pt idx="7">
                  <c:v>Miami-Dade</c:v>
                </c:pt>
                <c:pt idx="8">
                  <c:v>National public</c:v>
                </c:pt>
                <c:pt idx="9">
                  <c:v>Large city</c:v>
                </c:pt>
                <c:pt idx="10">
                  <c:v>Austin</c:v>
                </c:pt>
                <c:pt idx="11">
                  <c:v>Duval County (FL)</c:v>
                </c:pt>
                <c:pt idx="12">
                  <c:v>Hillsborough County (FL)</c:v>
                </c:pt>
                <c:pt idx="13">
                  <c:v>Philadelphia</c:v>
                </c:pt>
                <c:pt idx="14">
                  <c:v>Albuquerque</c:v>
                </c:pt>
                <c:pt idx="15">
                  <c:v>Los Angeles</c:v>
                </c:pt>
                <c:pt idx="16">
                  <c:v>Jefferson County (KY)</c:v>
                </c:pt>
                <c:pt idx="17">
                  <c:v>Atlanta</c:v>
                </c:pt>
                <c:pt idx="18">
                  <c:v>Cleveland</c:v>
                </c:pt>
                <c:pt idx="19">
                  <c:v>Baltimore City</c:v>
                </c:pt>
                <c:pt idx="20">
                  <c:v>Fresno</c:v>
                </c:pt>
                <c:pt idx="21">
                  <c:v>District of Columbia (DCPS)</c:v>
                </c:pt>
                <c:pt idx="22">
                  <c:v>Detroit</c:v>
                </c:pt>
              </c:strCache>
            </c:strRef>
          </c:cat>
          <c:val>
            <c:numRef>
              <c:f>Sheet1!$B$2:$X$2</c:f>
              <c:numCache>
                <c:formatCode>0</c:formatCode>
                <c:ptCount val="23"/>
                <c:pt idx="0">
                  <c:v>281.14554661</c:v>
                </c:pt>
                <c:pt idx="1">
                  <c:v>272.11712141999999</c:v>
                </c:pt>
                <c:pt idx="2">
                  <c:v>270.21441448000002</c:v>
                </c:pt>
                <c:pt idx="3">
                  <c:v>269.67698536</c:v>
                </c:pt>
                <c:pt idx="4">
                  <c:v>269.42987571999998</c:v>
                </c:pt>
                <c:pt idx="5">
                  <c:v>269.10653017999999</c:v>
                </c:pt>
                <c:pt idx="6">
                  <c:v>268.85772809000002</c:v>
                </c:pt>
                <c:pt idx="7">
                  <c:v>268.67591577000002</c:v>
                </c:pt>
                <c:pt idx="8">
                  <c:v>267.97075589999997</c:v>
                </c:pt>
                <c:pt idx="9">
                  <c:v>265.70599499999997</c:v>
                </c:pt>
                <c:pt idx="10">
                  <c:v>265.26141006</c:v>
                </c:pt>
                <c:pt idx="11">
                  <c:v>264.65808299999998</c:v>
                </c:pt>
                <c:pt idx="12">
                  <c:v>262.54049822000002</c:v>
                </c:pt>
                <c:pt idx="13">
                  <c:v>262.14754164999999</c:v>
                </c:pt>
                <c:pt idx="14">
                  <c:v>262.12396267000003</c:v>
                </c:pt>
                <c:pt idx="15">
                  <c:v>258.75698906999997</c:v>
                </c:pt>
                <c:pt idx="16">
                  <c:v>257.84904203000002</c:v>
                </c:pt>
                <c:pt idx="17">
                  <c:v>255.79310308999999</c:v>
                </c:pt>
                <c:pt idx="18">
                  <c:v>254.32281814999999</c:v>
                </c:pt>
                <c:pt idx="19">
                  <c:v>251.13285492</c:v>
                </c:pt>
                <c:pt idx="20">
                  <c:v>251.08152294000001</c:v>
                </c:pt>
                <c:pt idx="21">
                  <c:v>246.94596919</c:v>
                </c:pt>
                <c:pt idx="22">
                  <c:v>240.87599277000001</c:v>
                </c:pt>
              </c:numCache>
            </c:numRef>
          </c:val>
        </c:ser>
        <c:dLbls>
          <c:showLegendKey val="0"/>
          <c:showVal val="0"/>
          <c:showCatName val="0"/>
          <c:showSerName val="0"/>
          <c:showPercent val="0"/>
          <c:showBubbleSize val="0"/>
        </c:dLbls>
        <c:gapWidth val="150"/>
        <c:axId val="404387080"/>
        <c:axId val="404387472"/>
      </c:barChart>
      <c:catAx>
        <c:axId val="40438708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404387472"/>
        <c:crossesAt val="160"/>
        <c:auto val="1"/>
        <c:lblAlgn val="ctr"/>
        <c:lblOffset val="100"/>
        <c:tickLblSkip val="1"/>
        <c:tickMarkSkip val="1"/>
        <c:noMultiLvlLbl val="0"/>
      </c:catAx>
      <c:valAx>
        <c:axId val="404387472"/>
        <c:scaling>
          <c:orientation val="minMax"/>
          <c:max val="29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404387080"/>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Series 2</c:v>
                </c:pt>
              </c:strCache>
            </c:strRef>
          </c:tx>
          <c:spPr>
            <a:solidFill>
              <a:schemeClr val="accent1"/>
            </a:solidFill>
            <a:ln>
              <a:solidFill>
                <a:schemeClr val="tx1"/>
              </a:solidFill>
            </a:ln>
            <a:effectLst/>
          </c:spPr>
          <c:invertIfNegative val="0"/>
          <c:dPt>
            <c:idx val="25"/>
            <c:invertIfNegative val="0"/>
            <c:bubble3D val="0"/>
            <c:spPr>
              <a:solidFill>
                <a:srgbClr val="FFC000"/>
              </a:solidFill>
              <a:ln>
                <a:solidFill>
                  <a:schemeClr val="tx1"/>
                </a:solidFill>
              </a:ln>
              <a:effectLst/>
            </c:spPr>
          </c:dPt>
          <c:dLbls>
            <c:dLbl>
              <c:idx val="25"/>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Sheet1!$A$2:$A$53</c:f>
              <c:strCache>
                <c:ptCount val="52"/>
                <c:pt idx="0">
                  <c:v>Mississippi</c:v>
                </c:pt>
                <c:pt idx="1">
                  <c:v>Connecticut</c:v>
                </c:pt>
                <c:pt idx="2">
                  <c:v>Massachusetts</c:v>
                </c:pt>
                <c:pt idx="3">
                  <c:v>New York</c:v>
                </c:pt>
                <c:pt idx="4">
                  <c:v>Minnesota</c:v>
                </c:pt>
                <c:pt idx="5">
                  <c:v>New Mexico</c:v>
                </c:pt>
                <c:pt idx="6">
                  <c:v>South Dakota</c:v>
                </c:pt>
                <c:pt idx="7">
                  <c:v>New Jersey</c:v>
                </c:pt>
                <c:pt idx="8">
                  <c:v>Arkansas</c:v>
                </c:pt>
                <c:pt idx="9">
                  <c:v>Rhode Island</c:v>
                </c:pt>
                <c:pt idx="10">
                  <c:v>Georgia</c:v>
                </c:pt>
                <c:pt idx="11">
                  <c:v>Kansas</c:v>
                </c:pt>
                <c:pt idx="12">
                  <c:v>South Carolina</c:v>
                </c:pt>
                <c:pt idx="13">
                  <c:v>North Dakota</c:v>
                </c:pt>
                <c:pt idx="14">
                  <c:v>Delaware</c:v>
                </c:pt>
                <c:pt idx="15">
                  <c:v>Hawaii</c:v>
                </c:pt>
                <c:pt idx="16">
                  <c:v>Louisiana</c:v>
                </c:pt>
                <c:pt idx="17">
                  <c:v>Nebraska</c:v>
                </c:pt>
                <c:pt idx="18">
                  <c:v>Virginia</c:v>
                </c:pt>
                <c:pt idx="19">
                  <c:v>Indiana</c:v>
                </c:pt>
                <c:pt idx="20">
                  <c:v>Kentucky</c:v>
                </c:pt>
                <c:pt idx="21">
                  <c:v>Florida</c:v>
                </c:pt>
                <c:pt idx="22">
                  <c:v>Missouri</c:v>
                </c:pt>
                <c:pt idx="23">
                  <c:v>North Carolina</c:v>
                </c:pt>
                <c:pt idx="24">
                  <c:v>New Hampshire</c:v>
                </c:pt>
                <c:pt idx="25">
                  <c:v>United States</c:v>
                </c:pt>
                <c:pt idx="26">
                  <c:v>Michigan</c:v>
                </c:pt>
                <c:pt idx="27">
                  <c:v>Maryland</c:v>
                </c:pt>
                <c:pt idx="28">
                  <c:v>Tennessee</c:v>
                </c:pt>
                <c:pt idx="29">
                  <c:v>Illinois</c:v>
                </c:pt>
                <c:pt idx="30">
                  <c:v>Ohio</c:v>
                </c:pt>
                <c:pt idx="31">
                  <c:v>Pennsylvania</c:v>
                </c:pt>
                <c:pt idx="32">
                  <c:v>Alabama</c:v>
                </c:pt>
                <c:pt idx="33">
                  <c:v>Colorado</c:v>
                </c:pt>
                <c:pt idx="34">
                  <c:v>Wisconsin</c:v>
                </c:pt>
                <c:pt idx="35">
                  <c:v>California</c:v>
                </c:pt>
                <c:pt idx="36">
                  <c:v>Montana</c:v>
                </c:pt>
                <c:pt idx="37">
                  <c:v>Oklahoma</c:v>
                </c:pt>
                <c:pt idx="38">
                  <c:v>Texas</c:v>
                </c:pt>
                <c:pt idx="39">
                  <c:v>Wyoming</c:v>
                </c:pt>
                <c:pt idx="40">
                  <c:v>Iowa</c:v>
                </c:pt>
                <c:pt idx="41">
                  <c:v>West Virginia</c:v>
                </c:pt>
                <c:pt idx="42">
                  <c:v>Nevada</c:v>
                </c:pt>
                <c:pt idx="43">
                  <c:v>Maine</c:v>
                </c:pt>
                <c:pt idx="44">
                  <c:v>Vermont</c:v>
                </c:pt>
                <c:pt idx="45">
                  <c:v>Arizona</c:v>
                </c:pt>
                <c:pt idx="46">
                  <c:v>Utah</c:v>
                </c:pt>
                <c:pt idx="47">
                  <c:v>Idaho</c:v>
                </c:pt>
                <c:pt idx="48">
                  <c:v>Washington</c:v>
                </c:pt>
                <c:pt idx="49">
                  <c:v>Oregon</c:v>
                </c:pt>
                <c:pt idx="50">
                  <c:v>Alaska</c:v>
                </c:pt>
                <c:pt idx="51">
                  <c:v>District of Columbia</c:v>
                </c:pt>
              </c:strCache>
            </c:strRef>
          </c:cat>
          <c:val>
            <c:numRef>
              <c:f>Sheet1!$C$2:$C$53</c:f>
              <c:numCache>
                <c:formatCode>0.0%</c:formatCode>
                <c:ptCount val="52"/>
                <c:pt idx="0">
                  <c:v>0.78799999999999992</c:v>
                </c:pt>
                <c:pt idx="1">
                  <c:v>0.70799999999999996</c:v>
                </c:pt>
                <c:pt idx="2">
                  <c:v>0.70700000000000007</c:v>
                </c:pt>
                <c:pt idx="3">
                  <c:v>0.7</c:v>
                </c:pt>
                <c:pt idx="4">
                  <c:v>0.69900000000000007</c:v>
                </c:pt>
                <c:pt idx="5">
                  <c:v>0.69400000000000006</c:v>
                </c:pt>
                <c:pt idx="6">
                  <c:v>0.68900000000000006</c:v>
                </c:pt>
                <c:pt idx="7">
                  <c:v>0.67900000000000005</c:v>
                </c:pt>
                <c:pt idx="8">
                  <c:v>0.67200000000000004</c:v>
                </c:pt>
                <c:pt idx="9">
                  <c:v>0.67099999999999993</c:v>
                </c:pt>
                <c:pt idx="10">
                  <c:v>0.66500000000000004</c:v>
                </c:pt>
                <c:pt idx="11">
                  <c:v>0.65300000000000002</c:v>
                </c:pt>
                <c:pt idx="12">
                  <c:v>0.65300000000000002</c:v>
                </c:pt>
                <c:pt idx="13">
                  <c:v>0.64900000000000002</c:v>
                </c:pt>
                <c:pt idx="14">
                  <c:v>0.64800000000000002</c:v>
                </c:pt>
                <c:pt idx="15">
                  <c:v>0.64700000000000002</c:v>
                </c:pt>
                <c:pt idx="16">
                  <c:v>0.64700000000000002</c:v>
                </c:pt>
                <c:pt idx="17">
                  <c:v>0.64599999999999991</c:v>
                </c:pt>
                <c:pt idx="18">
                  <c:v>0.64599999999999991</c:v>
                </c:pt>
                <c:pt idx="19">
                  <c:v>0.63</c:v>
                </c:pt>
                <c:pt idx="20">
                  <c:v>0.629</c:v>
                </c:pt>
                <c:pt idx="21">
                  <c:v>0.628</c:v>
                </c:pt>
                <c:pt idx="22">
                  <c:v>0.61899999999999999</c:v>
                </c:pt>
                <c:pt idx="23">
                  <c:v>0.61899999999999999</c:v>
                </c:pt>
                <c:pt idx="24">
                  <c:v>0.61699999999999999</c:v>
                </c:pt>
                <c:pt idx="25">
                  <c:v>0.61699999999999999</c:v>
                </c:pt>
                <c:pt idx="26">
                  <c:v>0.61499999999999999</c:v>
                </c:pt>
                <c:pt idx="27">
                  <c:v>0.60499999999999998</c:v>
                </c:pt>
                <c:pt idx="28">
                  <c:v>0.60399999999999998</c:v>
                </c:pt>
                <c:pt idx="29">
                  <c:v>0.60199999999999998</c:v>
                </c:pt>
                <c:pt idx="30">
                  <c:v>0.59899999999999998</c:v>
                </c:pt>
                <c:pt idx="31">
                  <c:v>0.59399999999999997</c:v>
                </c:pt>
                <c:pt idx="32">
                  <c:v>0.59299999999999997</c:v>
                </c:pt>
                <c:pt idx="33">
                  <c:v>0.59200000000000008</c:v>
                </c:pt>
                <c:pt idx="34">
                  <c:v>0.58599999999999997</c:v>
                </c:pt>
                <c:pt idx="35">
                  <c:v>0.58499999999999996</c:v>
                </c:pt>
                <c:pt idx="36">
                  <c:v>0.58299999999999996</c:v>
                </c:pt>
                <c:pt idx="37">
                  <c:v>0.57700000000000007</c:v>
                </c:pt>
                <c:pt idx="38">
                  <c:v>0.57700000000000007</c:v>
                </c:pt>
                <c:pt idx="39">
                  <c:v>0.56600000000000006</c:v>
                </c:pt>
                <c:pt idx="40">
                  <c:v>0.56499999999999995</c:v>
                </c:pt>
                <c:pt idx="41">
                  <c:v>0.55700000000000005</c:v>
                </c:pt>
                <c:pt idx="42">
                  <c:v>0.54100000000000004</c:v>
                </c:pt>
                <c:pt idx="43">
                  <c:v>0.53900000000000003</c:v>
                </c:pt>
                <c:pt idx="44">
                  <c:v>0.53200000000000003</c:v>
                </c:pt>
                <c:pt idx="45">
                  <c:v>0.53100000000000003</c:v>
                </c:pt>
                <c:pt idx="46">
                  <c:v>0.50800000000000001</c:v>
                </c:pt>
                <c:pt idx="47">
                  <c:v>0.48200000000000004</c:v>
                </c:pt>
                <c:pt idx="48">
                  <c:v>0.48</c:v>
                </c:pt>
                <c:pt idx="49">
                  <c:v>0.46899999999999997</c:v>
                </c:pt>
                <c:pt idx="50">
                  <c:v>0.45600000000000002</c:v>
                </c:pt>
                <c:pt idx="51">
                  <c:v>0.434</c:v>
                </c:pt>
              </c:numCache>
            </c:numRef>
          </c:val>
        </c:ser>
        <c:dLbls>
          <c:showLegendKey val="0"/>
          <c:showVal val="0"/>
          <c:showCatName val="0"/>
          <c:showSerName val="0"/>
          <c:showPercent val="0"/>
          <c:showBubbleSize val="0"/>
        </c:dLbls>
        <c:gapWidth val="219"/>
        <c:overlap val="-27"/>
        <c:axId val="404388256"/>
        <c:axId val="404388648"/>
      </c:barChart>
      <c:catAx>
        <c:axId val="40438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92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404388648"/>
        <c:crosses val="autoZero"/>
        <c:auto val="0"/>
        <c:lblAlgn val="ctr"/>
        <c:lblOffset val="100"/>
        <c:noMultiLvlLbl val="0"/>
      </c:catAx>
      <c:valAx>
        <c:axId val="4043886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43882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190</c:v>
                </c:pt>
                <c:pt idx="1">
                  <c:v>192</c:v>
                </c:pt>
                <c:pt idx="2">
                  <c:v>195</c:v>
                </c:pt>
                <c:pt idx="3">
                  <c:v>202</c:v>
                </c:pt>
                <c:pt idx="4">
                  <c:v>208</c:v>
                </c:pt>
                <c:pt idx="5">
                  <c:v>208</c:v>
                </c:pt>
                <c:pt idx="6">
                  <c:v>212</c:v>
                </c:pt>
                <c:pt idx="7">
                  <c:v>212</c:v>
                </c:pt>
                <c:pt idx="8">
                  <c:v>211</c:v>
                </c:pt>
                <c:pt idx="9">
                  <c:v>221</c:v>
                </c:pt>
                <c:pt idx="10">
                  <c:v>224</c:v>
                </c:pt>
                <c:pt idx="11">
                  <c:v>226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202</c:v>
                </c:pt>
                <c:pt idx="1">
                  <c:v>203</c:v>
                </c:pt>
                <c:pt idx="2">
                  <c:v>204</c:v>
                </c:pt>
                <c:pt idx="3">
                  <c:v>205</c:v>
                </c:pt>
                <c:pt idx="4">
                  <c:v>214</c:v>
                </c:pt>
                <c:pt idx="5">
                  <c:v>212</c:v>
                </c:pt>
                <c:pt idx="6">
                  <c:v>210</c:v>
                </c:pt>
                <c:pt idx="7">
                  <c:v>215</c:v>
                </c:pt>
                <c:pt idx="8">
                  <c:v>213</c:v>
                </c:pt>
                <c:pt idx="9">
                  <c:v>229</c:v>
                </c:pt>
                <c:pt idx="10">
                  <c:v>234</c:v>
                </c:pt>
                <c:pt idx="11">
                  <c:v>234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225</c:v>
                </c:pt>
                <c:pt idx="1">
                  <c:v>224</c:v>
                </c:pt>
                <c:pt idx="2">
                  <c:v>224</c:v>
                </c:pt>
                <c:pt idx="3">
                  <c:v>227</c:v>
                </c:pt>
                <c:pt idx="4">
                  <c:v>235</c:v>
                </c:pt>
                <c:pt idx="5">
                  <c:v>235</c:v>
                </c:pt>
                <c:pt idx="6">
                  <c:v>237</c:v>
                </c:pt>
                <c:pt idx="7">
                  <c:v>237</c:v>
                </c:pt>
                <c:pt idx="8">
                  <c:v>239</c:v>
                </c:pt>
                <c:pt idx="9">
                  <c:v>245</c:v>
                </c:pt>
                <c:pt idx="10">
                  <c:v>250</c:v>
                </c:pt>
                <c:pt idx="11">
                  <c:v>252</c:v>
                </c:pt>
              </c:numCache>
            </c:numRef>
          </c:val>
          <c:smooth val="0"/>
        </c:ser>
        <c:dLbls>
          <c:showLegendKey val="0"/>
          <c:showVal val="1"/>
          <c:showCatName val="0"/>
          <c:showSerName val="0"/>
          <c:showPercent val="0"/>
          <c:showBubbleSize val="0"/>
        </c:dLbls>
        <c:marker val="1"/>
        <c:smooth val="0"/>
        <c:axId val="311596816"/>
        <c:axId val="311597208"/>
      </c:lineChart>
      <c:catAx>
        <c:axId val="31159681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11597208"/>
        <c:crosses val="autoZero"/>
        <c:auto val="1"/>
        <c:lblAlgn val="ctr"/>
        <c:lblOffset val="100"/>
        <c:noMultiLvlLbl val="0"/>
      </c:catAx>
      <c:valAx>
        <c:axId val="311597208"/>
        <c:scaling>
          <c:orientation val="minMax"/>
          <c:max val="260"/>
          <c:min val="16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11596816"/>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42" b="1" i="0" u="none" strike="noStrike" kern="1200" baseline="0">
              <a:solidFill>
                <a:schemeClr val="tx1"/>
              </a:solidFill>
              <a:latin typeface="Arial"/>
              <a:ea typeface="Arial"/>
              <a:cs typeface="Arial"/>
            </a:defRPr>
          </a:pPr>
          <a:endParaRPr lang="en-US"/>
        </a:p>
      </c:txPr>
    </c:title>
    <c:autoTitleDeleted val="0"/>
    <c:plotArea>
      <c:layout>
        <c:manualLayout>
          <c:layoutTarget val="inner"/>
          <c:xMode val="edge"/>
          <c:yMode val="edge"/>
          <c:x val="0.10321864594894579"/>
          <c:y val="6.0215053763440857E-2"/>
          <c:w val="0.88235294117647056"/>
          <c:h val="0.65161290322581933"/>
        </c:manualLayout>
      </c:layout>
      <c:barChart>
        <c:barDir val="col"/>
        <c:grouping val="clustered"/>
        <c:varyColors val="0"/>
        <c:ser>
          <c:idx val="0"/>
          <c:order val="0"/>
          <c:tx>
            <c:strRef>
              <c:f>Sheet1!$A$2</c:f>
              <c:strCache>
                <c:ptCount val="1"/>
              </c:strCache>
            </c:strRef>
          </c:tx>
          <c:spPr>
            <a:solidFill>
              <a:schemeClr val="accent1"/>
            </a:solidFill>
            <a:ln>
              <a:noFill/>
            </a:ln>
            <a:effectLst/>
          </c:spPr>
          <c:invertIfNegative val="0"/>
          <c:dPt>
            <c:idx val="24"/>
            <c:invertIfNegative val="0"/>
            <c:bubble3D val="0"/>
            <c:spPr>
              <a:solidFill>
                <a:schemeClr val="accent1"/>
              </a:solidFill>
              <a:ln>
                <a:noFill/>
              </a:ln>
              <a:effectLst/>
            </c:spPr>
          </c:dPt>
          <c:dPt>
            <c:idx val="25"/>
            <c:invertIfNegative val="0"/>
            <c:bubble3D val="0"/>
            <c:spPr>
              <a:solidFill>
                <a:schemeClr val="accent1"/>
              </a:solidFill>
              <a:ln>
                <a:noFill/>
              </a:ln>
              <a:effectLst/>
            </c:spPr>
          </c:dPt>
          <c:dPt>
            <c:idx val="29"/>
            <c:invertIfNegative val="0"/>
            <c:bubble3D val="0"/>
            <c:spPr>
              <a:solidFill>
                <a:srgbClr val="FFC000"/>
              </a:solidFill>
              <a:ln>
                <a:noFill/>
              </a:ln>
              <a:effectLst/>
            </c:spPr>
          </c:dPt>
          <c:dLbls>
            <c:dLbl>
              <c:idx val="25"/>
              <c:layout>
                <c:manualLayout>
                  <c:x val="6.7846607669616518E-2"/>
                  <c:y val="3.0314509455143237E-3"/>
                </c:manualLayout>
              </c:layout>
              <c:tx>
                <c:rich>
                  <a:bodyPr/>
                  <a:lstStyle/>
                  <a:p>
                    <a:r>
                      <a:rPr lang="en-US" dirty="0" smtClean="0"/>
                      <a:t>45.6%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Sheet1!$B$1:$BA$1</c:f>
              <c:strCache>
                <c:ptCount val="51"/>
                <c:pt idx="0">
                  <c:v>Minnesota</c:v>
                </c:pt>
                <c:pt idx="1">
                  <c:v>New Jersey</c:v>
                </c:pt>
                <c:pt idx="2">
                  <c:v>North Dakota</c:v>
                </c:pt>
                <c:pt idx="3">
                  <c:v>Massachusetts</c:v>
                </c:pt>
                <c:pt idx="4">
                  <c:v>Iowa</c:v>
                </c:pt>
                <c:pt idx="5">
                  <c:v>South Dakota</c:v>
                </c:pt>
                <c:pt idx="6">
                  <c:v>Connecticut</c:v>
                </c:pt>
                <c:pt idx="7">
                  <c:v>Nebraska</c:v>
                </c:pt>
                <c:pt idx="8">
                  <c:v>New Hampshire</c:v>
                </c:pt>
                <c:pt idx="9">
                  <c:v>Kansas</c:v>
                </c:pt>
                <c:pt idx="10">
                  <c:v>Wisconsin</c:v>
                </c:pt>
                <c:pt idx="11">
                  <c:v>Maine</c:v>
                </c:pt>
                <c:pt idx="12">
                  <c:v>Indiana</c:v>
                </c:pt>
                <c:pt idx="13">
                  <c:v>Pennsylvania</c:v>
                </c:pt>
                <c:pt idx="14">
                  <c:v>Missouri</c:v>
                </c:pt>
                <c:pt idx="15">
                  <c:v>Maryland</c:v>
                </c:pt>
                <c:pt idx="16">
                  <c:v>Wyoming</c:v>
                </c:pt>
                <c:pt idx="17">
                  <c:v>Virginia</c:v>
                </c:pt>
                <c:pt idx="18">
                  <c:v>Arkansas</c:v>
                </c:pt>
                <c:pt idx="19">
                  <c:v>Montana</c:v>
                </c:pt>
                <c:pt idx="20">
                  <c:v>New York</c:v>
                </c:pt>
                <c:pt idx="21">
                  <c:v>Vermont</c:v>
                </c:pt>
                <c:pt idx="22">
                  <c:v>Tennessee</c:v>
                </c:pt>
                <c:pt idx="23">
                  <c:v>Colorado</c:v>
                </c:pt>
                <c:pt idx="24">
                  <c:v>Kentucky</c:v>
                </c:pt>
                <c:pt idx="25">
                  <c:v>Rhode Island</c:v>
                </c:pt>
                <c:pt idx="26">
                  <c:v>Mississippi</c:v>
                </c:pt>
                <c:pt idx="27">
                  <c:v>Ohio</c:v>
                </c:pt>
                <c:pt idx="28">
                  <c:v>California</c:v>
                </c:pt>
                <c:pt idx="29">
                  <c:v>US</c:v>
                </c:pt>
                <c:pt idx="30">
                  <c:v>Illinois</c:v>
                </c:pt>
                <c:pt idx="31">
                  <c:v>Oklahoma</c:v>
                </c:pt>
                <c:pt idx="32">
                  <c:v>New Mexico</c:v>
                </c:pt>
                <c:pt idx="33">
                  <c:v>Michigan</c:v>
                </c:pt>
                <c:pt idx="34">
                  <c:v>North Carolina</c:v>
                </c:pt>
                <c:pt idx="35">
                  <c:v>West Virginia</c:v>
                </c:pt>
                <c:pt idx="36">
                  <c:v>Utah</c:v>
                </c:pt>
                <c:pt idx="37">
                  <c:v>Hawaii</c:v>
                </c:pt>
                <c:pt idx="38">
                  <c:v>Georgia</c:v>
                </c:pt>
                <c:pt idx="39">
                  <c:v>Arizona</c:v>
                </c:pt>
                <c:pt idx="40">
                  <c:v>Alabama</c:v>
                </c:pt>
                <c:pt idx="41">
                  <c:v>South Carolina</c:v>
                </c:pt>
                <c:pt idx="42">
                  <c:v>Florida</c:v>
                </c:pt>
                <c:pt idx="43">
                  <c:v>Louisiana</c:v>
                </c:pt>
                <c:pt idx="44">
                  <c:v>Texas</c:v>
                </c:pt>
                <c:pt idx="45">
                  <c:v>Idaho</c:v>
                </c:pt>
                <c:pt idx="46">
                  <c:v>Oregon</c:v>
                </c:pt>
                <c:pt idx="47">
                  <c:v>Washington</c:v>
                </c:pt>
                <c:pt idx="48">
                  <c:v>Alaska</c:v>
                </c:pt>
                <c:pt idx="49">
                  <c:v>Delaware</c:v>
                </c:pt>
                <c:pt idx="50">
                  <c:v>Nevada</c:v>
                </c:pt>
              </c:strCache>
            </c:strRef>
          </c:cat>
          <c:val>
            <c:numRef>
              <c:f>Sheet1!$B$2:$BA$2</c:f>
              <c:numCache>
                <c:formatCode>0.0%</c:formatCode>
                <c:ptCount val="52"/>
                <c:pt idx="0">
                  <c:v>0.61521635008266162</c:v>
                </c:pt>
                <c:pt idx="1">
                  <c:v>0.58455144734813413</c:v>
                </c:pt>
                <c:pt idx="2">
                  <c:v>0.58212550550889497</c:v>
                </c:pt>
                <c:pt idx="3">
                  <c:v>0.57319035782579009</c:v>
                </c:pt>
                <c:pt idx="4">
                  <c:v>0.57181446094824462</c:v>
                </c:pt>
                <c:pt idx="5">
                  <c:v>0.56504583189476865</c:v>
                </c:pt>
                <c:pt idx="6">
                  <c:v>0.55909597995620886</c:v>
                </c:pt>
                <c:pt idx="7">
                  <c:v>0.5505103299631593</c:v>
                </c:pt>
                <c:pt idx="8">
                  <c:v>0.52907695711262293</c:v>
                </c:pt>
                <c:pt idx="9">
                  <c:v>0.52846917111317382</c:v>
                </c:pt>
                <c:pt idx="10">
                  <c:v>0.51634716375543011</c:v>
                </c:pt>
                <c:pt idx="11">
                  <c:v>0.49416174456819434</c:v>
                </c:pt>
                <c:pt idx="12">
                  <c:v>0.48913223612366641</c:v>
                </c:pt>
                <c:pt idx="13">
                  <c:v>0.48270474794024476</c:v>
                </c:pt>
                <c:pt idx="14">
                  <c:v>0.48128446710231404</c:v>
                </c:pt>
                <c:pt idx="15">
                  <c:v>0.47952642205475471</c:v>
                </c:pt>
                <c:pt idx="16">
                  <c:v>0.47896356289084913</c:v>
                </c:pt>
                <c:pt idx="17">
                  <c:v>0.47888047457302868</c:v>
                </c:pt>
                <c:pt idx="18">
                  <c:v>0.47401322270820867</c:v>
                </c:pt>
                <c:pt idx="19">
                  <c:v>0.47393028051233138</c:v>
                </c:pt>
                <c:pt idx="20">
                  <c:v>0.47251694006049333</c:v>
                </c:pt>
                <c:pt idx="21">
                  <c:v>0.47176169318328953</c:v>
                </c:pt>
                <c:pt idx="22">
                  <c:v>0.46952719149475164</c:v>
                </c:pt>
                <c:pt idx="23">
                  <c:v>0.46586732743522913</c:v>
                </c:pt>
                <c:pt idx="24">
                  <c:v>0.46540612519755076</c:v>
                </c:pt>
                <c:pt idx="25">
                  <c:v>0.46489470343076372</c:v>
                </c:pt>
                <c:pt idx="26">
                  <c:v>0.4640723219367261</c:v>
                </c:pt>
                <c:pt idx="27">
                  <c:v>0.46047650857898509</c:v>
                </c:pt>
                <c:pt idx="28">
                  <c:v>0.4575515186705762</c:v>
                </c:pt>
                <c:pt idx="29">
                  <c:v>0.45585256464681501</c:v>
                </c:pt>
                <c:pt idx="30">
                  <c:v>0.4516730746082086</c:v>
                </c:pt>
                <c:pt idx="31">
                  <c:v>0.45095210236147326</c:v>
                </c:pt>
                <c:pt idx="32">
                  <c:v>0.45014973251808882</c:v>
                </c:pt>
                <c:pt idx="33">
                  <c:v>0.44116431877620238</c:v>
                </c:pt>
                <c:pt idx="34">
                  <c:v>0.44010858261618013</c:v>
                </c:pt>
                <c:pt idx="35">
                  <c:v>0.42939408768978699</c:v>
                </c:pt>
                <c:pt idx="36">
                  <c:v>0.42872305677396827</c:v>
                </c:pt>
                <c:pt idx="37">
                  <c:v>0.42522161749458665</c:v>
                </c:pt>
                <c:pt idx="38">
                  <c:v>0.425147704135171</c:v>
                </c:pt>
                <c:pt idx="39">
                  <c:v>0.42109939566966614</c:v>
                </c:pt>
                <c:pt idx="40">
                  <c:v>0.42007504096867204</c:v>
                </c:pt>
                <c:pt idx="41">
                  <c:v>0.41318654301604918</c:v>
                </c:pt>
                <c:pt idx="42">
                  <c:v>0.40899257864379029</c:v>
                </c:pt>
                <c:pt idx="43">
                  <c:v>0.40194230628607647</c:v>
                </c:pt>
                <c:pt idx="44">
                  <c:v>0.39526882253542572</c:v>
                </c:pt>
                <c:pt idx="45">
                  <c:v>0.36753213466736562</c:v>
                </c:pt>
                <c:pt idx="46">
                  <c:v>0.35836886385646149</c:v>
                </c:pt>
                <c:pt idx="47">
                  <c:v>0.35315451640419654</c:v>
                </c:pt>
                <c:pt idx="48">
                  <c:v>0.33759086242425429</c:v>
                </c:pt>
                <c:pt idx="49">
                  <c:v>0.32624854290677241</c:v>
                </c:pt>
                <c:pt idx="50">
                  <c:v>0.26288897599337357</c:v>
                </c:pt>
              </c:numCache>
            </c:numRef>
          </c:val>
        </c:ser>
        <c:dLbls>
          <c:showLegendKey val="0"/>
          <c:showVal val="0"/>
          <c:showCatName val="0"/>
          <c:showSerName val="0"/>
          <c:showPercent val="0"/>
          <c:showBubbleSize val="0"/>
        </c:dLbls>
        <c:gapWidth val="150"/>
        <c:axId val="404853368"/>
        <c:axId val="404389040"/>
      </c:barChart>
      <c:catAx>
        <c:axId val="404853368"/>
        <c:scaling>
          <c:orientation val="minMax"/>
        </c:scaling>
        <c:delete val="0"/>
        <c:axPos val="b"/>
        <c:numFmt formatCode="General" sourceLinked="1"/>
        <c:majorTickMark val="none"/>
        <c:minorTickMark val="none"/>
        <c:tickLblPos val="nextTo"/>
        <c:spPr>
          <a:noFill/>
          <a:ln w="31750" cap="flat" cmpd="sng" algn="ctr">
            <a:solidFill>
              <a:schemeClr val="tx1">
                <a:lumMod val="65000"/>
                <a:lumOff val="35000"/>
              </a:schemeClr>
            </a:solidFill>
            <a:prstDash val="solid"/>
            <a:round/>
          </a:ln>
          <a:effectLst/>
        </c:spPr>
        <c:txPr>
          <a:bodyPr rot="-3540000" spcFirstLastPara="1" vertOverflow="ellipsis" wrap="square" anchor="ctr" anchorCtr="1"/>
          <a:lstStyle/>
          <a:p>
            <a:pPr>
              <a:defRPr sz="1100" b="0" i="0" u="none" strike="noStrike" kern="1200" baseline="0">
                <a:solidFill>
                  <a:schemeClr val="tx1"/>
                </a:solidFill>
                <a:latin typeface="+mn-lt"/>
                <a:ea typeface="Arial"/>
                <a:cs typeface="Arial"/>
              </a:defRPr>
            </a:pPr>
            <a:endParaRPr lang="en-US"/>
          </a:p>
        </c:txPr>
        <c:crossAx val="404389040"/>
        <c:crosses val="autoZero"/>
        <c:auto val="1"/>
        <c:lblAlgn val="ctr"/>
        <c:lblOffset val="100"/>
        <c:tickLblSkip val="1"/>
        <c:tickMarkSkip val="1"/>
        <c:noMultiLvlLbl val="0"/>
      </c:catAx>
      <c:valAx>
        <c:axId val="404389040"/>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mn-lt"/>
                    <a:ea typeface="Arial"/>
                    <a:cs typeface="Arial"/>
                  </a:defRPr>
                </a:pPr>
                <a:r>
                  <a:rPr lang="en-US" sz="1400" dirty="0" smtClean="0">
                    <a:latin typeface="+mn-lt"/>
                  </a:rPr>
                  <a:t>Chance for College by Age 19</a:t>
                </a:r>
                <a:endParaRPr lang="en-US" sz="1400" dirty="0">
                  <a:latin typeface="+mn-lt"/>
                </a:endParaRPr>
              </a:p>
            </c:rich>
          </c:tx>
          <c:layout>
            <c:manualLayout>
              <c:xMode val="edge"/>
              <c:yMode val="edge"/>
              <c:x val="1.0000000000000005E-2"/>
              <c:y val="0.16675749084657382"/>
            </c:manualLayout>
          </c:layout>
          <c:overlay val="0"/>
          <c:spPr>
            <a:noFill/>
            <a:ln w="21660">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Arial"/>
                  <a:cs typeface="Arial"/>
                </a:defRPr>
              </a:pPr>
              <a:endParaRPr lang="en-US"/>
            </a:p>
          </c:txPr>
        </c:title>
        <c:numFmt formatCode="0%" sourceLinked="0"/>
        <c:majorTickMark val="out"/>
        <c:minorTickMark val="none"/>
        <c:tickLblPos val="nextTo"/>
        <c:spPr>
          <a:noFill/>
          <a:ln w="2707" cap="flat" cmpd="sng" algn="ctr">
            <a:solidFill>
              <a:schemeClr val="bg1">
                <a:lumMod val="50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mn-lt"/>
                <a:ea typeface="Arial"/>
                <a:cs typeface="Arial"/>
              </a:defRPr>
            </a:pPr>
            <a:endParaRPr lang="en-US"/>
          </a:p>
        </c:txPr>
        <c:crossAx val="404853368"/>
        <c:crosses val="autoZero"/>
        <c:crossBetween val="between"/>
      </c:valAx>
      <c:spPr>
        <a:noFill/>
        <a:ln w="23516">
          <a:noFill/>
        </a:ln>
        <a:effectLst/>
      </c:spPr>
    </c:plotArea>
    <c:plotVisOnly val="1"/>
    <c:dispBlanksAs val="gap"/>
    <c:showDLblsOverMax val="0"/>
  </c:chart>
  <c:spPr>
    <a:noFill/>
    <a:ln w="9525" cap="flat" cmpd="sng" algn="ctr">
      <a:noFill/>
      <a:prstDash val="solid"/>
    </a:ln>
    <a:effectLst/>
  </c:spPr>
  <c:txPr>
    <a:bodyPr/>
    <a:lstStyle/>
    <a:p>
      <a:pPr>
        <a:defRPr sz="1535" b="1" i="0" u="none" strike="noStrike" baseline="0">
          <a:solidFill>
            <a:schemeClr val="tx1"/>
          </a:solidFill>
          <a:latin typeface="Arial"/>
          <a:ea typeface="Arial"/>
          <a:cs typeface="Aria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2"/>
            <c:invertIfNegative val="0"/>
            <c:bubble3D val="0"/>
            <c:spPr>
              <a:solidFill>
                <a:srgbClr val="FFC000"/>
              </a:solidFill>
              <a:ln w="10795">
                <a:solidFill>
                  <a:prstClr val="black"/>
                </a:solidFill>
              </a:ln>
            </c:spPr>
          </c:dPt>
          <c:dPt>
            <c:idx val="24"/>
            <c:invertIfNegative val="0"/>
            <c:bubble3D val="0"/>
            <c:spPr>
              <a:solidFill>
                <a:schemeClr val="accent1"/>
              </a:solidFill>
              <a:ln w="10795">
                <a:solidFill>
                  <a:schemeClr val="tx1"/>
                </a:solidFill>
              </a:ln>
            </c:spPr>
          </c:dPt>
          <c:dLbls>
            <c:dLbl>
              <c:idx val="22"/>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Sheet1!$A$2:$A$53</c:f>
              <c:strCache>
                <c:ptCount val="52"/>
                <c:pt idx="0">
                  <c:v>  District of Columbia</c:v>
                </c:pt>
                <c:pt idx="1">
                  <c:v>  Massachusetts </c:v>
                </c:pt>
                <c:pt idx="2">
                  <c:v>  Washington </c:v>
                </c:pt>
                <c:pt idx="3">
                  <c:v>  Rhode Island </c:v>
                </c:pt>
                <c:pt idx="4">
                  <c:v>  Pennsylvania </c:v>
                </c:pt>
                <c:pt idx="5">
                  <c:v>  Delaware </c:v>
                </c:pt>
                <c:pt idx="6">
                  <c:v>  New Hampshire </c:v>
                </c:pt>
                <c:pt idx="7">
                  <c:v>  Vermont </c:v>
                </c:pt>
                <c:pt idx="8">
                  <c:v>  Connecticut </c:v>
                </c:pt>
                <c:pt idx="9">
                  <c:v>  Iowa </c:v>
                </c:pt>
                <c:pt idx="10">
                  <c:v>  Virginia </c:v>
                </c:pt>
                <c:pt idx="11">
                  <c:v>  New Jersey</c:v>
                </c:pt>
                <c:pt idx="12">
                  <c:v>  California </c:v>
                </c:pt>
                <c:pt idx="13">
                  <c:v>  New York </c:v>
                </c:pt>
                <c:pt idx="14">
                  <c:v>  Maryland </c:v>
                </c:pt>
                <c:pt idx="15">
                  <c:v>  Minnesota </c:v>
                </c:pt>
                <c:pt idx="16">
                  <c:v>  Illinois </c:v>
                </c:pt>
                <c:pt idx="17">
                  <c:v>  North Carolina </c:v>
                </c:pt>
                <c:pt idx="18">
                  <c:v>  Wisconsin </c:v>
                </c:pt>
                <c:pt idx="19">
                  <c:v>  Florida </c:v>
                </c:pt>
                <c:pt idx="20">
                  <c:v>  Oregon </c:v>
                </c:pt>
                <c:pt idx="21">
                  <c:v>  Michigan </c:v>
                </c:pt>
                <c:pt idx="22">
                  <c:v>U.S.</c:v>
                </c:pt>
                <c:pt idx="23">
                  <c:v>  Indiana </c:v>
                </c:pt>
                <c:pt idx="24">
                  <c:v>  Nebraska </c:v>
                </c:pt>
                <c:pt idx="25">
                  <c:v>  Maine </c:v>
                </c:pt>
                <c:pt idx="26">
                  <c:v>  Ohio </c:v>
                </c:pt>
                <c:pt idx="27">
                  <c:v>  South Carolina </c:v>
                </c:pt>
                <c:pt idx="28">
                  <c:v>  Missouri </c:v>
                </c:pt>
                <c:pt idx="29">
                  <c:v>  Utah </c:v>
                </c:pt>
                <c:pt idx="30">
                  <c:v>  Wyoming </c:v>
                </c:pt>
                <c:pt idx="31">
                  <c:v>  Texas</c:v>
                </c:pt>
                <c:pt idx="32">
                  <c:v>  Colorado </c:v>
                </c:pt>
                <c:pt idx="33">
                  <c:v>  South Dakota </c:v>
                </c:pt>
                <c:pt idx="34">
                  <c:v>  Tennessee </c:v>
                </c:pt>
                <c:pt idx="35">
                  <c:v>  North Dakota</c:v>
                </c:pt>
                <c:pt idx="36">
                  <c:v>  Arizona </c:v>
                </c:pt>
                <c:pt idx="37">
                  <c:v>  Kansas </c:v>
                </c:pt>
                <c:pt idx="38">
                  <c:v>  Mississippi </c:v>
                </c:pt>
                <c:pt idx="39">
                  <c:v>  Georgia </c:v>
                </c:pt>
                <c:pt idx="40">
                  <c:v>  Kentucky </c:v>
                </c:pt>
                <c:pt idx="41">
                  <c:v>  Alabama </c:v>
                </c:pt>
                <c:pt idx="42">
                  <c:v>  Hawaii </c:v>
                </c:pt>
                <c:pt idx="43">
                  <c:v>  Louisiana </c:v>
                </c:pt>
                <c:pt idx="44">
                  <c:v>  Oklahoma </c:v>
                </c:pt>
                <c:pt idx="45">
                  <c:v>  Montana </c:v>
                </c:pt>
                <c:pt idx="46">
                  <c:v>  West Virginia </c:v>
                </c:pt>
                <c:pt idx="47">
                  <c:v>  Idaho </c:v>
                </c:pt>
                <c:pt idx="48">
                  <c:v>  Arkansas </c:v>
                </c:pt>
                <c:pt idx="49">
                  <c:v>  Nevada </c:v>
                </c:pt>
                <c:pt idx="50">
                  <c:v>  New Mexico </c:v>
                </c:pt>
                <c:pt idx="51">
                  <c:v>  Alaska </c:v>
                </c:pt>
              </c:strCache>
            </c:strRef>
          </c:cat>
          <c:val>
            <c:numRef>
              <c:f>Sheet1!$B$2:$B$53</c:f>
              <c:numCache>
                <c:formatCode>0.0%</c:formatCode>
                <c:ptCount val="52"/>
                <c:pt idx="0">
                  <c:v>0.74299999999999999</c:v>
                </c:pt>
                <c:pt idx="1">
                  <c:v>0.70899999999999996</c:v>
                </c:pt>
                <c:pt idx="2">
                  <c:v>0.69699999999999995</c:v>
                </c:pt>
                <c:pt idx="3">
                  <c:v>0.67900000000000005</c:v>
                </c:pt>
                <c:pt idx="4">
                  <c:v>0.67300000000000004</c:v>
                </c:pt>
                <c:pt idx="5">
                  <c:v>0.67</c:v>
                </c:pt>
                <c:pt idx="6">
                  <c:v>0.66900000000000004</c:v>
                </c:pt>
                <c:pt idx="7">
                  <c:v>0.66600000000000004</c:v>
                </c:pt>
                <c:pt idx="8">
                  <c:v>0.66500000000000004</c:v>
                </c:pt>
                <c:pt idx="9">
                  <c:v>0.66200000000000003</c:v>
                </c:pt>
                <c:pt idx="10">
                  <c:v>0.65800000000000003</c:v>
                </c:pt>
                <c:pt idx="11">
                  <c:v>0.65500000000000003</c:v>
                </c:pt>
                <c:pt idx="12">
                  <c:v>0.65300000000000002</c:v>
                </c:pt>
                <c:pt idx="13">
                  <c:v>0.65</c:v>
                </c:pt>
                <c:pt idx="14">
                  <c:v>0.64300000000000002</c:v>
                </c:pt>
                <c:pt idx="15">
                  <c:v>0.63500000000000001</c:v>
                </c:pt>
                <c:pt idx="16">
                  <c:v>0.622</c:v>
                </c:pt>
                <c:pt idx="17">
                  <c:v>0.61399999999999999</c:v>
                </c:pt>
                <c:pt idx="18">
                  <c:v>0.61</c:v>
                </c:pt>
                <c:pt idx="19">
                  <c:v>0.60099999999999998</c:v>
                </c:pt>
                <c:pt idx="20">
                  <c:v>0.60050000000000003</c:v>
                </c:pt>
                <c:pt idx="21">
                  <c:v>0.6</c:v>
                </c:pt>
                <c:pt idx="22">
                  <c:v>0.59899999999999998</c:v>
                </c:pt>
                <c:pt idx="23">
                  <c:v>0.59599999999999997</c:v>
                </c:pt>
                <c:pt idx="24">
                  <c:v>0.59</c:v>
                </c:pt>
                <c:pt idx="25">
                  <c:v>0.58799999999999997</c:v>
                </c:pt>
                <c:pt idx="26">
                  <c:v>0.58199999999999996</c:v>
                </c:pt>
                <c:pt idx="27">
                  <c:v>0.57799999999999996</c:v>
                </c:pt>
                <c:pt idx="28">
                  <c:v>0.56999999999999995</c:v>
                </c:pt>
                <c:pt idx="29">
                  <c:v>0.54700000000000004</c:v>
                </c:pt>
                <c:pt idx="30">
                  <c:v>0.54</c:v>
                </c:pt>
                <c:pt idx="31">
                  <c:v>0.53300000000000003</c:v>
                </c:pt>
                <c:pt idx="32">
                  <c:v>0.52800000000000002</c:v>
                </c:pt>
                <c:pt idx="33">
                  <c:v>0.52600000000000002</c:v>
                </c:pt>
                <c:pt idx="34">
                  <c:v>0.52400000000000002</c:v>
                </c:pt>
                <c:pt idx="35">
                  <c:v>0.52400000000000002</c:v>
                </c:pt>
                <c:pt idx="36">
                  <c:v>0.52400000000000002</c:v>
                </c:pt>
                <c:pt idx="37">
                  <c:v>0.52300000000000002</c:v>
                </c:pt>
                <c:pt idx="38">
                  <c:v>0.51600000000000001</c:v>
                </c:pt>
                <c:pt idx="39">
                  <c:v>0.505</c:v>
                </c:pt>
                <c:pt idx="40">
                  <c:v>0.5</c:v>
                </c:pt>
                <c:pt idx="41">
                  <c:v>0.49299999999999999</c:v>
                </c:pt>
                <c:pt idx="42">
                  <c:v>0.49</c:v>
                </c:pt>
                <c:pt idx="43">
                  <c:v>0.48799999999999999</c:v>
                </c:pt>
                <c:pt idx="44">
                  <c:v>0.47599999999999998</c:v>
                </c:pt>
                <c:pt idx="45">
                  <c:v>0.47599999999999998</c:v>
                </c:pt>
                <c:pt idx="46">
                  <c:v>0.46600000000000003</c:v>
                </c:pt>
                <c:pt idx="47">
                  <c:v>0.44900000000000001</c:v>
                </c:pt>
                <c:pt idx="48">
                  <c:v>0.44400000000000001</c:v>
                </c:pt>
                <c:pt idx="49">
                  <c:v>0.42099999999999999</c:v>
                </c:pt>
                <c:pt idx="50">
                  <c:v>0.40300000000000002</c:v>
                </c:pt>
                <c:pt idx="51">
                  <c:v>0.32900000000000001</c:v>
                </c:pt>
              </c:numCache>
            </c:numRef>
          </c:val>
        </c:ser>
        <c:dLbls>
          <c:showLegendKey val="0"/>
          <c:showVal val="0"/>
          <c:showCatName val="0"/>
          <c:showSerName val="0"/>
          <c:showPercent val="0"/>
          <c:showBubbleSize val="0"/>
        </c:dLbls>
        <c:gapWidth val="150"/>
        <c:axId val="404389824"/>
        <c:axId val="404390216"/>
      </c:barChart>
      <c:catAx>
        <c:axId val="404389824"/>
        <c:scaling>
          <c:orientation val="minMax"/>
        </c:scaling>
        <c:delete val="0"/>
        <c:axPos val="b"/>
        <c:numFmt formatCode="General" sourceLinked="0"/>
        <c:majorTickMark val="out"/>
        <c:minorTickMark val="none"/>
        <c:tickLblPos val="nextTo"/>
        <c:txPr>
          <a:bodyPr rot="-3600000" vert="horz" anchor="ctr" anchorCtr="1"/>
          <a:lstStyle/>
          <a:p>
            <a:pPr>
              <a:defRPr sz="1100"/>
            </a:pPr>
            <a:endParaRPr lang="en-US"/>
          </a:p>
        </c:txPr>
        <c:crossAx val="404390216"/>
        <c:crosses val="autoZero"/>
        <c:auto val="1"/>
        <c:lblAlgn val="ctr"/>
        <c:lblOffset val="100"/>
        <c:tickLblSkip val="1"/>
        <c:noMultiLvlLbl val="0"/>
      </c:catAx>
      <c:valAx>
        <c:axId val="404390216"/>
        <c:scaling>
          <c:orientation val="minMax"/>
          <c:max val="1"/>
        </c:scaling>
        <c:delete val="0"/>
        <c:axPos val="l"/>
        <c:title>
          <c:tx>
            <c:rich>
              <a:bodyPr rot="-5400000" vert="horz"/>
              <a:lstStyle/>
              <a:p>
                <a:pPr>
                  <a:defRPr/>
                </a:pPr>
                <a:r>
                  <a:rPr lang="en-US" sz="1400" b="0" dirty="0" smtClean="0"/>
                  <a:t>Graduation Rate</a:t>
                </a:r>
                <a:endParaRPr lang="en-US" sz="1400" b="0" dirty="0"/>
              </a:p>
            </c:rich>
          </c:tx>
          <c:overlay val="0"/>
        </c:title>
        <c:numFmt formatCode="0%" sourceLinked="0"/>
        <c:majorTickMark val="out"/>
        <c:minorTickMark val="none"/>
        <c:tickLblPos val="nextTo"/>
        <c:txPr>
          <a:bodyPr/>
          <a:lstStyle/>
          <a:p>
            <a:pPr>
              <a:defRPr sz="1200"/>
            </a:pPr>
            <a:endParaRPr lang="en-US"/>
          </a:p>
        </c:txPr>
        <c:crossAx val="404389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Series 2</c:v>
                </c:pt>
              </c:strCache>
            </c:strRef>
          </c:tx>
          <c:spPr>
            <a:ln w="10795">
              <a:solidFill>
                <a:prstClr val="black"/>
              </a:solidFill>
            </a:ln>
          </c:spPr>
          <c:invertIfNegative val="0"/>
          <c:dPt>
            <c:idx val="22"/>
            <c:invertIfNegative val="0"/>
            <c:bubble3D val="0"/>
            <c:spPr>
              <a:solidFill>
                <a:srgbClr val="FFD457"/>
              </a:solidFill>
              <a:ln w="10795">
                <a:solidFill>
                  <a:prstClr val="black"/>
                </a:solidFill>
              </a:ln>
            </c:spPr>
          </c:dPt>
          <c:dLbls>
            <c:dLbl>
              <c:idx val="22"/>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  District of Columbia</c:v>
                </c:pt>
                <c:pt idx="1">
                  <c:v>  Delaware </c:v>
                </c:pt>
                <c:pt idx="2">
                  <c:v>  Maryland </c:v>
                </c:pt>
                <c:pt idx="3">
                  <c:v>  Massachusetts </c:v>
                </c:pt>
                <c:pt idx="4">
                  <c:v>  Washington </c:v>
                </c:pt>
                <c:pt idx="5">
                  <c:v>  New Jersey</c:v>
                </c:pt>
                <c:pt idx="6">
                  <c:v>  Virginia </c:v>
                </c:pt>
                <c:pt idx="7">
                  <c:v>  California </c:v>
                </c:pt>
                <c:pt idx="8">
                  <c:v>  Pennsylvania </c:v>
                </c:pt>
                <c:pt idx="9">
                  <c:v>  New York </c:v>
                </c:pt>
                <c:pt idx="10">
                  <c:v>  Iowa </c:v>
                </c:pt>
                <c:pt idx="11">
                  <c:v>  Connecticut </c:v>
                </c:pt>
                <c:pt idx="12">
                  <c:v>  Rhode Island </c:v>
                </c:pt>
                <c:pt idx="13">
                  <c:v>  Vermont </c:v>
                </c:pt>
                <c:pt idx="14">
                  <c:v>  New Hampshire </c:v>
                </c:pt>
                <c:pt idx="15">
                  <c:v>  Illinois </c:v>
                </c:pt>
                <c:pt idx="16">
                  <c:v>  North Carolina </c:v>
                </c:pt>
                <c:pt idx="17">
                  <c:v>  Minnesota </c:v>
                </c:pt>
                <c:pt idx="18">
                  <c:v>  South Carolina </c:v>
                </c:pt>
                <c:pt idx="19">
                  <c:v>  Michigan </c:v>
                </c:pt>
                <c:pt idx="20">
                  <c:v>  Florida </c:v>
                </c:pt>
                <c:pt idx="21">
                  <c:v>  Wisconsin </c:v>
                </c:pt>
                <c:pt idx="22">
                  <c:v>U.S.</c:v>
                </c:pt>
                <c:pt idx="23">
                  <c:v>  Indiana </c:v>
                </c:pt>
                <c:pt idx="24">
                  <c:v>  Ohio </c:v>
                </c:pt>
                <c:pt idx="25">
                  <c:v>  Oregon </c:v>
                </c:pt>
                <c:pt idx="26">
                  <c:v>  Nebraska </c:v>
                </c:pt>
                <c:pt idx="27">
                  <c:v>  Mississippi </c:v>
                </c:pt>
                <c:pt idx="28">
                  <c:v>  Missouri </c:v>
                </c:pt>
                <c:pt idx="29">
                  <c:v>  Texas</c:v>
                </c:pt>
                <c:pt idx="30">
                  <c:v>  Maine </c:v>
                </c:pt>
                <c:pt idx="31">
                  <c:v>  Alabama </c:v>
                </c:pt>
                <c:pt idx="32">
                  <c:v>  Arizona </c:v>
                </c:pt>
                <c:pt idx="33">
                  <c:v>  Colorado </c:v>
                </c:pt>
                <c:pt idx="34">
                  <c:v>  Utah </c:v>
                </c:pt>
                <c:pt idx="35">
                  <c:v>  Wyoming </c:v>
                </c:pt>
                <c:pt idx="36">
                  <c:v>  Georgia </c:v>
                </c:pt>
                <c:pt idx="37">
                  <c:v>  Kansas </c:v>
                </c:pt>
                <c:pt idx="38">
                  <c:v>  Tennessee </c:v>
                </c:pt>
                <c:pt idx="39">
                  <c:v>  South Dakota </c:v>
                </c:pt>
                <c:pt idx="40">
                  <c:v>  Louisiana </c:v>
                </c:pt>
                <c:pt idx="41">
                  <c:v>  North Dakota</c:v>
                </c:pt>
                <c:pt idx="42">
                  <c:v>  Oklahoma </c:v>
                </c:pt>
                <c:pt idx="43">
                  <c:v>  Kentucky </c:v>
                </c:pt>
                <c:pt idx="44">
                  <c:v>  Arkansas </c:v>
                </c:pt>
                <c:pt idx="45">
                  <c:v>  Montana </c:v>
                </c:pt>
                <c:pt idx="46">
                  <c:v>  West Virginia </c:v>
                </c:pt>
                <c:pt idx="47">
                  <c:v>  Nevada </c:v>
                </c:pt>
                <c:pt idx="48">
                  <c:v>  Idaho </c:v>
                </c:pt>
                <c:pt idx="49">
                  <c:v>  New Mexico </c:v>
                </c:pt>
                <c:pt idx="50">
                  <c:v>  Hawaii </c:v>
                </c:pt>
                <c:pt idx="51">
                  <c:v>  Alaska </c:v>
                </c:pt>
              </c:strCache>
            </c:strRef>
          </c:cat>
          <c:val>
            <c:numRef>
              <c:f>Sheet1!$C$2:$C$53</c:f>
              <c:numCache>
                <c:formatCode>General</c:formatCode>
                <c:ptCount val="52"/>
                <c:pt idx="0">
                  <c:v>0.81599999999999995</c:v>
                </c:pt>
                <c:pt idx="1">
                  <c:v>0.76500000000000001</c:v>
                </c:pt>
                <c:pt idx="2">
                  <c:v>0.73799999999999999</c:v>
                </c:pt>
                <c:pt idx="3">
                  <c:v>0.71099999999999997</c:v>
                </c:pt>
                <c:pt idx="4">
                  <c:v>0.70599999999999996</c:v>
                </c:pt>
                <c:pt idx="5">
                  <c:v>0.70499999999999996</c:v>
                </c:pt>
                <c:pt idx="6">
                  <c:v>0.70200000000000007</c:v>
                </c:pt>
                <c:pt idx="7">
                  <c:v>0.70099999999999996</c:v>
                </c:pt>
                <c:pt idx="8">
                  <c:v>0.69499999999999995</c:v>
                </c:pt>
                <c:pt idx="9">
                  <c:v>0.68799999999999994</c:v>
                </c:pt>
                <c:pt idx="10">
                  <c:v>0.68400000000000005</c:v>
                </c:pt>
                <c:pt idx="11">
                  <c:v>0.67799999999999994</c:v>
                </c:pt>
                <c:pt idx="12">
                  <c:v>0.67799999999999994</c:v>
                </c:pt>
                <c:pt idx="13">
                  <c:v>0.67700000000000005</c:v>
                </c:pt>
                <c:pt idx="14">
                  <c:v>0.67400000000000004</c:v>
                </c:pt>
                <c:pt idx="15">
                  <c:v>0.67200000000000004</c:v>
                </c:pt>
                <c:pt idx="16">
                  <c:v>0.66700000000000004</c:v>
                </c:pt>
                <c:pt idx="17">
                  <c:v>0.65799999999999992</c:v>
                </c:pt>
                <c:pt idx="18">
                  <c:v>0.64599999999999991</c:v>
                </c:pt>
                <c:pt idx="19">
                  <c:v>0.64400000000000002</c:v>
                </c:pt>
                <c:pt idx="20">
                  <c:v>0.6409999999999999</c:v>
                </c:pt>
                <c:pt idx="21">
                  <c:v>0.63400000000000001</c:v>
                </c:pt>
                <c:pt idx="22">
                  <c:v>0.63400000000000001</c:v>
                </c:pt>
                <c:pt idx="23">
                  <c:v>0.62</c:v>
                </c:pt>
                <c:pt idx="24">
                  <c:v>0.61499999999999999</c:v>
                </c:pt>
                <c:pt idx="25">
                  <c:v>0.61</c:v>
                </c:pt>
                <c:pt idx="26">
                  <c:v>0.60799999999999998</c:v>
                </c:pt>
                <c:pt idx="27">
                  <c:v>0.60699999999999998</c:v>
                </c:pt>
                <c:pt idx="28">
                  <c:v>0.60499999999999998</c:v>
                </c:pt>
                <c:pt idx="29">
                  <c:v>0.60299999999999998</c:v>
                </c:pt>
                <c:pt idx="30">
                  <c:v>0.58499999999999996</c:v>
                </c:pt>
                <c:pt idx="31">
                  <c:v>0.58399999999999996</c:v>
                </c:pt>
                <c:pt idx="32">
                  <c:v>0.57100000000000006</c:v>
                </c:pt>
                <c:pt idx="33">
                  <c:v>0.57100000000000006</c:v>
                </c:pt>
                <c:pt idx="34">
                  <c:v>0.56899999999999995</c:v>
                </c:pt>
                <c:pt idx="35">
                  <c:v>0.55799999999999994</c:v>
                </c:pt>
                <c:pt idx="36">
                  <c:v>0.55700000000000005</c:v>
                </c:pt>
                <c:pt idx="37">
                  <c:v>0.55700000000000005</c:v>
                </c:pt>
                <c:pt idx="38">
                  <c:v>0.55500000000000005</c:v>
                </c:pt>
                <c:pt idx="39">
                  <c:v>0.55100000000000005</c:v>
                </c:pt>
                <c:pt idx="40">
                  <c:v>0.54600000000000004</c:v>
                </c:pt>
                <c:pt idx="41">
                  <c:v>0.54100000000000004</c:v>
                </c:pt>
                <c:pt idx="42">
                  <c:v>0.52900000000000003</c:v>
                </c:pt>
                <c:pt idx="43">
                  <c:v>0.52200000000000002</c:v>
                </c:pt>
                <c:pt idx="44">
                  <c:v>0.50900000000000001</c:v>
                </c:pt>
                <c:pt idx="45">
                  <c:v>0.48799999999999999</c:v>
                </c:pt>
                <c:pt idx="46">
                  <c:v>0.48299999999999998</c:v>
                </c:pt>
                <c:pt idx="47">
                  <c:v>0.46799999999999997</c:v>
                </c:pt>
                <c:pt idx="48">
                  <c:v>0.46500000000000002</c:v>
                </c:pt>
                <c:pt idx="49">
                  <c:v>0.46200000000000002</c:v>
                </c:pt>
                <c:pt idx="50">
                  <c:v>0.41299999999999998</c:v>
                </c:pt>
                <c:pt idx="51">
                  <c:v>0.39899999999999997</c:v>
                </c:pt>
              </c:numCache>
            </c:numRef>
          </c:val>
        </c:ser>
        <c:dLbls>
          <c:showLegendKey val="0"/>
          <c:showVal val="0"/>
          <c:showCatName val="0"/>
          <c:showSerName val="0"/>
          <c:showPercent val="0"/>
          <c:showBubbleSize val="0"/>
        </c:dLbls>
        <c:gapWidth val="150"/>
        <c:axId val="404391000"/>
        <c:axId val="404391392"/>
      </c:barChart>
      <c:catAx>
        <c:axId val="404391000"/>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4391392"/>
        <c:crosses val="autoZero"/>
        <c:auto val="1"/>
        <c:lblAlgn val="ctr"/>
        <c:lblOffset val="100"/>
        <c:tickLblSkip val="1"/>
        <c:noMultiLvlLbl val="0"/>
      </c:catAx>
      <c:valAx>
        <c:axId val="404391392"/>
        <c:scaling>
          <c:orientation val="minMax"/>
          <c:max val="1"/>
        </c:scaling>
        <c:delete val="0"/>
        <c:axPos val="l"/>
        <c:title>
          <c:tx>
            <c:rich>
              <a:bodyPr rot="-5400000" vert="horz"/>
              <a:lstStyle/>
              <a:p>
                <a:pPr>
                  <a:defRPr/>
                </a:pPr>
                <a:r>
                  <a:rPr lang="en-US" sz="1400" b="0" dirty="0" smtClean="0"/>
                  <a:t>Graduation Rate</a:t>
                </a:r>
                <a:endParaRPr lang="en-US" sz="1400" b="0" dirty="0"/>
              </a:p>
            </c:rich>
          </c:tx>
          <c:overlay val="0"/>
        </c:title>
        <c:numFmt formatCode="0%" sourceLinked="0"/>
        <c:majorTickMark val="out"/>
        <c:minorTickMark val="none"/>
        <c:tickLblPos val="nextTo"/>
        <c:txPr>
          <a:bodyPr/>
          <a:lstStyle/>
          <a:p>
            <a:pPr>
              <a:defRPr sz="1200"/>
            </a:pPr>
            <a:endParaRPr lang="en-US"/>
          </a:p>
        </c:txPr>
        <c:crossAx val="404391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19"/>
            <c:invertIfNegative val="0"/>
            <c:bubble3D val="0"/>
            <c:spPr>
              <a:solidFill>
                <a:srgbClr val="FFC000"/>
              </a:solidFill>
              <a:ln w="10795">
                <a:solidFill>
                  <a:prstClr val="black"/>
                </a:solidFill>
              </a:ln>
            </c:spPr>
          </c:dPt>
          <c:dPt>
            <c:idx val="22"/>
            <c:invertIfNegative val="0"/>
            <c:bubble3D val="0"/>
            <c:spPr>
              <a:solidFill>
                <a:schemeClr val="accent1"/>
              </a:solidFill>
              <a:ln w="10795">
                <a:solidFill>
                  <a:prstClr val="black"/>
                </a:solidFill>
              </a:ln>
            </c:spPr>
          </c:dPt>
          <c:dLbls>
            <c:dLbl>
              <c:idx val="19"/>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New Hampshire</c:v>
                </c:pt>
                <c:pt idx="1">
                  <c:v>Rhode Island</c:v>
                </c:pt>
                <c:pt idx="2">
                  <c:v>Massachusetts</c:v>
                </c:pt>
                <c:pt idx="3">
                  <c:v>District of Columbia</c:v>
                </c:pt>
                <c:pt idx="4">
                  <c:v>Washington State</c:v>
                </c:pt>
                <c:pt idx="5">
                  <c:v>Virginia</c:v>
                </c:pt>
                <c:pt idx="6">
                  <c:v>Connecticut</c:v>
                </c:pt>
                <c:pt idx="7">
                  <c:v>Pennsylvania</c:v>
                </c:pt>
                <c:pt idx="8">
                  <c:v>Vermont</c:v>
                </c:pt>
                <c:pt idx="9">
                  <c:v>New York</c:v>
                </c:pt>
                <c:pt idx="10">
                  <c:v>New Jersey</c:v>
                </c:pt>
                <c:pt idx="11">
                  <c:v>Florida</c:v>
                </c:pt>
                <c:pt idx="12">
                  <c:v>California</c:v>
                </c:pt>
                <c:pt idx="13">
                  <c:v>North Carolina</c:v>
                </c:pt>
                <c:pt idx="14">
                  <c:v>Oregon</c:v>
                </c:pt>
                <c:pt idx="15">
                  <c:v>Minnesota</c:v>
                </c:pt>
                <c:pt idx="16">
                  <c:v>Maine</c:v>
                </c:pt>
                <c:pt idx="17">
                  <c:v>Maryland</c:v>
                </c:pt>
                <c:pt idx="18">
                  <c:v>Iowa</c:v>
                </c:pt>
                <c:pt idx="19">
                  <c:v>United States</c:v>
                </c:pt>
                <c:pt idx="20">
                  <c:v>South Carolina</c:v>
                </c:pt>
                <c:pt idx="21">
                  <c:v>Idaho</c:v>
                </c:pt>
                <c:pt idx="22">
                  <c:v>Mississippi</c:v>
                </c:pt>
                <c:pt idx="23">
                  <c:v>Georgia</c:v>
                </c:pt>
                <c:pt idx="24">
                  <c:v>Delaware</c:v>
                </c:pt>
                <c:pt idx="25">
                  <c:v>Tennessee</c:v>
                </c:pt>
                <c:pt idx="26">
                  <c:v>Nebraska</c:v>
                </c:pt>
                <c:pt idx="27">
                  <c:v>Illinois</c:v>
                </c:pt>
                <c:pt idx="28">
                  <c:v>Montanta</c:v>
                </c:pt>
                <c:pt idx="29">
                  <c:v>Missouri</c:v>
                </c:pt>
                <c:pt idx="30">
                  <c:v>Colorado</c:v>
                </c:pt>
                <c:pt idx="31">
                  <c:v>Texas</c:v>
                </c:pt>
                <c:pt idx="32">
                  <c:v>Wisconsin</c:v>
                </c:pt>
                <c:pt idx="33">
                  <c:v>Louisiana</c:v>
                </c:pt>
                <c:pt idx="34">
                  <c:v>Indiana</c:v>
                </c:pt>
                <c:pt idx="35">
                  <c:v>Hawaii</c:v>
                </c:pt>
                <c:pt idx="36">
                  <c:v>Kentucky</c:v>
                </c:pt>
                <c:pt idx="37">
                  <c:v>Alabama</c:v>
                </c:pt>
                <c:pt idx="38">
                  <c:v>Ohio</c:v>
                </c:pt>
                <c:pt idx="39">
                  <c:v>Michigan</c:v>
                </c:pt>
                <c:pt idx="40">
                  <c:v>South Dakota</c:v>
                </c:pt>
                <c:pt idx="41">
                  <c:v>Kansas</c:v>
                </c:pt>
                <c:pt idx="42">
                  <c:v>Nevada</c:v>
                </c:pt>
                <c:pt idx="43">
                  <c:v>West Virginia</c:v>
                </c:pt>
                <c:pt idx="44">
                  <c:v>Oklahoma</c:v>
                </c:pt>
                <c:pt idx="45">
                  <c:v>New Mexico</c:v>
                </c:pt>
                <c:pt idx="46">
                  <c:v>North Dakota</c:v>
                </c:pt>
                <c:pt idx="47">
                  <c:v>Arizona</c:v>
                </c:pt>
                <c:pt idx="48">
                  <c:v>Wyoming</c:v>
                </c:pt>
                <c:pt idx="49">
                  <c:v>Utah</c:v>
                </c:pt>
                <c:pt idx="50">
                  <c:v>Arkansas</c:v>
                </c:pt>
                <c:pt idx="51">
                  <c:v>Alaska</c:v>
                </c:pt>
              </c:strCache>
            </c:strRef>
          </c:cat>
          <c:val>
            <c:numRef>
              <c:f>Sheet1!$B$2:$B$53</c:f>
              <c:numCache>
                <c:formatCode>0.0%</c:formatCode>
                <c:ptCount val="52"/>
                <c:pt idx="0">
                  <c:v>0.66515837104072395</c:v>
                </c:pt>
                <c:pt idx="1">
                  <c:v>0.59065420560747661</c:v>
                </c:pt>
                <c:pt idx="2">
                  <c:v>0.5852079072937969</c:v>
                </c:pt>
                <c:pt idx="3">
                  <c:v>0.57374768089053807</c:v>
                </c:pt>
                <c:pt idx="4">
                  <c:v>0.57232704402515722</c:v>
                </c:pt>
                <c:pt idx="5">
                  <c:v>0.49725590299936184</c:v>
                </c:pt>
                <c:pt idx="6">
                  <c:v>0.49150409062303335</c:v>
                </c:pt>
                <c:pt idx="7">
                  <c:v>0.49053715558029504</c:v>
                </c:pt>
                <c:pt idx="8">
                  <c:v>0.48760330578512395</c:v>
                </c:pt>
                <c:pt idx="9">
                  <c:v>0.48535564853556484</c:v>
                </c:pt>
                <c:pt idx="10">
                  <c:v>0.47361809045226133</c:v>
                </c:pt>
                <c:pt idx="11">
                  <c:v>0.47345369084499517</c:v>
                </c:pt>
                <c:pt idx="12">
                  <c:v>0.47327362034094195</c:v>
                </c:pt>
                <c:pt idx="13">
                  <c:v>0.47116797786807296</c:v>
                </c:pt>
                <c:pt idx="14">
                  <c:v>0.45768025078369906</c:v>
                </c:pt>
                <c:pt idx="15">
                  <c:v>0.44296788482834992</c:v>
                </c:pt>
                <c:pt idx="16">
                  <c:v>0.44210526315789472</c:v>
                </c:pt>
                <c:pt idx="17">
                  <c:v>0.41850533807829182</c:v>
                </c:pt>
                <c:pt idx="18">
                  <c:v>0.41701534170153415</c:v>
                </c:pt>
                <c:pt idx="19">
                  <c:v>0.41199999999999998</c:v>
                </c:pt>
                <c:pt idx="20">
                  <c:v>0.41053921568627449</c:v>
                </c:pt>
                <c:pt idx="21">
                  <c:v>0.4044943820224719</c:v>
                </c:pt>
                <c:pt idx="22">
                  <c:v>0.39506758359023003</c:v>
                </c:pt>
                <c:pt idx="23">
                  <c:v>0.39397018970189701</c:v>
                </c:pt>
                <c:pt idx="24">
                  <c:v>0.38843813387423937</c:v>
                </c:pt>
                <c:pt idx="25">
                  <c:v>0.38178472861085555</c:v>
                </c:pt>
                <c:pt idx="26">
                  <c:v>0.3770053475935829</c:v>
                </c:pt>
                <c:pt idx="27">
                  <c:v>0.37579816228001867</c:v>
                </c:pt>
                <c:pt idx="28">
                  <c:v>0.36585365853658536</c:v>
                </c:pt>
                <c:pt idx="29">
                  <c:v>0.36440991490935998</c:v>
                </c:pt>
                <c:pt idx="30">
                  <c:v>0.35608646188850968</c:v>
                </c:pt>
                <c:pt idx="31">
                  <c:v>0.35602783524543918</c:v>
                </c:pt>
                <c:pt idx="32">
                  <c:v>0.35069984447900465</c:v>
                </c:pt>
                <c:pt idx="33">
                  <c:v>0.34860833461479318</c:v>
                </c:pt>
                <c:pt idx="34">
                  <c:v>0.34696859021183346</c:v>
                </c:pt>
                <c:pt idx="35">
                  <c:v>0.3392857142857143</c:v>
                </c:pt>
                <c:pt idx="36">
                  <c:v>0.33785091965150049</c:v>
                </c:pt>
                <c:pt idx="37">
                  <c:v>0.337729912875121</c:v>
                </c:pt>
                <c:pt idx="38">
                  <c:v>0.33265846441364272</c:v>
                </c:pt>
                <c:pt idx="39">
                  <c:v>0.3194305193503108</c:v>
                </c:pt>
                <c:pt idx="40">
                  <c:v>0.31481481481481483</c:v>
                </c:pt>
                <c:pt idx="41">
                  <c:v>0.3087248322147651</c:v>
                </c:pt>
                <c:pt idx="42">
                  <c:v>0.30099009900990098</c:v>
                </c:pt>
                <c:pt idx="43">
                  <c:v>0.29812834224598933</c:v>
                </c:pt>
                <c:pt idx="44">
                  <c:v>0.29740791268758526</c:v>
                </c:pt>
                <c:pt idx="45">
                  <c:v>0.28819444444444442</c:v>
                </c:pt>
                <c:pt idx="46">
                  <c:v>0.28125</c:v>
                </c:pt>
                <c:pt idx="47">
                  <c:v>0.27405247813411077</c:v>
                </c:pt>
                <c:pt idx="48">
                  <c:v>0.26666666666666666</c:v>
                </c:pt>
                <c:pt idx="49">
                  <c:v>0.26267281105990781</c:v>
                </c:pt>
                <c:pt idx="50">
                  <c:v>0.25403864428254674</c:v>
                </c:pt>
                <c:pt idx="51">
                  <c:v>0.13725490196078433</c:v>
                </c:pt>
              </c:numCache>
            </c:numRef>
          </c:val>
        </c:ser>
        <c:dLbls>
          <c:showLegendKey val="0"/>
          <c:showVal val="0"/>
          <c:showCatName val="0"/>
          <c:showSerName val="0"/>
          <c:showPercent val="0"/>
          <c:showBubbleSize val="0"/>
        </c:dLbls>
        <c:gapWidth val="150"/>
        <c:axId val="404392176"/>
        <c:axId val="404392568"/>
      </c:barChart>
      <c:catAx>
        <c:axId val="404392176"/>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4392568"/>
        <c:crosses val="autoZero"/>
        <c:auto val="1"/>
        <c:lblAlgn val="ctr"/>
        <c:lblOffset val="100"/>
        <c:tickLblSkip val="1"/>
        <c:noMultiLvlLbl val="0"/>
      </c:catAx>
      <c:valAx>
        <c:axId val="404392568"/>
        <c:scaling>
          <c:orientation val="minMax"/>
          <c:max val="1"/>
        </c:scaling>
        <c:delete val="0"/>
        <c:axPos val="l"/>
        <c:title>
          <c:tx>
            <c:rich>
              <a:bodyPr rot="-5400000" vert="horz"/>
              <a:lstStyle/>
              <a:p>
                <a:pPr>
                  <a:defRPr/>
                </a:pPr>
                <a:r>
                  <a:rPr lang="en-US" sz="1400" b="0" dirty="0" smtClean="0"/>
                  <a:t>Graduation Rate</a:t>
                </a:r>
                <a:endParaRPr lang="en-US" sz="1400" b="0" dirty="0"/>
              </a:p>
            </c:rich>
          </c:tx>
          <c:overlay val="0"/>
        </c:title>
        <c:numFmt formatCode="0%" sourceLinked="0"/>
        <c:majorTickMark val="out"/>
        <c:minorTickMark val="none"/>
        <c:tickLblPos val="nextTo"/>
        <c:txPr>
          <a:bodyPr/>
          <a:lstStyle/>
          <a:p>
            <a:pPr>
              <a:defRPr sz="1200"/>
            </a:pPr>
            <a:endParaRPr lang="en-US"/>
          </a:p>
        </c:txPr>
        <c:crossAx val="404392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508587742322"/>
          <c:y val="4.229753359898044E-2"/>
          <c:w val="0.86580501450476588"/>
          <c:h val="0.59846850270452601"/>
        </c:manualLayout>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1"/>
            <c:invertIfNegative val="0"/>
            <c:bubble3D val="0"/>
            <c:spPr>
              <a:solidFill>
                <a:srgbClr val="FFC000"/>
              </a:solidFill>
              <a:ln w="10795">
                <a:solidFill>
                  <a:prstClr val="black"/>
                </a:solidFill>
              </a:ln>
            </c:spPr>
          </c:dPt>
          <c:dPt>
            <c:idx val="28"/>
            <c:invertIfNegative val="0"/>
            <c:bubble3D val="0"/>
            <c:spPr>
              <a:solidFill>
                <a:schemeClr val="accent1"/>
              </a:solidFill>
              <a:ln w="10795">
                <a:solidFill>
                  <a:prstClr val="black"/>
                </a:solidFill>
              </a:ln>
            </c:spPr>
          </c:dPt>
          <c:dLbls>
            <c:dLbl>
              <c:idx val="21"/>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Sheet1!$A$2:$A$53</c:f>
              <c:strCache>
                <c:ptCount val="52"/>
                <c:pt idx="0">
                  <c:v>District of Columbia</c:v>
                </c:pt>
                <c:pt idx="1">
                  <c:v>Delaware</c:v>
                </c:pt>
                <c:pt idx="2">
                  <c:v>New Hampshire</c:v>
                </c:pt>
                <c:pt idx="3">
                  <c:v>Maryland</c:v>
                </c:pt>
                <c:pt idx="4">
                  <c:v>Massachusetts</c:v>
                </c:pt>
                <c:pt idx="5">
                  <c:v>Maine</c:v>
                </c:pt>
                <c:pt idx="6">
                  <c:v>North Carolina</c:v>
                </c:pt>
                <c:pt idx="7">
                  <c:v>Rhode Island</c:v>
                </c:pt>
                <c:pt idx="8">
                  <c:v>Virginia</c:v>
                </c:pt>
                <c:pt idx="9">
                  <c:v>Pennsylvania</c:v>
                </c:pt>
                <c:pt idx="10">
                  <c:v>Washington</c:v>
                </c:pt>
                <c:pt idx="11">
                  <c:v>Florida</c:v>
                </c:pt>
                <c:pt idx="12">
                  <c:v>Connecticut</c:v>
                </c:pt>
                <c:pt idx="13">
                  <c:v>Vermont</c:v>
                </c:pt>
                <c:pt idx="14">
                  <c:v>Oregon</c:v>
                </c:pt>
                <c:pt idx="15">
                  <c:v>California</c:v>
                </c:pt>
                <c:pt idx="16">
                  <c:v>Michigan</c:v>
                </c:pt>
                <c:pt idx="17">
                  <c:v>New Jersey</c:v>
                </c:pt>
                <c:pt idx="18">
                  <c:v>Missouri</c:v>
                </c:pt>
                <c:pt idx="19">
                  <c:v>Minnesota</c:v>
                </c:pt>
                <c:pt idx="20">
                  <c:v>Illinois</c:v>
                </c:pt>
                <c:pt idx="21">
                  <c:v>United States</c:v>
                </c:pt>
                <c:pt idx="22">
                  <c:v>New York</c:v>
                </c:pt>
                <c:pt idx="23">
                  <c:v>South Carolina</c:v>
                </c:pt>
                <c:pt idx="24">
                  <c:v>Ohio</c:v>
                </c:pt>
                <c:pt idx="25">
                  <c:v>Tennessee</c:v>
                </c:pt>
                <c:pt idx="26">
                  <c:v>Indiana</c:v>
                </c:pt>
                <c:pt idx="27">
                  <c:v>Iowa</c:v>
                </c:pt>
                <c:pt idx="28">
                  <c:v>Wisconsin</c:v>
                </c:pt>
                <c:pt idx="29">
                  <c:v>Mississippi</c:v>
                </c:pt>
                <c:pt idx="30">
                  <c:v>Louisiana</c:v>
                </c:pt>
                <c:pt idx="31">
                  <c:v>Arizona</c:v>
                </c:pt>
                <c:pt idx="32">
                  <c:v>Alabama</c:v>
                </c:pt>
                <c:pt idx="33">
                  <c:v>Nebraska</c:v>
                </c:pt>
                <c:pt idx="34">
                  <c:v>Georgia</c:v>
                </c:pt>
                <c:pt idx="35">
                  <c:v>Kentucky</c:v>
                </c:pt>
                <c:pt idx="36">
                  <c:v>Utah</c:v>
                </c:pt>
                <c:pt idx="37">
                  <c:v>Texas</c:v>
                </c:pt>
                <c:pt idx="38">
                  <c:v>Oklahoma</c:v>
                </c:pt>
                <c:pt idx="39">
                  <c:v>Arkansas</c:v>
                </c:pt>
                <c:pt idx="40">
                  <c:v>Colorado</c:v>
                </c:pt>
                <c:pt idx="41">
                  <c:v>Kansas</c:v>
                </c:pt>
                <c:pt idx="42">
                  <c:v>West Vriginia</c:v>
                </c:pt>
                <c:pt idx="43">
                  <c:v>Wyoming</c:v>
                </c:pt>
                <c:pt idx="44">
                  <c:v>Hawaii</c:v>
                </c:pt>
                <c:pt idx="45">
                  <c:v>New Mexico</c:v>
                </c:pt>
                <c:pt idx="46">
                  <c:v>Idaho</c:v>
                </c:pt>
                <c:pt idx="47">
                  <c:v>North Dakota</c:v>
                </c:pt>
                <c:pt idx="48">
                  <c:v>Nevada</c:v>
                </c:pt>
                <c:pt idx="49">
                  <c:v>South Dakota</c:v>
                </c:pt>
                <c:pt idx="50">
                  <c:v>Montana</c:v>
                </c:pt>
                <c:pt idx="51">
                  <c:v>Alaska</c:v>
                </c:pt>
              </c:strCache>
            </c:strRef>
          </c:cat>
          <c:val>
            <c:numRef>
              <c:f>Sheet1!$B$2:$B$53</c:f>
              <c:numCache>
                <c:formatCode>0.0%</c:formatCode>
                <c:ptCount val="52"/>
                <c:pt idx="0">
                  <c:v>0.7399577167019028</c:v>
                </c:pt>
                <c:pt idx="1">
                  <c:v>0.7345454545454545</c:v>
                </c:pt>
                <c:pt idx="2">
                  <c:v>0.70129870129870131</c:v>
                </c:pt>
                <c:pt idx="3">
                  <c:v>0.67331118493909192</c:v>
                </c:pt>
                <c:pt idx="4">
                  <c:v>0.66493902439024388</c:v>
                </c:pt>
                <c:pt idx="5">
                  <c:v>0.65789473684210531</c:v>
                </c:pt>
                <c:pt idx="6">
                  <c:v>0.6395427034297243</c:v>
                </c:pt>
                <c:pt idx="7">
                  <c:v>0.63913595933926304</c:v>
                </c:pt>
                <c:pt idx="8">
                  <c:v>0.63411764705882356</c:v>
                </c:pt>
                <c:pt idx="9">
                  <c:v>0.63195057369814656</c:v>
                </c:pt>
                <c:pt idx="10">
                  <c:v>0.61130254996554101</c:v>
                </c:pt>
                <c:pt idx="11">
                  <c:v>0.60615982809782054</c:v>
                </c:pt>
                <c:pt idx="12">
                  <c:v>0.59805194805194806</c:v>
                </c:pt>
                <c:pt idx="13">
                  <c:v>0.59788359788359791</c:v>
                </c:pt>
                <c:pt idx="14">
                  <c:v>0.58406113537117899</c:v>
                </c:pt>
                <c:pt idx="15">
                  <c:v>0.56930175552431417</c:v>
                </c:pt>
                <c:pt idx="16">
                  <c:v>0.56891495601173026</c:v>
                </c:pt>
                <c:pt idx="17">
                  <c:v>0.55262503110226424</c:v>
                </c:pt>
                <c:pt idx="18">
                  <c:v>0.55006337135614702</c:v>
                </c:pt>
                <c:pt idx="19">
                  <c:v>0.54418604651162794</c:v>
                </c:pt>
                <c:pt idx="20">
                  <c:v>0.5438279051065541</c:v>
                </c:pt>
                <c:pt idx="21">
                  <c:v>0.53773298922616852</c:v>
                </c:pt>
                <c:pt idx="22">
                  <c:v>0.53729593217281502</c:v>
                </c:pt>
                <c:pt idx="23">
                  <c:v>0.53699788583509511</c:v>
                </c:pt>
                <c:pt idx="24">
                  <c:v>0.53636938646426313</c:v>
                </c:pt>
                <c:pt idx="25">
                  <c:v>0.53493975903614455</c:v>
                </c:pt>
                <c:pt idx="26">
                  <c:v>0.53484320557491294</c:v>
                </c:pt>
                <c:pt idx="27">
                  <c:v>0.52864157119476274</c:v>
                </c:pt>
                <c:pt idx="28">
                  <c:v>0.52569502948609936</c:v>
                </c:pt>
                <c:pt idx="29">
                  <c:v>0.52517985611510787</c:v>
                </c:pt>
                <c:pt idx="30">
                  <c:v>0.51060606060606062</c:v>
                </c:pt>
                <c:pt idx="31">
                  <c:v>0.50641399416909616</c:v>
                </c:pt>
                <c:pt idx="32">
                  <c:v>0.5</c:v>
                </c:pt>
                <c:pt idx="33">
                  <c:v>0.5</c:v>
                </c:pt>
                <c:pt idx="34">
                  <c:v>0.48958333333333331</c:v>
                </c:pt>
                <c:pt idx="35">
                  <c:v>0.47708894878706198</c:v>
                </c:pt>
                <c:pt idx="36">
                  <c:v>0.47640791476407912</c:v>
                </c:pt>
                <c:pt idx="37">
                  <c:v>0.45714285714285713</c:v>
                </c:pt>
                <c:pt idx="38">
                  <c:v>0.43741007194244602</c:v>
                </c:pt>
                <c:pt idx="39">
                  <c:v>0.43103448275862066</c:v>
                </c:pt>
                <c:pt idx="40">
                  <c:v>0.41838722243864435</c:v>
                </c:pt>
                <c:pt idx="41">
                  <c:v>0.41666666666666669</c:v>
                </c:pt>
                <c:pt idx="42">
                  <c:v>0.40343347639484978</c:v>
                </c:pt>
                <c:pt idx="43">
                  <c:v>0.38983050847457629</c:v>
                </c:pt>
                <c:pt idx="44">
                  <c:v>0.38607594936708861</c:v>
                </c:pt>
                <c:pt idx="45">
                  <c:v>0.38286235186873291</c:v>
                </c:pt>
                <c:pt idx="46">
                  <c:v>0.38084112149532712</c:v>
                </c:pt>
                <c:pt idx="47">
                  <c:v>0.36708860759493672</c:v>
                </c:pt>
                <c:pt idx="48">
                  <c:v>0.35409836065573769</c:v>
                </c:pt>
                <c:pt idx="49">
                  <c:v>0.34567901234567899</c:v>
                </c:pt>
                <c:pt idx="50">
                  <c:v>0.33333333333333331</c:v>
                </c:pt>
                <c:pt idx="51">
                  <c:v>0.24096385542168675</c:v>
                </c:pt>
              </c:numCache>
            </c:numRef>
          </c:val>
        </c:ser>
        <c:dLbls>
          <c:showLegendKey val="0"/>
          <c:showVal val="0"/>
          <c:showCatName val="0"/>
          <c:showSerName val="0"/>
          <c:showPercent val="0"/>
          <c:showBubbleSize val="0"/>
        </c:dLbls>
        <c:gapWidth val="150"/>
        <c:axId val="404393352"/>
        <c:axId val="405569792"/>
      </c:barChart>
      <c:catAx>
        <c:axId val="404393352"/>
        <c:scaling>
          <c:orientation val="minMax"/>
        </c:scaling>
        <c:delete val="0"/>
        <c:axPos val="b"/>
        <c:numFmt formatCode="General" sourceLinked="0"/>
        <c:majorTickMark val="out"/>
        <c:minorTickMark val="none"/>
        <c:tickLblPos val="nextTo"/>
        <c:txPr>
          <a:bodyPr rot="-3600000"/>
          <a:lstStyle/>
          <a:p>
            <a:pPr>
              <a:defRPr/>
            </a:pPr>
            <a:endParaRPr lang="en-US"/>
          </a:p>
        </c:txPr>
        <c:crossAx val="405569792"/>
        <c:crosses val="autoZero"/>
        <c:auto val="1"/>
        <c:lblAlgn val="ctr"/>
        <c:lblOffset val="100"/>
        <c:tickLblSkip val="1"/>
        <c:noMultiLvlLbl val="0"/>
      </c:catAx>
      <c:valAx>
        <c:axId val="405569792"/>
        <c:scaling>
          <c:orientation val="minMax"/>
          <c:max val="1"/>
        </c:scaling>
        <c:delete val="0"/>
        <c:axPos val="l"/>
        <c:title>
          <c:tx>
            <c:rich>
              <a:bodyPr rot="-5400000" vert="horz"/>
              <a:lstStyle/>
              <a:p>
                <a:pPr>
                  <a:defRPr/>
                </a:pPr>
                <a:r>
                  <a:rPr lang="en-US" b="0" dirty="0" smtClean="0"/>
                  <a:t>Graduation Rate</a:t>
                </a:r>
                <a:endParaRPr lang="en-US" b="0" dirty="0"/>
              </a:p>
            </c:rich>
          </c:tx>
          <c:overlay val="0"/>
        </c:title>
        <c:numFmt formatCode="0%" sourceLinked="0"/>
        <c:majorTickMark val="out"/>
        <c:minorTickMark val="none"/>
        <c:tickLblPos val="nextTo"/>
        <c:crossAx val="4043933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8"/>
            <c:invertIfNegative val="0"/>
            <c:bubble3D val="0"/>
            <c:spPr>
              <a:solidFill>
                <a:schemeClr val="accent1"/>
              </a:solidFill>
              <a:ln w="10795">
                <a:solidFill>
                  <a:prstClr val="black"/>
                </a:solidFill>
              </a:ln>
            </c:spPr>
          </c:dPt>
          <c:dPt>
            <c:idx val="32"/>
            <c:invertIfNegative val="0"/>
            <c:bubble3D val="0"/>
            <c:spPr>
              <a:solidFill>
                <a:srgbClr val="FFC000"/>
              </a:solidFill>
              <a:ln w="10795">
                <a:solidFill>
                  <a:prstClr val="black"/>
                </a:solidFill>
              </a:ln>
            </c:spPr>
          </c:dPt>
          <c:dLbls>
            <c:dLbl>
              <c:idx val="32"/>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District of Columbia</c:v>
                </c:pt>
                <c:pt idx="1">
                  <c:v>Connecticut</c:v>
                </c:pt>
                <c:pt idx="2">
                  <c:v>Delaware</c:v>
                </c:pt>
                <c:pt idx="3">
                  <c:v>Maryland</c:v>
                </c:pt>
                <c:pt idx="4">
                  <c:v>Massachusetts</c:v>
                </c:pt>
                <c:pt idx="5">
                  <c:v>Iowa</c:v>
                </c:pt>
                <c:pt idx="6">
                  <c:v>South Carolina</c:v>
                </c:pt>
                <c:pt idx="7">
                  <c:v>California</c:v>
                </c:pt>
                <c:pt idx="8">
                  <c:v>New Hampshire</c:v>
                </c:pt>
                <c:pt idx="9">
                  <c:v>Florida</c:v>
                </c:pt>
                <c:pt idx="10">
                  <c:v>Virginia</c:v>
                </c:pt>
                <c:pt idx="11">
                  <c:v>New Jersey</c:v>
                </c:pt>
                <c:pt idx="12">
                  <c:v>Washington</c:v>
                </c:pt>
                <c:pt idx="13">
                  <c:v>New York</c:v>
                </c:pt>
                <c:pt idx="14">
                  <c:v>Rhode Island</c:v>
                </c:pt>
                <c:pt idx="15">
                  <c:v>Wyoming</c:v>
                </c:pt>
                <c:pt idx="16">
                  <c:v>Pennsylvania</c:v>
                </c:pt>
                <c:pt idx="17">
                  <c:v>Ohio</c:v>
                </c:pt>
                <c:pt idx="18">
                  <c:v>Vermont</c:v>
                </c:pt>
                <c:pt idx="19">
                  <c:v>Minnesota</c:v>
                </c:pt>
                <c:pt idx="20">
                  <c:v>Illinois</c:v>
                </c:pt>
                <c:pt idx="21">
                  <c:v>Missouri</c:v>
                </c:pt>
                <c:pt idx="22">
                  <c:v>West Virginia</c:v>
                </c:pt>
                <c:pt idx="23">
                  <c:v>Texas</c:v>
                </c:pt>
                <c:pt idx="24">
                  <c:v>North Carolina</c:v>
                </c:pt>
                <c:pt idx="25">
                  <c:v>Indiana</c:v>
                </c:pt>
                <c:pt idx="26">
                  <c:v>Alabama</c:v>
                </c:pt>
                <c:pt idx="27">
                  <c:v>Oregon</c:v>
                </c:pt>
                <c:pt idx="28">
                  <c:v>Tennessee</c:v>
                </c:pt>
                <c:pt idx="29">
                  <c:v>Louisiana</c:v>
                </c:pt>
                <c:pt idx="30">
                  <c:v>Arkansas</c:v>
                </c:pt>
                <c:pt idx="31">
                  <c:v>Michigan</c:v>
                </c:pt>
                <c:pt idx="32">
                  <c:v>United States</c:v>
                </c:pt>
                <c:pt idx="33">
                  <c:v>Maine</c:v>
                </c:pt>
                <c:pt idx="34">
                  <c:v>Georgia</c:v>
                </c:pt>
                <c:pt idx="35">
                  <c:v>Colorado</c:v>
                </c:pt>
                <c:pt idx="36">
                  <c:v>Wisconsin</c:v>
                </c:pt>
                <c:pt idx="37">
                  <c:v>Mississippi</c:v>
                </c:pt>
                <c:pt idx="38">
                  <c:v>Nebraska</c:v>
                </c:pt>
                <c:pt idx="39">
                  <c:v>Kansas</c:v>
                </c:pt>
                <c:pt idx="40">
                  <c:v>Oklahoma</c:v>
                </c:pt>
                <c:pt idx="41">
                  <c:v>Hawaii</c:v>
                </c:pt>
                <c:pt idx="42">
                  <c:v>Montana</c:v>
                </c:pt>
                <c:pt idx="43">
                  <c:v>Kentucky</c:v>
                </c:pt>
                <c:pt idx="44">
                  <c:v>Arizona</c:v>
                </c:pt>
                <c:pt idx="45">
                  <c:v>North Dakota</c:v>
                </c:pt>
                <c:pt idx="46">
                  <c:v>New Mexico</c:v>
                </c:pt>
                <c:pt idx="47">
                  <c:v>Utah</c:v>
                </c:pt>
                <c:pt idx="48">
                  <c:v>Nevada</c:v>
                </c:pt>
                <c:pt idx="49">
                  <c:v>South Dakota</c:v>
                </c:pt>
                <c:pt idx="50">
                  <c:v>Idaho</c:v>
                </c:pt>
                <c:pt idx="51">
                  <c:v>Alaska</c:v>
                </c:pt>
              </c:strCache>
            </c:strRef>
          </c:cat>
          <c:val>
            <c:numRef>
              <c:f>Sheet1!$B$2:$B$53</c:f>
              <c:numCache>
                <c:formatCode>0.0%</c:formatCode>
                <c:ptCount val="52"/>
                <c:pt idx="0">
                  <c:v>0.76470588235294112</c:v>
                </c:pt>
                <c:pt idx="1">
                  <c:v>0.71111111111111114</c:v>
                </c:pt>
                <c:pt idx="2">
                  <c:v>0.6428571428571429</c:v>
                </c:pt>
                <c:pt idx="3">
                  <c:v>0.61016949152542377</c:v>
                </c:pt>
                <c:pt idx="4">
                  <c:v>0.5911949685534591</c:v>
                </c:pt>
                <c:pt idx="5">
                  <c:v>0.57692307692307687</c:v>
                </c:pt>
                <c:pt idx="6">
                  <c:v>0.57446808510638303</c:v>
                </c:pt>
                <c:pt idx="7">
                  <c:v>0.56549935149156938</c:v>
                </c:pt>
                <c:pt idx="8">
                  <c:v>0.5625</c:v>
                </c:pt>
                <c:pt idx="9">
                  <c:v>0.54915254237288136</c:v>
                </c:pt>
                <c:pt idx="10">
                  <c:v>0.54748603351955305</c:v>
                </c:pt>
                <c:pt idx="11">
                  <c:v>0.54411764705882348</c:v>
                </c:pt>
                <c:pt idx="12">
                  <c:v>0.53305785123966942</c:v>
                </c:pt>
                <c:pt idx="13">
                  <c:v>0.53038674033149169</c:v>
                </c:pt>
                <c:pt idx="14">
                  <c:v>0.51111111111111107</c:v>
                </c:pt>
                <c:pt idx="15">
                  <c:v>0.5</c:v>
                </c:pt>
                <c:pt idx="16">
                  <c:v>0.4845360824742268</c:v>
                </c:pt>
                <c:pt idx="17">
                  <c:v>0.48319327731092437</c:v>
                </c:pt>
                <c:pt idx="18">
                  <c:v>0.48148148148148145</c:v>
                </c:pt>
                <c:pt idx="19">
                  <c:v>0.47906976744186047</c:v>
                </c:pt>
                <c:pt idx="20">
                  <c:v>0.47530864197530864</c:v>
                </c:pt>
                <c:pt idx="21">
                  <c:v>0.45833333333333331</c:v>
                </c:pt>
                <c:pt idx="22">
                  <c:v>0.45098039215686275</c:v>
                </c:pt>
                <c:pt idx="23">
                  <c:v>0.44067796610169491</c:v>
                </c:pt>
                <c:pt idx="24">
                  <c:v>0.43814432989690721</c:v>
                </c:pt>
                <c:pt idx="25">
                  <c:v>0.4370860927152318</c:v>
                </c:pt>
                <c:pt idx="26">
                  <c:v>0.43537414965986393</c:v>
                </c:pt>
                <c:pt idx="27">
                  <c:v>0.43434343434343436</c:v>
                </c:pt>
                <c:pt idx="28">
                  <c:v>0.42727272727272725</c:v>
                </c:pt>
                <c:pt idx="29">
                  <c:v>0.42335766423357662</c:v>
                </c:pt>
                <c:pt idx="30">
                  <c:v>0.42079207920792078</c:v>
                </c:pt>
                <c:pt idx="31">
                  <c:v>0.42033898305084744</c:v>
                </c:pt>
                <c:pt idx="32">
                  <c:v>0.41719056974459723</c:v>
                </c:pt>
                <c:pt idx="33">
                  <c:v>0.390625</c:v>
                </c:pt>
                <c:pt idx="34">
                  <c:v>0.38620689655172413</c:v>
                </c:pt>
                <c:pt idx="35">
                  <c:v>0.37721518987341773</c:v>
                </c:pt>
                <c:pt idx="36">
                  <c:v>0.36945812807881773</c:v>
                </c:pt>
                <c:pt idx="37">
                  <c:v>0.36842105263157893</c:v>
                </c:pt>
                <c:pt idx="38">
                  <c:v>0.35365853658536583</c:v>
                </c:pt>
                <c:pt idx="39">
                  <c:v>0.34911242603550297</c:v>
                </c:pt>
                <c:pt idx="40">
                  <c:v>0.34147760325770798</c:v>
                </c:pt>
                <c:pt idx="41">
                  <c:v>0.33333333333333331</c:v>
                </c:pt>
                <c:pt idx="42">
                  <c:v>0.33139534883720928</c:v>
                </c:pt>
                <c:pt idx="43">
                  <c:v>0.30158730158730157</c:v>
                </c:pt>
                <c:pt idx="44">
                  <c:v>0.29953917050691242</c:v>
                </c:pt>
                <c:pt idx="45">
                  <c:v>0.28431372549019607</c:v>
                </c:pt>
                <c:pt idx="46">
                  <c:v>0.27927927927927926</c:v>
                </c:pt>
                <c:pt idx="47">
                  <c:v>0.27884615384615385</c:v>
                </c:pt>
                <c:pt idx="48">
                  <c:v>0.25</c:v>
                </c:pt>
                <c:pt idx="49">
                  <c:v>0.24404761904761904</c:v>
                </c:pt>
                <c:pt idx="50">
                  <c:v>0.23376623376623376</c:v>
                </c:pt>
                <c:pt idx="51">
                  <c:v>9.9547511312217188E-2</c:v>
                </c:pt>
              </c:numCache>
            </c:numRef>
          </c:val>
        </c:ser>
        <c:dLbls>
          <c:showLegendKey val="0"/>
          <c:showVal val="0"/>
          <c:showCatName val="0"/>
          <c:showSerName val="0"/>
          <c:showPercent val="0"/>
          <c:showBubbleSize val="0"/>
        </c:dLbls>
        <c:gapWidth val="150"/>
        <c:axId val="405570576"/>
        <c:axId val="405570968"/>
      </c:barChart>
      <c:catAx>
        <c:axId val="405570576"/>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5570968"/>
        <c:crosses val="autoZero"/>
        <c:auto val="1"/>
        <c:lblAlgn val="ctr"/>
        <c:lblOffset val="100"/>
        <c:tickLblSkip val="1"/>
        <c:noMultiLvlLbl val="0"/>
      </c:catAx>
      <c:valAx>
        <c:axId val="405570968"/>
        <c:scaling>
          <c:orientation val="minMax"/>
          <c:max val="1"/>
        </c:scaling>
        <c:delete val="0"/>
        <c:axPos val="l"/>
        <c:title>
          <c:tx>
            <c:rich>
              <a:bodyPr rot="-5400000" vert="horz"/>
              <a:lstStyle/>
              <a:p>
                <a:pPr>
                  <a:defRPr/>
                </a:pPr>
                <a:r>
                  <a:rPr lang="en-US" sz="1400" b="0" dirty="0" smtClean="0"/>
                  <a:t>Graduation</a:t>
                </a:r>
                <a:r>
                  <a:rPr lang="en-US" sz="1400" b="0" baseline="0" dirty="0" smtClean="0"/>
                  <a:t> Rate</a:t>
                </a:r>
                <a:endParaRPr lang="en-US" sz="1400" b="0" dirty="0"/>
              </a:p>
            </c:rich>
          </c:tx>
          <c:overlay val="0"/>
        </c:title>
        <c:numFmt formatCode="0%" sourceLinked="0"/>
        <c:majorTickMark val="out"/>
        <c:minorTickMark val="none"/>
        <c:tickLblPos val="nextTo"/>
        <c:txPr>
          <a:bodyPr/>
          <a:lstStyle/>
          <a:p>
            <a:pPr>
              <a:defRPr sz="1200"/>
            </a:pPr>
            <a:endParaRPr lang="en-US"/>
          </a:p>
        </c:txPr>
        <c:crossAx val="405570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19"/>
            <c:invertIfNegative val="0"/>
            <c:bubble3D val="0"/>
            <c:spPr>
              <a:solidFill>
                <a:srgbClr val="FFC000"/>
              </a:solidFill>
              <a:ln w="10795">
                <a:solidFill>
                  <a:prstClr val="black"/>
                </a:solidFill>
              </a:ln>
            </c:spPr>
          </c:dPt>
          <c:dPt>
            <c:idx val="20"/>
            <c:invertIfNegative val="0"/>
            <c:bubble3D val="0"/>
            <c:spPr>
              <a:solidFill>
                <a:schemeClr val="accent1"/>
              </a:solidFill>
              <a:ln w="10795">
                <a:solidFill>
                  <a:prstClr val="black"/>
                </a:solidFill>
              </a:ln>
            </c:spPr>
          </c:dPt>
          <c:dLbls>
            <c:dLbl>
              <c:idx val="19"/>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Sheet1!$A$2:$A$52</c:f>
              <c:strCache>
                <c:ptCount val="51"/>
                <c:pt idx="0">
                  <c:v>Alaska</c:v>
                </c:pt>
                <c:pt idx="1">
                  <c:v>South Dakota</c:v>
                </c:pt>
                <c:pt idx="2">
                  <c:v>Florida</c:v>
                </c:pt>
                <c:pt idx="3">
                  <c:v>Nevada</c:v>
                </c:pt>
                <c:pt idx="4">
                  <c:v>Washington</c:v>
                </c:pt>
                <c:pt idx="5">
                  <c:v>Colorado</c:v>
                </c:pt>
                <c:pt idx="6">
                  <c:v>Wyoming</c:v>
                </c:pt>
                <c:pt idx="7">
                  <c:v>North Dakota</c:v>
                </c:pt>
                <c:pt idx="8">
                  <c:v>Utah</c:v>
                </c:pt>
                <c:pt idx="9">
                  <c:v>California</c:v>
                </c:pt>
                <c:pt idx="10">
                  <c:v>Tennessee</c:v>
                </c:pt>
                <c:pt idx="11">
                  <c:v>Pennsylvania</c:v>
                </c:pt>
                <c:pt idx="12">
                  <c:v>Oklahoma</c:v>
                </c:pt>
                <c:pt idx="13">
                  <c:v>Kansas</c:v>
                </c:pt>
                <c:pt idx="14">
                  <c:v>Montana</c:v>
                </c:pt>
                <c:pt idx="15">
                  <c:v>Nebraska</c:v>
                </c:pt>
                <c:pt idx="16">
                  <c:v>Wisconsin</c:v>
                </c:pt>
                <c:pt idx="17">
                  <c:v>Arizona</c:v>
                </c:pt>
                <c:pt idx="18">
                  <c:v>United States</c:v>
                </c:pt>
                <c:pt idx="19">
                  <c:v>Ohio</c:v>
                </c:pt>
                <c:pt idx="20">
                  <c:v>Virginia</c:v>
                </c:pt>
                <c:pt idx="21">
                  <c:v>Iowa</c:v>
                </c:pt>
                <c:pt idx="22">
                  <c:v>Oregon</c:v>
                </c:pt>
                <c:pt idx="23">
                  <c:v>Minnesota</c:v>
                </c:pt>
                <c:pt idx="24">
                  <c:v>Illinois</c:v>
                </c:pt>
                <c:pt idx="25">
                  <c:v>Idaho</c:v>
                </c:pt>
                <c:pt idx="26">
                  <c:v>Georgia</c:v>
                </c:pt>
                <c:pt idx="27">
                  <c:v>Kentucky</c:v>
                </c:pt>
                <c:pt idx="28">
                  <c:v>Missouri</c:v>
                </c:pt>
                <c:pt idx="29">
                  <c:v>New York</c:v>
                </c:pt>
                <c:pt idx="30">
                  <c:v>Louisiana</c:v>
                </c:pt>
                <c:pt idx="31">
                  <c:v>Rhode Island</c:v>
                </c:pt>
                <c:pt idx="32">
                  <c:v>Mississippi</c:v>
                </c:pt>
                <c:pt idx="33">
                  <c:v>West Virginia</c:v>
                </c:pt>
                <c:pt idx="34">
                  <c:v>Texas</c:v>
                </c:pt>
                <c:pt idx="35">
                  <c:v>Arkansas</c:v>
                </c:pt>
                <c:pt idx="36">
                  <c:v>Maine</c:v>
                </c:pt>
                <c:pt idx="37">
                  <c:v>Massachusetts</c:v>
                </c:pt>
                <c:pt idx="38">
                  <c:v>New Hampshire</c:v>
                </c:pt>
                <c:pt idx="39">
                  <c:v>New Jersey</c:v>
                </c:pt>
                <c:pt idx="40">
                  <c:v>New Mexico</c:v>
                </c:pt>
                <c:pt idx="41">
                  <c:v>Hawaii</c:v>
                </c:pt>
                <c:pt idx="42">
                  <c:v>Maryland</c:v>
                </c:pt>
                <c:pt idx="43">
                  <c:v>Alabama</c:v>
                </c:pt>
                <c:pt idx="44">
                  <c:v>North Carolina</c:v>
                </c:pt>
                <c:pt idx="45">
                  <c:v>Vermont</c:v>
                </c:pt>
                <c:pt idx="46">
                  <c:v>Indiana</c:v>
                </c:pt>
                <c:pt idx="47">
                  <c:v>Delaware</c:v>
                </c:pt>
                <c:pt idx="48">
                  <c:v>Connecticut</c:v>
                </c:pt>
                <c:pt idx="49">
                  <c:v>Michigan</c:v>
                </c:pt>
                <c:pt idx="50">
                  <c:v>South Carolina</c:v>
                </c:pt>
              </c:strCache>
            </c:strRef>
          </c:cat>
          <c:val>
            <c:numRef>
              <c:f>Sheet1!$B$2:$B$52</c:f>
              <c:numCache>
                <c:formatCode>0.0%</c:formatCode>
                <c:ptCount val="51"/>
                <c:pt idx="0">
                  <c:v>0.72418478260869568</c:v>
                </c:pt>
                <c:pt idx="1">
                  <c:v>0.5651963160445953</c:v>
                </c:pt>
                <c:pt idx="2">
                  <c:v>0.54483099426764181</c:v>
                </c:pt>
                <c:pt idx="3">
                  <c:v>0.52854330708661412</c:v>
                </c:pt>
                <c:pt idx="4">
                  <c:v>0.45875495830972235</c:v>
                </c:pt>
                <c:pt idx="5">
                  <c:v>0.43526890362333398</c:v>
                </c:pt>
                <c:pt idx="6">
                  <c:v>0.43333333333333335</c:v>
                </c:pt>
                <c:pt idx="7">
                  <c:v>0.41298701298701301</c:v>
                </c:pt>
                <c:pt idx="8">
                  <c:v>0.40943089430894308</c:v>
                </c:pt>
                <c:pt idx="9">
                  <c:v>0.39892435979671387</c:v>
                </c:pt>
                <c:pt idx="10">
                  <c:v>0.37073246430788331</c:v>
                </c:pt>
                <c:pt idx="11">
                  <c:v>0.36057799598303952</c:v>
                </c:pt>
                <c:pt idx="12">
                  <c:v>0.35277182645956079</c:v>
                </c:pt>
                <c:pt idx="13">
                  <c:v>0.34261794851733041</c:v>
                </c:pt>
                <c:pt idx="14">
                  <c:v>0.33261339092872572</c:v>
                </c:pt>
                <c:pt idx="15">
                  <c:v>0.32929737662814162</c:v>
                </c:pt>
                <c:pt idx="16">
                  <c:v>0.3265289391703558</c:v>
                </c:pt>
                <c:pt idx="17">
                  <c:v>0.3078021299583269</c:v>
                </c:pt>
                <c:pt idx="18">
                  <c:v>0.30657754180372082</c:v>
                </c:pt>
                <c:pt idx="19">
                  <c:v>0.29656029535402273</c:v>
                </c:pt>
                <c:pt idx="20">
                  <c:v>0.29114793509058129</c:v>
                </c:pt>
                <c:pt idx="21">
                  <c:v>0.29107897399273941</c:v>
                </c:pt>
                <c:pt idx="22">
                  <c:v>0.29064797401265174</c:v>
                </c:pt>
                <c:pt idx="23">
                  <c:v>0.28963761805881172</c:v>
                </c:pt>
                <c:pt idx="24">
                  <c:v>0.28782246879334256</c:v>
                </c:pt>
                <c:pt idx="25">
                  <c:v>0.28356986899563319</c:v>
                </c:pt>
                <c:pt idx="26">
                  <c:v>0.28126130471481975</c:v>
                </c:pt>
                <c:pt idx="27">
                  <c:v>0.28070763813196947</c:v>
                </c:pt>
                <c:pt idx="28">
                  <c:v>0.26889864441121136</c:v>
                </c:pt>
                <c:pt idx="29">
                  <c:v>0.26544998606854275</c:v>
                </c:pt>
                <c:pt idx="30">
                  <c:v>0.26475595913734395</c:v>
                </c:pt>
                <c:pt idx="31">
                  <c:v>0.25380501851090087</c:v>
                </c:pt>
                <c:pt idx="32">
                  <c:v>0.25150494847464544</c:v>
                </c:pt>
                <c:pt idx="33">
                  <c:v>0.24836601307189543</c:v>
                </c:pt>
                <c:pt idx="34">
                  <c:v>0.24324106947939286</c:v>
                </c:pt>
                <c:pt idx="35">
                  <c:v>0.23906250000000001</c:v>
                </c:pt>
                <c:pt idx="36">
                  <c:v>0.22698072805139186</c:v>
                </c:pt>
                <c:pt idx="37">
                  <c:v>0.21990049751243781</c:v>
                </c:pt>
                <c:pt idx="38">
                  <c:v>0.21904761904761905</c:v>
                </c:pt>
                <c:pt idx="39">
                  <c:v>0.21553710660058714</c:v>
                </c:pt>
                <c:pt idx="40">
                  <c:v>0.2087106017191977</c:v>
                </c:pt>
                <c:pt idx="41">
                  <c:v>0.20601923673596029</c:v>
                </c:pt>
                <c:pt idx="42">
                  <c:v>0.2010946228065226</c:v>
                </c:pt>
                <c:pt idx="43">
                  <c:v>0.18044822256568779</c:v>
                </c:pt>
                <c:pt idx="44">
                  <c:v>0.17521922063623138</c:v>
                </c:pt>
                <c:pt idx="45">
                  <c:v>0.17375886524822695</c:v>
                </c:pt>
                <c:pt idx="46">
                  <c:v>0.16858676207513418</c:v>
                </c:pt>
                <c:pt idx="47">
                  <c:v>0.16424361493123771</c:v>
                </c:pt>
                <c:pt idx="48">
                  <c:v>0.15007092198581559</c:v>
                </c:pt>
                <c:pt idx="49">
                  <c:v>0.14918585888220626</c:v>
                </c:pt>
                <c:pt idx="50">
                  <c:v>0.14587615621788283</c:v>
                </c:pt>
              </c:numCache>
            </c:numRef>
          </c:val>
        </c:ser>
        <c:dLbls>
          <c:showLegendKey val="0"/>
          <c:showVal val="0"/>
          <c:showCatName val="0"/>
          <c:showSerName val="0"/>
          <c:showPercent val="0"/>
          <c:showBubbleSize val="0"/>
        </c:dLbls>
        <c:gapWidth val="150"/>
        <c:axId val="405571752"/>
        <c:axId val="405572144"/>
      </c:barChart>
      <c:catAx>
        <c:axId val="405571752"/>
        <c:scaling>
          <c:orientation val="minMax"/>
        </c:scaling>
        <c:delete val="0"/>
        <c:axPos val="b"/>
        <c:numFmt formatCode="General" sourceLinked="0"/>
        <c:majorTickMark val="out"/>
        <c:minorTickMark val="none"/>
        <c:tickLblPos val="nextTo"/>
        <c:txPr>
          <a:bodyPr rot="-3600000" vert="horz" anchor="ctr" anchorCtr="1"/>
          <a:lstStyle/>
          <a:p>
            <a:pPr>
              <a:defRPr sz="1100"/>
            </a:pPr>
            <a:endParaRPr lang="en-US"/>
          </a:p>
        </c:txPr>
        <c:crossAx val="405572144"/>
        <c:crosses val="autoZero"/>
        <c:auto val="1"/>
        <c:lblAlgn val="ctr"/>
        <c:lblOffset val="100"/>
        <c:tickLblSkip val="1"/>
        <c:noMultiLvlLbl val="0"/>
      </c:catAx>
      <c:valAx>
        <c:axId val="405572144"/>
        <c:scaling>
          <c:orientation val="minMax"/>
          <c:max val="1"/>
        </c:scaling>
        <c:delete val="0"/>
        <c:axPos val="l"/>
        <c:title>
          <c:tx>
            <c:rich>
              <a:bodyPr rot="-5400000" vert="horz"/>
              <a:lstStyle/>
              <a:p>
                <a:pPr>
                  <a:defRPr/>
                </a:pPr>
                <a:r>
                  <a:rPr lang="en-US" sz="1400" b="0" dirty="0" smtClean="0"/>
                  <a:t>Graduation Rate</a:t>
                </a:r>
                <a:endParaRPr lang="en-US" sz="1400" b="0" dirty="0"/>
              </a:p>
            </c:rich>
          </c:tx>
          <c:overlay val="0"/>
        </c:title>
        <c:numFmt formatCode="0%" sourceLinked="0"/>
        <c:majorTickMark val="out"/>
        <c:minorTickMark val="none"/>
        <c:tickLblPos val="nextTo"/>
        <c:txPr>
          <a:bodyPr/>
          <a:lstStyle/>
          <a:p>
            <a:pPr>
              <a:defRPr sz="1200"/>
            </a:pPr>
            <a:endParaRPr lang="en-US"/>
          </a:p>
        </c:txPr>
        <c:crossAx val="405571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6"/>
            <c:invertIfNegative val="0"/>
            <c:bubble3D val="0"/>
            <c:spPr>
              <a:solidFill>
                <a:schemeClr val="accent1"/>
              </a:solidFill>
              <a:ln w="10795">
                <a:solidFill>
                  <a:prstClr val="black"/>
                </a:solidFill>
              </a:ln>
            </c:spPr>
          </c:dPt>
          <c:dPt>
            <c:idx val="27"/>
            <c:invertIfNegative val="0"/>
            <c:bubble3D val="0"/>
            <c:spPr>
              <a:solidFill>
                <a:srgbClr val="FFC000"/>
              </a:solidFill>
              <a:ln w="10795">
                <a:solidFill>
                  <a:prstClr val="black"/>
                </a:solidFill>
              </a:ln>
            </c:spPr>
          </c:dPt>
          <c:dLbls>
            <c:dLbl>
              <c:idx val="27"/>
              <c:numFmt formatCode="0.0%" sourceLinked="0"/>
              <c:spPr>
                <a:noFill/>
                <a:ln>
                  <a:noFill/>
                </a:ln>
                <a:effectLst/>
              </c:spPr>
              <c:txPr>
                <a:bodyPr/>
                <a:lstStyle/>
                <a:p>
                  <a:pPr>
                    <a:defRPr sz="14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District of Columbia</c:v>
                </c:pt>
                <c:pt idx="1">
                  <c:v>Massachusetts</c:v>
                </c:pt>
                <c:pt idx="2">
                  <c:v>Minnesota</c:v>
                </c:pt>
                <c:pt idx="3">
                  <c:v>Colorado</c:v>
                </c:pt>
                <c:pt idx="4">
                  <c:v>Connecticut</c:v>
                </c:pt>
                <c:pt idx="5">
                  <c:v>New Hampshire</c:v>
                </c:pt>
                <c:pt idx="6">
                  <c:v>New Jersey</c:v>
                </c:pt>
                <c:pt idx="7">
                  <c:v>Maryland</c:v>
                </c:pt>
                <c:pt idx="8">
                  <c:v>Vermont</c:v>
                </c:pt>
                <c:pt idx="9">
                  <c:v>Virginia</c:v>
                </c:pt>
                <c:pt idx="10">
                  <c:v>New York</c:v>
                </c:pt>
                <c:pt idx="11">
                  <c:v>North Dakota</c:v>
                </c:pt>
                <c:pt idx="12">
                  <c:v>Washington</c:v>
                </c:pt>
                <c:pt idx="13">
                  <c:v>Nebraska</c:v>
                </c:pt>
                <c:pt idx="14">
                  <c:v>Rhode Island</c:v>
                </c:pt>
                <c:pt idx="15">
                  <c:v>Hawaii</c:v>
                </c:pt>
                <c:pt idx="16">
                  <c:v>Illinois</c:v>
                </c:pt>
                <c:pt idx="17">
                  <c:v>Iowa</c:v>
                </c:pt>
                <c:pt idx="18">
                  <c:v>Kansas</c:v>
                </c:pt>
                <c:pt idx="19">
                  <c:v>Utah</c:v>
                </c:pt>
                <c:pt idx="20">
                  <c:v>South Dakota</c:v>
                </c:pt>
                <c:pt idx="21">
                  <c:v>Wisconsin</c:v>
                </c:pt>
                <c:pt idx="22">
                  <c:v>Maine</c:v>
                </c:pt>
                <c:pt idx="23">
                  <c:v>Oregon</c:v>
                </c:pt>
                <c:pt idx="24">
                  <c:v>Pennsylvania</c:v>
                </c:pt>
                <c:pt idx="25">
                  <c:v>California</c:v>
                </c:pt>
                <c:pt idx="26">
                  <c:v>Montana</c:v>
                </c:pt>
                <c:pt idx="27">
                  <c:v>United States</c:v>
                </c:pt>
                <c:pt idx="28">
                  <c:v>North Carolina</c:v>
                </c:pt>
                <c:pt idx="29">
                  <c:v>Delaware</c:v>
                </c:pt>
                <c:pt idx="30">
                  <c:v>Florida</c:v>
                </c:pt>
                <c:pt idx="31">
                  <c:v>Michigan</c:v>
                </c:pt>
                <c:pt idx="32">
                  <c:v>Georgia</c:v>
                </c:pt>
                <c:pt idx="33">
                  <c:v>Wyoming</c:v>
                </c:pt>
                <c:pt idx="34">
                  <c:v>Missouri</c:v>
                </c:pt>
                <c:pt idx="35">
                  <c:v>Ohio</c:v>
                </c:pt>
                <c:pt idx="36">
                  <c:v>Alaska</c:v>
                </c:pt>
                <c:pt idx="37">
                  <c:v>Arizona</c:v>
                </c:pt>
                <c:pt idx="38">
                  <c:v>Idaho</c:v>
                </c:pt>
                <c:pt idx="39">
                  <c:v>South Carolina</c:v>
                </c:pt>
                <c:pt idx="40">
                  <c:v>Texas</c:v>
                </c:pt>
                <c:pt idx="41">
                  <c:v>Indiana</c:v>
                </c:pt>
                <c:pt idx="42">
                  <c:v>New Mexico</c:v>
                </c:pt>
                <c:pt idx="43">
                  <c:v>Tennessee</c:v>
                </c:pt>
                <c:pt idx="44">
                  <c:v>Alabama</c:v>
                </c:pt>
                <c:pt idx="45">
                  <c:v>Oklahoma</c:v>
                </c:pt>
                <c:pt idx="46">
                  <c:v>Kentucky</c:v>
                </c:pt>
                <c:pt idx="47">
                  <c:v>Mississippi</c:v>
                </c:pt>
                <c:pt idx="48">
                  <c:v>Nevada</c:v>
                </c:pt>
                <c:pt idx="49">
                  <c:v>Louisiana</c:v>
                </c:pt>
                <c:pt idx="50">
                  <c:v>Arkansas</c:v>
                </c:pt>
                <c:pt idx="51">
                  <c:v>West Virginia</c:v>
                </c:pt>
              </c:strCache>
            </c:strRef>
          </c:cat>
          <c:val>
            <c:numRef>
              <c:f>Sheet1!$B$2:$B$53</c:f>
              <c:numCache>
                <c:formatCode>0.00%</c:formatCode>
                <c:ptCount val="52"/>
                <c:pt idx="0">
                  <c:v>0.59499999999999997</c:v>
                </c:pt>
                <c:pt idx="1">
                  <c:v>0.51300000000000001</c:v>
                </c:pt>
                <c:pt idx="2">
                  <c:v>0.47499999999999998</c:v>
                </c:pt>
                <c:pt idx="3">
                  <c:v>0.47399999999999998</c:v>
                </c:pt>
                <c:pt idx="4">
                  <c:v>0.47299999999999998</c:v>
                </c:pt>
                <c:pt idx="5">
                  <c:v>0.46700000000000003</c:v>
                </c:pt>
                <c:pt idx="6">
                  <c:v>0.46200000000000002</c:v>
                </c:pt>
                <c:pt idx="7">
                  <c:v>0.45900000000000002</c:v>
                </c:pt>
                <c:pt idx="8">
                  <c:v>0.45700000000000002</c:v>
                </c:pt>
                <c:pt idx="9">
                  <c:v>0.45600000000000002</c:v>
                </c:pt>
                <c:pt idx="10">
                  <c:v>0.45500000000000002</c:v>
                </c:pt>
                <c:pt idx="11">
                  <c:v>0.45500000000000002</c:v>
                </c:pt>
                <c:pt idx="12">
                  <c:v>0.436</c:v>
                </c:pt>
                <c:pt idx="13">
                  <c:v>0.42899999999999999</c:v>
                </c:pt>
                <c:pt idx="14">
                  <c:v>0.42899999999999999</c:v>
                </c:pt>
                <c:pt idx="15">
                  <c:v>0.42799999999999999</c:v>
                </c:pt>
                <c:pt idx="16">
                  <c:v>0.42699999999999999</c:v>
                </c:pt>
                <c:pt idx="17">
                  <c:v>0.41699999999999998</c:v>
                </c:pt>
                <c:pt idx="18">
                  <c:v>0.41499999999999998</c:v>
                </c:pt>
                <c:pt idx="19">
                  <c:v>0.41199999999999998</c:v>
                </c:pt>
                <c:pt idx="20">
                  <c:v>0.41</c:v>
                </c:pt>
                <c:pt idx="21">
                  <c:v>0.40699999999999997</c:v>
                </c:pt>
                <c:pt idx="22">
                  <c:v>0.40100000000000002</c:v>
                </c:pt>
                <c:pt idx="23">
                  <c:v>0.39900000000000002</c:v>
                </c:pt>
                <c:pt idx="24">
                  <c:v>0.39900000000000002</c:v>
                </c:pt>
                <c:pt idx="25">
                  <c:v>0.39700000000000002</c:v>
                </c:pt>
                <c:pt idx="26">
                  <c:v>0.39600000000000002</c:v>
                </c:pt>
                <c:pt idx="27">
                  <c:v>0.39600000000000002</c:v>
                </c:pt>
                <c:pt idx="28">
                  <c:v>0.39100000000000001</c:v>
                </c:pt>
                <c:pt idx="29">
                  <c:v>0.39</c:v>
                </c:pt>
                <c:pt idx="30">
                  <c:v>0.38</c:v>
                </c:pt>
                <c:pt idx="31">
                  <c:v>0.379</c:v>
                </c:pt>
                <c:pt idx="32">
                  <c:v>0.374</c:v>
                </c:pt>
                <c:pt idx="33">
                  <c:v>0.373</c:v>
                </c:pt>
                <c:pt idx="34">
                  <c:v>0.371</c:v>
                </c:pt>
                <c:pt idx="35">
                  <c:v>0.36899999999999999</c:v>
                </c:pt>
                <c:pt idx="36">
                  <c:v>0.36499999999999999</c:v>
                </c:pt>
                <c:pt idx="37">
                  <c:v>0.36499999999999999</c:v>
                </c:pt>
                <c:pt idx="38">
                  <c:v>0.36199999999999999</c:v>
                </c:pt>
                <c:pt idx="39">
                  <c:v>0.35799999999999998</c:v>
                </c:pt>
                <c:pt idx="40">
                  <c:v>0.35</c:v>
                </c:pt>
                <c:pt idx="41">
                  <c:v>0.34599999999999997</c:v>
                </c:pt>
                <c:pt idx="42">
                  <c:v>0.34499999999999997</c:v>
                </c:pt>
                <c:pt idx="43">
                  <c:v>0.33300000000000002</c:v>
                </c:pt>
                <c:pt idx="44">
                  <c:v>0.32900000000000001</c:v>
                </c:pt>
                <c:pt idx="45">
                  <c:v>0.32800000000000001</c:v>
                </c:pt>
                <c:pt idx="46">
                  <c:v>0.317</c:v>
                </c:pt>
                <c:pt idx="47">
                  <c:v>0.308</c:v>
                </c:pt>
                <c:pt idx="48">
                  <c:v>0.30499999999999999</c:v>
                </c:pt>
                <c:pt idx="49">
                  <c:v>0.29099999999999998</c:v>
                </c:pt>
                <c:pt idx="50">
                  <c:v>0.28999999999999998</c:v>
                </c:pt>
                <c:pt idx="51">
                  <c:v>0.28000000000000003</c:v>
                </c:pt>
              </c:numCache>
            </c:numRef>
          </c:val>
        </c:ser>
        <c:dLbls>
          <c:showLegendKey val="0"/>
          <c:showVal val="0"/>
          <c:showCatName val="0"/>
          <c:showSerName val="0"/>
          <c:showPercent val="0"/>
          <c:showBubbleSize val="0"/>
        </c:dLbls>
        <c:gapWidth val="150"/>
        <c:axId val="406516624"/>
        <c:axId val="406517016"/>
      </c:barChart>
      <c:catAx>
        <c:axId val="406516624"/>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6517016"/>
        <c:crosses val="autoZero"/>
        <c:auto val="1"/>
        <c:lblAlgn val="ctr"/>
        <c:lblOffset val="100"/>
        <c:tickLblSkip val="1"/>
        <c:noMultiLvlLbl val="0"/>
      </c:catAx>
      <c:valAx>
        <c:axId val="406517016"/>
        <c:scaling>
          <c:orientation val="minMax"/>
          <c:max val="1"/>
        </c:scaling>
        <c:delete val="0"/>
        <c:axPos val="l"/>
        <c:title>
          <c:tx>
            <c:rich>
              <a:bodyPr rot="-5400000" vert="horz"/>
              <a:lstStyle/>
              <a:p>
                <a:pPr>
                  <a:defRPr/>
                </a:pPr>
                <a:r>
                  <a:rPr lang="en-US" sz="1400" b="0" dirty="0" smtClean="0"/>
                  <a:t>Percent with College Degree</a:t>
                </a:r>
                <a:endParaRPr lang="en-US" sz="1400" b="0" dirty="0"/>
              </a:p>
            </c:rich>
          </c:tx>
          <c:overlay val="0"/>
        </c:title>
        <c:numFmt formatCode="0%" sourceLinked="0"/>
        <c:majorTickMark val="out"/>
        <c:minorTickMark val="none"/>
        <c:tickLblPos val="nextTo"/>
        <c:txPr>
          <a:bodyPr/>
          <a:lstStyle/>
          <a:p>
            <a:pPr>
              <a:defRPr sz="1200"/>
            </a:pPr>
            <a:endParaRPr lang="en-US"/>
          </a:p>
        </c:txPr>
        <c:crossAx val="406516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2"/>
            <c:invertIfNegative val="0"/>
            <c:bubble3D val="0"/>
            <c:spPr>
              <a:solidFill>
                <a:schemeClr val="accent1"/>
              </a:solidFill>
              <a:ln w="10795">
                <a:solidFill>
                  <a:prstClr val="black"/>
                </a:solidFill>
              </a:ln>
            </c:spPr>
          </c:dPt>
          <c:dPt>
            <c:idx val="28"/>
            <c:invertIfNegative val="0"/>
            <c:bubble3D val="0"/>
            <c:spPr>
              <a:solidFill>
                <a:srgbClr val="FFC000"/>
              </a:solidFill>
              <a:ln w="10795">
                <a:solidFill>
                  <a:prstClr val="black"/>
                </a:solidFill>
              </a:ln>
            </c:spPr>
          </c:dPt>
          <c:dLbls>
            <c:dLbl>
              <c:idx val="28"/>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District of Columbia</c:v>
                </c:pt>
                <c:pt idx="1">
                  <c:v>Massachusetts</c:v>
                </c:pt>
                <c:pt idx="2">
                  <c:v>Minnesota</c:v>
                </c:pt>
                <c:pt idx="3">
                  <c:v>New York</c:v>
                </c:pt>
                <c:pt idx="4">
                  <c:v>North Dakota</c:v>
                </c:pt>
                <c:pt idx="5">
                  <c:v>New Jersey</c:v>
                </c:pt>
                <c:pt idx="6">
                  <c:v>Iowa</c:v>
                </c:pt>
                <c:pt idx="7">
                  <c:v>Connecticut</c:v>
                </c:pt>
                <c:pt idx="8">
                  <c:v>Illinois</c:v>
                </c:pt>
                <c:pt idx="9">
                  <c:v>Virginia</c:v>
                </c:pt>
                <c:pt idx="10">
                  <c:v>Maryland</c:v>
                </c:pt>
                <c:pt idx="11">
                  <c:v>Nebraska</c:v>
                </c:pt>
                <c:pt idx="12">
                  <c:v>New Hampshire</c:v>
                </c:pt>
                <c:pt idx="13">
                  <c:v>Colorado</c:v>
                </c:pt>
                <c:pt idx="14">
                  <c:v>Vermont</c:v>
                </c:pt>
                <c:pt idx="15">
                  <c:v>Pennsylvania</c:v>
                </c:pt>
                <c:pt idx="16">
                  <c:v>Rhode Island</c:v>
                </c:pt>
                <c:pt idx="17">
                  <c:v>South Dakota</c:v>
                </c:pt>
                <c:pt idx="18">
                  <c:v>Wisconsin</c:v>
                </c:pt>
                <c:pt idx="19">
                  <c:v>Kansas</c:v>
                </c:pt>
                <c:pt idx="20">
                  <c:v>Washington</c:v>
                </c:pt>
                <c:pt idx="21">
                  <c:v>Utah</c:v>
                </c:pt>
                <c:pt idx="22">
                  <c:v>Missouri</c:v>
                </c:pt>
                <c:pt idx="23">
                  <c:v>Hawaii</c:v>
                </c:pt>
                <c:pt idx="24">
                  <c:v>Maine</c:v>
                </c:pt>
                <c:pt idx="25">
                  <c:v>Ohio</c:v>
                </c:pt>
                <c:pt idx="26">
                  <c:v>Delaware</c:v>
                </c:pt>
                <c:pt idx="27">
                  <c:v>Montana</c:v>
                </c:pt>
                <c:pt idx="28">
                  <c:v>United States</c:v>
                </c:pt>
                <c:pt idx="29">
                  <c:v>California</c:v>
                </c:pt>
                <c:pt idx="30">
                  <c:v>North Carolina</c:v>
                </c:pt>
                <c:pt idx="31">
                  <c:v>Michigan</c:v>
                </c:pt>
                <c:pt idx="32">
                  <c:v>Oregon</c:v>
                </c:pt>
                <c:pt idx="33">
                  <c:v>Florida</c:v>
                </c:pt>
                <c:pt idx="34">
                  <c:v>Indiana</c:v>
                </c:pt>
                <c:pt idx="35">
                  <c:v>Wyoming</c:v>
                </c:pt>
                <c:pt idx="36">
                  <c:v>Georgia</c:v>
                </c:pt>
                <c:pt idx="37">
                  <c:v>South Carolina</c:v>
                </c:pt>
                <c:pt idx="38">
                  <c:v>Tennessee</c:v>
                </c:pt>
                <c:pt idx="39">
                  <c:v>Kentucky</c:v>
                </c:pt>
                <c:pt idx="40">
                  <c:v>Arizona</c:v>
                </c:pt>
                <c:pt idx="41">
                  <c:v>Texas</c:v>
                </c:pt>
                <c:pt idx="42">
                  <c:v>Idaho</c:v>
                </c:pt>
                <c:pt idx="43">
                  <c:v>Alabama</c:v>
                </c:pt>
                <c:pt idx="44">
                  <c:v>Alaska</c:v>
                </c:pt>
                <c:pt idx="45">
                  <c:v>Oklahoma</c:v>
                </c:pt>
                <c:pt idx="46">
                  <c:v>Mississippi</c:v>
                </c:pt>
                <c:pt idx="47">
                  <c:v>Louisiana</c:v>
                </c:pt>
                <c:pt idx="48">
                  <c:v>New Mexico</c:v>
                </c:pt>
                <c:pt idx="49">
                  <c:v>Arkansas</c:v>
                </c:pt>
                <c:pt idx="50">
                  <c:v>West Virginia</c:v>
                </c:pt>
                <c:pt idx="51">
                  <c:v>Nevada</c:v>
                </c:pt>
              </c:strCache>
            </c:strRef>
          </c:cat>
          <c:val>
            <c:numRef>
              <c:f>Sheet1!$B$2:$B$53</c:f>
              <c:numCache>
                <c:formatCode>0.0%</c:formatCode>
                <c:ptCount val="52"/>
                <c:pt idx="0">
                  <c:v>0.71299999999999997</c:v>
                </c:pt>
                <c:pt idx="1">
                  <c:v>0.55400000000000005</c:v>
                </c:pt>
                <c:pt idx="2">
                  <c:v>0.51600000000000001</c:v>
                </c:pt>
                <c:pt idx="3">
                  <c:v>0.51200000000000001</c:v>
                </c:pt>
                <c:pt idx="4">
                  <c:v>0.5</c:v>
                </c:pt>
                <c:pt idx="5">
                  <c:v>0.48899999999999999</c:v>
                </c:pt>
                <c:pt idx="6">
                  <c:v>0.47599999999999998</c:v>
                </c:pt>
                <c:pt idx="7">
                  <c:v>0.47099999999999997</c:v>
                </c:pt>
                <c:pt idx="8">
                  <c:v>0.46800000000000003</c:v>
                </c:pt>
                <c:pt idx="9">
                  <c:v>0.46700000000000003</c:v>
                </c:pt>
                <c:pt idx="10">
                  <c:v>0.46500000000000002</c:v>
                </c:pt>
                <c:pt idx="11">
                  <c:v>0.46300000000000002</c:v>
                </c:pt>
                <c:pt idx="12">
                  <c:v>0.46100000000000002</c:v>
                </c:pt>
                <c:pt idx="13">
                  <c:v>0.45800000000000002</c:v>
                </c:pt>
                <c:pt idx="14">
                  <c:v>0.45600000000000002</c:v>
                </c:pt>
                <c:pt idx="15">
                  <c:v>0.45400000000000001</c:v>
                </c:pt>
                <c:pt idx="16">
                  <c:v>0.437</c:v>
                </c:pt>
                <c:pt idx="17">
                  <c:v>0.435</c:v>
                </c:pt>
                <c:pt idx="18">
                  <c:v>0.435</c:v>
                </c:pt>
                <c:pt idx="19">
                  <c:v>0.43</c:v>
                </c:pt>
                <c:pt idx="20">
                  <c:v>0.42499999999999999</c:v>
                </c:pt>
                <c:pt idx="21">
                  <c:v>0.41</c:v>
                </c:pt>
                <c:pt idx="22">
                  <c:v>0.40799999999999997</c:v>
                </c:pt>
                <c:pt idx="23">
                  <c:v>0.40500000000000003</c:v>
                </c:pt>
                <c:pt idx="24">
                  <c:v>0.40400000000000003</c:v>
                </c:pt>
                <c:pt idx="25">
                  <c:v>0.40300000000000002</c:v>
                </c:pt>
                <c:pt idx="26">
                  <c:v>0.40100000000000002</c:v>
                </c:pt>
                <c:pt idx="27">
                  <c:v>0.40100000000000002</c:v>
                </c:pt>
                <c:pt idx="28">
                  <c:v>0.40100000000000002</c:v>
                </c:pt>
                <c:pt idx="29">
                  <c:v>0.39600000000000002</c:v>
                </c:pt>
                <c:pt idx="30">
                  <c:v>0.39600000000000002</c:v>
                </c:pt>
                <c:pt idx="31">
                  <c:v>0.39400000000000002</c:v>
                </c:pt>
                <c:pt idx="32">
                  <c:v>0.39200000000000002</c:v>
                </c:pt>
                <c:pt idx="33">
                  <c:v>0.38</c:v>
                </c:pt>
                <c:pt idx="34">
                  <c:v>0.377</c:v>
                </c:pt>
                <c:pt idx="35">
                  <c:v>0.374</c:v>
                </c:pt>
                <c:pt idx="36">
                  <c:v>0.36599999999999999</c:v>
                </c:pt>
                <c:pt idx="37">
                  <c:v>0.36099999999999999</c:v>
                </c:pt>
                <c:pt idx="38">
                  <c:v>0.35299999999999998</c:v>
                </c:pt>
                <c:pt idx="39">
                  <c:v>0.35099999999999998</c:v>
                </c:pt>
                <c:pt idx="40">
                  <c:v>0.34699999999999998</c:v>
                </c:pt>
                <c:pt idx="41">
                  <c:v>0.34599999999999997</c:v>
                </c:pt>
                <c:pt idx="42">
                  <c:v>0.34300000000000003</c:v>
                </c:pt>
                <c:pt idx="43">
                  <c:v>0.33400000000000002</c:v>
                </c:pt>
                <c:pt idx="44">
                  <c:v>0.33100000000000002</c:v>
                </c:pt>
                <c:pt idx="45">
                  <c:v>0.33100000000000002</c:v>
                </c:pt>
                <c:pt idx="46">
                  <c:v>0.32500000000000001</c:v>
                </c:pt>
                <c:pt idx="47">
                  <c:v>0.31900000000000001</c:v>
                </c:pt>
                <c:pt idx="48">
                  <c:v>0.309</c:v>
                </c:pt>
                <c:pt idx="49">
                  <c:v>0.30499999999999999</c:v>
                </c:pt>
                <c:pt idx="50">
                  <c:v>0.30020000000000002</c:v>
                </c:pt>
                <c:pt idx="51">
                  <c:v>0.29399999999999998</c:v>
                </c:pt>
              </c:numCache>
            </c:numRef>
          </c:val>
        </c:ser>
        <c:dLbls>
          <c:showLegendKey val="0"/>
          <c:showVal val="0"/>
          <c:showCatName val="0"/>
          <c:showSerName val="0"/>
          <c:showPercent val="0"/>
          <c:showBubbleSize val="0"/>
        </c:dLbls>
        <c:gapWidth val="150"/>
        <c:axId val="404386296"/>
        <c:axId val="406517800"/>
      </c:barChart>
      <c:catAx>
        <c:axId val="404386296"/>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6517800"/>
        <c:crosses val="autoZero"/>
        <c:auto val="1"/>
        <c:lblAlgn val="ctr"/>
        <c:lblOffset val="100"/>
        <c:tickLblSkip val="1"/>
        <c:noMultiLvlLbl val="0"/>
      </c:catAx>
      <c:valAx>
        <c:axId val="406517800"/>
        <c:scaling>
          <c:orientation val="minMax"/>
          <c:max val="1"/>
        </c:scaling>
        <c:delete val="0"/>
        <c:axPos val="l"/>
        <c:title>
          <c:tx>
            <c:rich>
              <a:bodyPr rot="-5400000" vert="horz"/>
              <a:lstStyle/>
              <a:p>
                <a:pPr>
                  <a:defRPr/>
                </a:pPr>
                <a:r>
                  <a:rPr lang="en-US" sz="1400" b="0" dirty="0" smtClean="0"/>
                  <a:t>Percent with College Degree</a:t>
                </a:r>
                <a:endParaRPr lang="en-US" sz="1400" b="0" dirty="0"/>
              </a:p>
            </c:rich>
          </c:tx>
          <c:overlay val="0"/>
        </c:title>
        <c:numFmt formatCode="0%" sourceLinked="0"/>
        <c:majorTickMark val="out"/>
        <c:minorTickMark val="none"/>
        <c:tickLblPos val="nextTo"/>
        <c:txPr>
          <a:bodyPr/>
          <a:lstStyle/>
          <a:p>
            <a:pPr>
              <a:defRPr sz="1200"/>
            </a:pPr>
            <a:endParaRPr lang="en-US"/>
          </a:p>
        </c:txPr>
        <c:crossAx val="404386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7"/>
            <c:invertIfNegative val="0"/>
            <c:bubble3D val="0"/>
          </c:dPt>
          <c:dPt>
            <c:idx val="19"/>
            <c:invertIfNegative val="0"/>
            <c:bubble3D val="0"/>
          </c:dPt>
          <c:dPt>
            <c:idx val="23"/>
            <c:invertIfNegative val="0"/>
            <c:bubble3D val="0"/>
            <c:spPr>
              <a:solidFill>
                <a:srgbClr val="FFC000"/>
              </a:solidFill>
              <a:ln>
                <a:solidFill>
                  <a:schemeClr val="tx1"/>
                </a:solidFill>
              </a:ln>
            </c:spPr>
          </c:dPt>
          <c:dLbls>
            <c:dLbl>
              <c:idx val="23"/>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Sheet1!$A$2:$A$53</c:f>
              <c:strCache>
                <c:ptCount val="52"/>
                <c:pt idx="0">
                  <c:v>District of Columbia</c:v>
                </c:pt>
                <c:pt idx="1">
                  <c:v>Massachusetts</c:v>
                </c:pt>
                <c:pt idx="2">
                  <c:v>New York</c:v>
                </c:pt>
                <c:pt idx="3">
                  <c:v>New Jersey</c:v>
                </c:pt>
                <c:pt idx="4">
                  <c:v>Connecticut</c:v>
                </c:pt>
                <c:pt idx="5">
                  <c:v>Maryland</c:v>
                </c:pt>
                <c:pt idx="6">
                  <c:v>Virginia</c:v>
                </c:pt>
                <c:pt idx="7">
                  <c:v>Illinois</c:v>
                </c:pt>
                <c:pt idx="8">
                  <c:v>Minnesota</c:v>
                </c:pt>
                <c:pt idx="9">
                  <c:v>Vermont</c:v>
                </c:pt>
                <c:pt idx="10">
                  <c:v>Colorado</c:v>
                </c:pt>
                <c:pt idx="11">
                  <c:v>New Hampshire</c:v>
                </c:pt>
                <c:pt idx="12">
                  <c:v>Pennsylvania</c:v>
                </c:pt>
                <c:pt idx="13">
                  <c:v>Rhode Island</c:v>
                </c:pt>
                <c:pt idx="14">
                  <c:v>Nebraska</c:v>
                </c:pt>
                <c:pt idx="15">
                  <c:v>North Dakota</c:v>
                </c:pt>
                <c:pt idx="16">
                  <c:v>Kansas</c:v>
                </c:pt>
                <c:pt idx="17">
                  <c:v>Iowa</c:v>
                </c:pt>
                <c:pt idx="18">
                  <c:v>Delaware</c:v>
                </c:pt>
                <c:pt idx="19">
                  <c:v>Washington</c:v>
                </c:pt>
                <c:pt idx="20">
                  <c:v>California</c:v>
                </c:pt>
                <c:pt idx="21">
                  <c:v>Wisconsin</c:v>
                </c:pt>
                <c:pt idx="22">
                  <c:v>Missouri</c:v>
                </c:pt>
                <c:pt idx="23">
                  <c:v>United States</c:v>
                </c:pt>
                <c:pt idx="24">
                  <c:v>Montana</c:v>
                </c:pt>
                <c:pt idx="25">
                  <c:v>Ohio</c:v>
                </c:pt>
                <c:pt idx="26">
                  <c:v>Oregon</c:v>
                </c:pt>
                <c:pt idx="27">
                  <c:v>North Carolina</c:v>
                </c:pt>
                <c:pt idx="28">
                  <c:v>Maine</c:v>
                </c:pt>
                <c:pt idx="29">
                  <c:v>Utah</c:v>
                </c:pt>
                <c:pt idx="30">
                  <c:v>Michigan</c:v>
                </c:pt>
                <c:pt idx="31">
                  <c:v>Hawaii</c:v>
                </c:pt>
                <c:pt idx="32">
                  <c:v>South Dakota</c:v>
                </c:pt>
                <c:pt idx="33">
                  <c:v>Georgia</c:v>
                </c:pt>
                <c:pt idx="34">
                  <c:v>Tennessee</c:v>
                </c:pt>
                <c:pt idx="35">
                  <c:v>Indiana</c:v>
                </c:pt>
                <c:pt idx="36">
                  <c:v>Texas</c:v>
                </c:pt>
                <c:pt idx="37">
                  <c:v>South Carolina</c:v>
                </c:pt>
                <c:pt idx="38">
                  <c:v>Florida</c:v>
                </c:pt>
                <c:pt idx="39">
                  <c:v>Wyoming</c:v>
                </c:pt>
                <c:pt idx="40">
                  <c:v>Kentucky</c:v>
                </c:pt>
                <c:pt idx="41">
                  <c:v>Arizona</c:v>
                </c:pt>
                <c:pt idx="42">
                  <c:v>Alabama</c:v>
                </c:pt>
                <c:pt idx="43">
                  <c:v>Louisiana</c:v>
                </c:pt>
                <c:pt idx="44">
                  <c:v>Oklahoma</c:v>
                </c:pt>
                <c:pt idx="45">
                  <c:v>Alaska</c:v>
                </c:pt>
                <c:pt idx="46">
                  <c:v>Idaho</c:v>
                </c:pt>
                <c:pt idx="47">
                  <c:v>West Virginia</c:v>
                </c:pt>
                <c:pt idx="48">
                  <c:v>Arkansas</c:v>
                </c:pt>
                <c:pt idx="49">
                  <c:v>Mississippi</c:v>
                </c:pt>
                <c:pt idx="50">
                  <c:v>New Mexico</c:v>
                </c:pt>
                <c:pt idx="51">
                  <c:v>Nevada</c:v>
                </c:pt>
              </c:strCache>
            </c:strRef>
          </c:cat>
          <c:val>
            <c:numRef>
              <c:f>Sheet1!$B$2:$B$53</c:f>
              <c:numCache>
                <c:formatCode>General</c:formatCode>
                <c:ptCount val="52"/>
                <c:pt idx="0">
                  <c:v>0.68899999999999995</c:v>
                </c:pt>
                <c:pt idx="1">
                  <c:v>0.48799999999999999</c:v>
                </c:pt>
                <c:pt idx="2">
                  <c:v>0.42499999999999999</c:v>
                </c:pt>
                <c:pt idx="3">
                  <c:v>0.42</c:v>
                </c:pt>
                <c:pt idx="4">
                  <c:v>0.40300000000000002</c:v>
                </c:pt>
                <c:pt idx="5">
                  <c:v>0.39700000000000002</c:v>
                </c:pt>
                <c:pt idx="6">
                  <c:v>0.39100000000000001</c:v>
                </c:pt>
                <c:pt idx="7">
                  <c:v>0.38700000000000001</c:v>
                </c:pt>
                <c:pt idx="8">
                  <c:v>0.38500000000000001</c:v>
                </c:pt>
                <c:pt idx="9">
                  <c:v>0.377</c:v>
                </c:pt>
                <c:pt idx="10">
                  <c:v>0.373</c:v>
                </c:pt>
                <c:pt idx="11">
                  <c:v>0.36799999999999999</c:v>
                </c:pt>
                <c:pt idx="12">
                  <c:v>0.36299999999999999</c:v>
                </c:pt>
                <c:pt idx="13">
                  <c:v>0.36</c:v>
                </c:pt>
                <c:pt idx="14">
                  <c:v>0.34399999999999997</c:v>
                </c:pt>
                <c:pt idx="15">
                  <c:v>0.33900000000000002</c:v>
                </c:pt>
                <c:pt idx="16">
                  <c:v>0.33400000000000002</c:v>
                </c:pt>
                <c:pt idx="17">
                  <c:v>0.33300000000000002</c:v>
                </c:pt>
                <c:pt idx="18">
                  <c:v>0.32700000000000001</c:v>
                </c:pt>
                <c:pt idx="19">
                  <c:v>0.32400000000000001</c:v>
                </c:pt>
                <c:pt idx="20">
                  <c:v>0.31900000000000001</c:v>
                </c:pt>
                <c:pt idx="21">
                  <c:v>0.31900000000000001</c:v>
                </c:pt>
                <c:pt idx="22">
                  <c:v>0.317</c:v>
                </c:pt>
                <c:pt idx="23" formatCode="0.000">
                  <c:v>0.315</c:v>
                </c:pt>
                <c:pt idx="24">
                  <c:v>0.313</c:v>
                </c:pt>
                <c:pt idx="25">
                  <c:v>0.309</c:v>
                </c:pt>
                <c:pt idx="26">
                  <c:v>0.308</c:v>
                </c:pt>
                <c:pt idx="27">
                  <c:v>0.307</c:v>
                </c:pt>
                <c:pt idx="28">
                  <c:v>0.30599999999999999</c:v>
                </c:pt>
                <c:pt idx="29">
                  <c:v>0.30099999999999999</c:v>
                </c:pt>
                <c:pt idx="30">
                  <c:v>0.3</c:v>
                </c:pt>
                <c:pt idx="31">
                  <c:v>0.29499999999999998</c:v>
                </c:pt>
                <c:pt idx="32">
                  <c:v>0.29499999999999998</c:v>
                </c:pt>
                <c:pt idx="33">
                  <c:v>0.29199999999999998</c:v>
                </c:pt>
                <c:pt idx="34">
                  <c:v>0.28199999999999997</c:v>
                </c:pt>
                <c:pt idx="35">
                  <c:v>0.28100000000000003</c:v>
                </c:pt>
                <c:pt idx="36">
                  <c:v>0.27500000000000002</c:v>
                </c:pt>
                <c:pt idx="37">
                  <c:v>0.27200000000000002</c:v>
                </c:pt>
                <c:pt idx="38">
                  <c:v>0.26900000000000002</c:v>
                </c:pt>
                <c:pt idx="39">
                  <c:v>0.26300000000000001</c:v>
                </c:pt>
                <c:pt idx="40">
                  <c:v>0.25900000000000001</c:v>
                </c:pt>
                <c:pt idx="41">
                  <c:v>0.25600000000000001</c:v>
                </c:pt>
                <c:pt idx="42">
                  <c:v>0.252</c:v>
                </c:pt>
                <c:pt idx="43">
                  <c:v>0.252</c:v>
                </c:pt>
                <c:pt idx="44">
                  <c:v>0.251</c:v>
                </c:pt>
                <c:pt idx="45">
                  <c:v>0.249</c:v>
                </c:pt>
                <c:pt idx="46">
                  <c:v>0.24399999999999999</c:v>
                </c:pt>
                <c:pt idx="47">
                  <c:v>0.23899999999999999</c:v>
                </c:pt>
                <c:pt idx="48">
                  <c:v>0.22800000000000001</c:v>
                </c:pt>
                <c:pt idx="49">
                  <c:v>0.217</c:v>
                </c:pt>
                <c:pt idx="50">
                  <c:v>0.217</c:v>
                </c:pt>
                <c:pt idx="51">
                  <c:v>0.216</c:v>
                </c:pt>
              </c:numCache>
            </c:numRef>
          </c:val>
        </c:ser>
        <c:dLbls>
          <c:showLegendKey val="0"/>
          <c:showVal val="0"/>
          <c:showCatName val="0"/>
          <c:showSerName val="0"/>
          <c:showPercent val="0"/>
          <c:showBubbleSize val="0"/>
        </c:dLbls>
        <c:gapWidth val="150"/>
        <c:axId val="406518584"/>
        <c:axId val="406518976"/>
      </c:barChart>
      <c:catAx>
        <c:axId val="406518584"/>
        <c:scaling>
          <c:orientation val="minMax"/>
        </c:scaling>
        <c:delete val="0"/>
        <c:axPos val="b"/>
        <c:numFmt formatCode="General" sourceLinked="0"/>
        <c:majorTickMark val="out"/>
        <c:minorTickMark val="none"/>
        <c:tickLblPos val="nextTo"/>
        <c:txPr>
          <a:bodyPr rot="-3600000"/>
          <a:lstStyle/>
          <a:p>
            <a:pPr>
              <a:defRPr sz="1100"/>
            </a:pPr>
            <a:endParaRPr lang="en-US"/>
          </a:p>
        </c:txPr>
        <c:crossAx val="406518976"/>
        <c:crosses val="autoZero"/>
        <c:auto val="1"/>
        <c:lblAlgn val="ctr"/>
        <c:lblOffset val="100"/>
        <c:tickLblSkip val="1"/>
        <c:noMultiLvlLbl val="0"/>
      </c:catAx>
      <c:valAx>
        <c:axId val="406518976"/>
        <c:scaling>
          <c:orientation val="minMax"/>
          <c:max val="1"/>
        </c:scaling>
        <c:delete val="0"/>
        <c:axPos val="l"/>
        <c:title>
          <c:tx>
            <c:rich>
              <a:bodyPr rot="-5400000" vert="horz"/>
              <a:lstStyle/>
              <a:p>
                <a:pPr>
                  <a:defRPr/>
                </a:pPr>
                <a:r>
                  <a:rPr lang="en-US" sz="1400" b="0" dirty="0" smtClean="0"/>
                  <a:t>Percent with Bachelor’s Degree</a:t>
                </a:r>
                <a:endParaRPr lang="en-US" sz="1400" b="0" dirty="0"/>
              </a:p>
            </c:rich>
          </c:tx>
          <c:overlay val="0"/>
        </c:title>
        <c:numFmt formatCode="0%" sourceLinked="0"/>
        <c:majorTickMark val="out"/>
        <c:minorTickMark val="none"/>
        <c:tickLblPos val="nextTo"/>
        <c:txPr>
          <a:bodyPr/>
          <a:lstStyle/>
          <a:p>
            <a:pPr>
              <a:defRPr sz="1200"/>
            </a:pPr>
            <a:endParaRPr lang="en-US"/>
          </a:p>
        </c:txPr>
        <c:crossAx val="406518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By</a:t>
            </a:r>
            <a:r>
              <a:rPr lang="en-US" sz="1800" baseline="0" dirty="0" smtClean="0"/>
              <a:t> Race/Ethnicity – National Public</a:t>
            </a:r>
            <a:endParaRPr lang="en-US" sz="1800" dirty="0"/>
          </a:p>
        </c:rich>
      </c:tx>
      <c:overlay val="0"/>
    </c:title>
    <c:autoTitleDeleted val="0"/>
    <c:plotArea>
      <c:layout/>
      <c:barChart>
        <c:barDir val="col"/>
        <c:grouping val="percentStacked"/>
        <c:varyColors val="0"/>
        <c:ser>
          <c:idx val="0"/>
          <c:order val="0"/>
          <c:tx>
            <c:strRef>
              <c:f>Sheet1!$A$2</c:f>
              <c:strCache>
                <c:ptCount val="1"/>
                <c:pt idx="0">
                  <c:v>Below Basic</c:v>
                </c:pt>
              </c:strCache>
            </c:strRef>
          </c:tx>
          <c:spPr>
            <a:solidFill>
              <a:srgbClr val="F47B20"/>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African American</c:v>
                </c:pt>
                <c:pt idx="1">
                  <c:v>Latino</c:v>
                </c:pt>
                <c:pt idx="2">
                  <c:v>White</c:v>
                </c:pt>
              </c:strCache>
            </c:strRef>
          </c:cat>
          <c:val>
            <c:numRef>
              <c:f>Sheet1!$B$2:$D$2</c:f>
              <c:numCache>
                <c:formatCode>0%</c:formatCode>
                <c:ptCount val="3"/>
                <c:pt idx="0">
                  <c:v>0.73000000000000065</c:v>
                </c:pt>
                <c:pt idx="1">
                  <c:v>0.61000000000000065</c:v>
                </c:pt>
                <c:pt idx="2">
                  <c:v>0.26</c:v>
                </c:pt>
              </c:numCache>
            </c:numRef>
          </c:val>
        </c:ser>
        <c:ser>
          <c:idx val="1"/>
          <c:order val="1"/>
          <c:tx>
            <c:strRef>
              <c:f>Sheet1!$A$3</c:f>
              <c:strCache>
                <c:ptCount val="1"/>
                <c:pt idx="0">
                  <c:v>Basic</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African American</c:v>
                </c:pt>
                <c:pt idx="1">
                  <c:v>Latino</c:v>
                </c:pt>
                <c:pt idx="2">
                  <c:v>White</c:v>
                </c:pt>
              </c:strCache>
            </c:strRef>
          </c:cat>
          <c:val>
            <c:numRef>
              <c:f>Sheet1!$B$3:$D$3</c:f>
              <c:numCache>
                <c:formatCode>0%</c:formatCode>
                <c:ptCount val="3"/>
                <c:pt idx="0">
                  <c:v>0.24000000000000021</c:v>
                </c:pt>
                <c:pt idx="1">
                  <c:v>0.3200000000000065</c:v>
                </c:pt>
                <c:pt idx="2">
                  <c:v>0.49000000000000032</c:v>
                </c:pt>
              </c:numCache>
            </c:numRef>
          </c:val>
        </c:ser>
        <c:ser>
          <c:idx val="2"/>
          <c:order val="2"/>
          <c:tx>
            <c:strRef>
              <c:f>Sheet1!$A$4</c:f>
              <c:strCache>
                <c:ptCount val="1"/>
                <c:pt idx="0">
                  <c:v>Proficient/Advanced</c:v>
                </c:pt>
              </c:strCache>
            </c:strRef>
          </c:tx>
          <c:spPr>
            <a:solidFill>
              <a:srgbClr val="AFBD22"/>
            </a:solidFill>
            <a:ln>
              <a:solidFill>
                <a:sysClr val="windowText" lastClr="000000"/>
              </a:solidFill>
            </a:ln>
          </c:spPr>
          <c:invertIfNegative val="0"/>
          <c:dLbls>
            <c:spPr>
              <a:noFill/>
              <a:ln>
                <a:noFill/>
              </a:ln>
              <a:effectLst/>
            </c:spPr>
            <c:txPr>
              <a:bodyPr/>
              <a:lstStyle/>
              <a:p>
                <a:pPr>
                  <a:defRPr sz="1397">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African American</c:v>
                </c:pt>
                <c:pt idx="1">
                  <c:v>Latino</c:v>
                </c:pt>
                <c:pt idx="2">
                  <c:v>White</c:v>
                </c:pt>
              </c:strCache>
            </c:strRef>
          </c:cat>
          <c:val>
            <c:numRef>
              <c:f>Sheet1!$B$4:$D$4</c:f>
              <c:numCache>
                <c:formatCode>0%</c:formatCode>
                <c:ptCount val="3"/>
                <c:pt idx="0">
                  <c:v>3.0000000000000002E-2</c:v>
                </c:pt>
                <c:pt idx="1">
                  <c:v>7.0000000000000021E-2</c:v>
                </c:pt>
                <c:pt idx="2">
                  <c:v>0.26</c:v>
                </c:pt>
              </c:numCache>
            </c:numRef>
          </c:val>
        </c:ser>
        <c:dLbls>
          <c:showLegendKey val="0"/>
          <c:showVal val="1"/>
          <c:showCatName val="0"/>
          <c:showSerName val="0"/>
          <c:showPercent val="0"/>
          <c:showBubbleSize val="0"/>
        </c:dLbls>
        <c:gapWidth val="75"/>
        <c:overlap val="100"/>
        <c:axId val="311597992"/>
        <c:axId val="311598384"/>
      </c:barChart>
      <c:catAx>
        <c:axId val="311597992"/>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311598384"/>
        <c:crosses val="autoZero"/>
        <c:auto val="1"/>
        <c:lblAlgn val="ctr"/>
        <c:lblOffset val="100"/>
        <c:noMultiLvlLbl val="0"/>
      </c:catAx>
      <c:valAx>
        <c:axId val="311598384"/>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311597992"/>
        <c:crosses val="autoZero"/>
        <c:crossBetween val="between"/>
      </c:valAx>
    </c:plotArea>
    <c:legend>
      <c:legendPos val="r"/>
      <c:overlay val="0"/>
      <c:spPr>
        <a:solidFill>
          <a:schemeClr val="bg1"/>
        </a:solidFill>
        <a:ln>
          <a:solidFill>
            <a:schemeClr val="tx1">
              <a:lumMod val="65000"/>
              <a:lumOff val="35000"/>
            </a:schemeClr>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5087489063868"/>
          <c:y val="2.289050196850401E-2"/>
          <c:w val="0.88040321522309706"/>
          <c:h val="0.74279297324676508"/>
        </c:manualLayout>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1"/>
            <c:invertIfNegative val="0"/>
            <c:bubble3D val="0"/>
            <c:spPr>
              <a:solidFill>
                <a:schemeClr val="accent1"/>
              </a:solidFill>
              <a:ln w="10795">
                <a:solidFill>
                  <a:prstClr val="black"/>
                </a:solidFill>
              </a:ln>
            </c:spPr>
          </c:dPt>
          <c:dPt>
            <c:idx val="22"/>
            <c:invertIfNegative val="0"/>
            <c:bubble3D val="0"/>
            <c:spPr>
              <a:solidFill>
                <a:schemeClr val="accent1"/>
              </a:solidFill>
              <a:ln w="10795">
                <a:solidFill>
                  <a:prstClr val="black"/>
                </a:solidFill>
              </a:ln>
            </c:spPr>
          </c:dPt>
          <c:dPt>
            <c:idx val="24"/>
            <c:invertIfNegative val="0"/>
            <c:bubble3D val="0"/>
            <c:spPr>
              <a:solidFill>
                <a:srgbClr val="FFC000"/>
              </a:solidFill>
              <a:ln w="10795">
                <a:solidFill>
                  <a:prstClr val="black"/>
                </a:solidFill>
              </a:ln>
            </c:spPr>
          </c:dPt>
          <c:dLbls>
            <c:dLbl>
              <c:idx val="24"/>
              <c:layout>
                <c:manualLayout>
                  <c:x val="1.4496733897267696E-3"/>
                  <c:y val="-2.831426245136412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District of Columbia</c:v>
                </c:pt>
                <c:pt idx="1">
                  <c:v>Colorado</c:v>
                </c:pt>
                <c:pt idx="2">
                  <c:v>California</c:v>
                </c:pt>
                <c:pt idx="3">
                  <c:v>New Mexico</c:v>
                </c:pt>
                <c:pt idx="4">
                  <c:v>Connecticut</c:v>
                </c:pt>
                <c:pt idx="5">
                  <c:v>Massachusetts</c:v>
                </c:pt>
                <c:pt idx="6">
                  <c:v>Utah</c:v>
                </c:pt>
                <c:pt idx="7">
                  <c:v>Arizona</c:v>
                </c:pt>
                <c:pt idx="8">
                  <c:v>Rhode Island</c:v>
                </c:pt>
                <c:pt idx="9">
                  <c:v>New York</c:v>
                </c:pt>
                <c:pt idx="10">
                  <c:v>Nebraska</c:v>
                </c:pt>
                <c:pt idx="11">
                  <c:v>Texas</c:v>
                </c:pt>
                <c:pt idx="12">
                  <c:v>New Jersey</c:v>
                </c:pt>
                <c:pt idx="13">
                  <c:v>Alaska</c:v>
                </c:pt>
                <c:pt idx="14">
                  <c:v>Illinois</c:v>
                </c:pt>
                <c:pt idx="15">
                  <c:v>Washington</c:v>
                </c:pt>
                <c:pt idx="16">
                  <c:v>Idaho</c:v>
                </c:pt>
                <c:pt idx="17">
                  <c:v>Oregon</c:v>
                </c:pt>
                <c:pt idx="18">
                  <c:v>Minnesota</c:v>
                </c:pt>
                <c:pt idx="19">
                  <c:v>Kansas</c:v>
                </c:pt>
                <c:pt idx="20">
                  <c:v>Wisconsin</c:v>
                </c:pt>
                <c:pt idx="21">
                  <c:v>Hawaii</c:v>
                </c:pt>
                <c:pt idx="22">
                  <c:v>South Dakota</c:v>
                </c:pt>
                <c:pt idx="23">
                  <c:v>Nevada</c:v>
                </c:pt>
                <c:pt idx="24">
                  <c:v>United States</c:v>
                </c:pt>
                <c:pt idx="25">
                  <c:v>North Carolina</c:v>
                </c:pt>
                <c:pt idx="26">
                  <c:v>Virginia</c:v>
                </c:pt>
                <c:pt idx="27">
                  <c:v>Wyoming</c:v>
                </c:pt>
                <c:pt idx="28">
                  <c:v>Maryland</c:v>
                </c:pt>
                <c:pt idx="29">
                  <c:v>Iowa</c:v>
                </c:pt>
                <c:pt idx="30">
                  <c:v>South Carolina</c:v>
                </c:pt>
                <c:pt idx="31">
                  <c:v>Pennsylvania</c:v>
                </c:pt>
                <c:pt idx="32">
                  <c:v>Delaware</c:v>
                </c:pt>
                <c:pt idx="33">
                  <c:v>Montana</c:v>
                </c:pt>
                <c:pt idx="34">
                  <c:v>Michigan</c:v>
                </c:pt>
                <c:pt idx="35">
                  <c:v>North Dakota</c:v>
                </c:pt>
                <c:pt idx="36">
                  <c:v>Louisiana</c:v>
                </c:pt>
                <c:pt idx="37">
                  <c:v>Georgia</c:v>
                </c:pt>
                <c:pt idx="38">
                  <c:v>Oklahoma</c:v>
                </c:pt>
                <c:pt idx="39">
                  <c:v>Mississippi</c:v>
                </c:pt>
                <c:pt idx="40">
                  <c:v>New Hampshire</c:v>
                </c:pt>
                <c:pt idx="41">
                  <c:v>Indiana</c:v>
                </c:pt>
                <c:pt idx="42">
                  <c:v>Florida</c:v>
                </c:pt>
                <c:pt idx="43">
                  <c:v>Ohio</c:v>
                </c:pt>
                <c:pt idx="44">
                  <c:v>Missouri</c:v>
                </c:pt>
                <c:pt idx="45">
                  <c:v>Alabama</c:v>
                </c:pt>
                <c:pt idx="46">
                  <c:v>Arkansas</c:v>
                </c:pt>
                <c:pt idx="47">
                  <c:v>Tennessee</c:v>
                </c:pt>
                <c:pt idx="48">
                  <c:v>Maine</c:v>
                </c:pt>
                <c:pt idx="49">
                  <c:v>Kentucky</c:v>
                </c:pt>
                <c:pt idx="50">
                  <c:v>West Virginia</c:v>
                </c:pt>
                <c:pt idx="51">
                  <c:v>Vermont</c:v>
                </c:pt>
              </c:strCache>
            </c:strRef>
          </c:cat>
          <c:val>
            <c:numRef>
              <c:f>Sheet1!$B$2:$B$53</c:f>
              <c:numCache>
                <c:formatCode>0.0%</c:formatCode>
                <c:ptCount val="52"/>
                <c:pt idx="0">
                  <c:v>0.61399999999999999</c:v>
                </c:pt>
                <c:pt idx="1">
                  <c:v>0.30499999999999999</c:v>
                </c:pt>
                <c:pt idx="2">
                  <c:v>0.30399999999999999</c:v>
                </c:pt>
                <c:pt idx="3">
                  <c:v>0.26300000000000001</c:v>
                </c:pt>
                <c:pt idx="4">
                  <c:v>0.25</c:v>
                </c:pt>
                <c:pt idx="5">
                  <c:v>0.24199999999999999</c:v>
                </c:pt>
                <c:pt idx="6">
                  <c:v>0.24</c:v>
                </c:pt>
                <c:pt idx="7">
                  <c:v>0.23799999999999999</c:v>
                </c:pt>
                <c:pt idx="8">
                  <c:v>0.23300000000000001</c:v>
                </c:pt>
                <c:pt idx="9">
                  <c:v>0.22600000000000001</c:v>
                </c:pt>
                <c:pt idx="10">
                  <c:v>0.22500000000000001</c:v>
                </c:pt>
                <c:pt idx="11">
                  <c:v>0.22500000000000001</c:v>
                </c:pt>
                <c:pt idx="12">
                  <c:v>0.219</c:v>
                </c:pt>
                <c:pt idx="13">
                  <c:v>0.214</c:v>
                </c:pt>
                <c:pt idx="14">
                  <c:v>0.21199999999999999</c:v>
                </c:pt>
                <c:pt idx="15">
                  <c:v>0.21199999999999999</c:v>
                </c:pt>
                <c:pt idx="16">
                  <c:v>0.20799999999999999</c:v>
                </c:pt>
                <c:pt idx="17">
                  <c:v>0.20699999999999999</c:v>
                </c:pt>
                <c:pt idx="18">
                  <c:v>0.20499999999999999</c:v>
                </c:pt>
                <c:pt idx="19">
                  <c:v>0.19900000000000001</c:v>
                </c:pt>
                <c:pt idx="20">
                  <c:v>0.19600000000000001</c:v>
                </c:pt>
                <c:pt idx="21">
                  <c:v>0.189</c:v>
                </c:pt>
                <c:pt idx="22">
                  <c:v>0.187</c:v>
                </c:pt>
                <c:pt idx="23">
                  <c:v>0.185</c:v>
                </c:pt>
                <c:pt idx="24">
                  <c:v>0.183</c:v>
                </c:pt>
                <c:pt idx="25">
                  <c:v>0.17799999999999999</c:v>
                </c:pt>
                <c:pt idx="26">
                  <c:v>0.17799999999999999</c:v>
                </c:pt>
                <c:pt idx="27">
                  <c:v>0.17599999999999999</c:v>
                </c:pt>
                <c:pt idx="28">
                  <c:v>0.17299999999999999</c:v>
                </c:pt>
                <c:pt idx="29">
                  <c:v>0.17100000000000001</c:v>
                </c:pt>
                <c:pt idx="30">
                  <c:v>0.17</c:v>
                </c:pt>
                <c:pt idx="31">
                  <c:v>0.154</c:v>
                </c:pt>
                <c:pt idx="32">
                  <c:v>0.15</c:v>
                </c:pt>
                <c:pt idx="33">
                  <c:v>0.13800000000000001</c:v>
                </c:pt>
                <c:pt idx="34">
                  <c:v>0.13400000000000001</c:v>
                </c:pt>
                <c:pt idx="35">
                  <c:v>0.13200000000000001</c:v>
                </c:pt>
                <c:pt idx="36">
                  <c:v>0.126</c:v>
                </c:pt>
                <c:pt idx="37">
                  <c:v>0.122</c:v>
                </c:pt>
                <c:pt idx="38">
                  <c:v>0.121</c:v>
                </c:pt>
                <c:pt idx="39">
                  <c:v>0.11899999999999999</c:v>
                </c:pt>
                <c:pt idx="40">
                  <c:v>0.11600000000000001</c:v>
                </c:pt>
                <c:pt idx="41">
                  <c:v>0.112</c:v>
                </c:pt>
                <c:pt idx="42">
                  <c:v>0.111</c:v>
                </c:pt>
                <c:pt idx="43">
                  <c:v>0.111</c:v>
                </c:pt>
                <c:pt idx="44">
                  <c:v>0.104</c:v>
                </c:pt>
                <c:pt idx="45">
                  <c:v>0.10299999999999999</c:v>
                </c:pt>
                <c:pt idx="46">
                  <c:v>0.10100000000000001</c:v>
                </c:pt>
                <c:pt idx="47">
                  <c:v>9.1999999999999998E-2</c:v>
                </c:pt>
                <c:pt idx="48">
                  <c:v>7.8E-2</c:v>
                </c:pt>
                <c:pt idx="49">
                  <c:v>7.0000000000000007E-2</c:v>
                </c:pt>
                <c:pt idx="50">
                  <c:v>3.2000000000000001E-2</c:v>
                </c:pt>
                <c:pt idx="51">
                  <c:v>-3.1E-2</c:v>
                </c:pt>
              </c:numCache>
            </c:numRef>
          </c:val>
        </c:ser>
        <c:dLbls>
          <c:showLegendKey val="0"/>
          <c:showVal val="0"/>
          <c:showCatName val="0"/>
          <c:showSerName val="0"/>
          <c:showPercent val="0"/>
          <c:showBubbleSize val="0"/>
        </c:dLbls>
        <c:gapWidth val="150"/>
        <c:axId val="406519760"/>
        <c:axId val="406520152"/>
      </c:barChart>
      <c:catAx>
        <c:axId val="406519760"/>
        <c:scaling>
          <c:orientation val="minMax"/>
        </c:scaling>
        <c:delete val="0"/>
        <c:axPos val="b"/>
        <c:numFmt formatCode="General" sourceLinked="0"/>
        <c:majorTickMark val="out"/>
        <c:minorTickMark val="none"/>
        <c:tickLblPos val="nextTo"/>
        <c:txPr>
          <a:bodyPr rot="-3600000"/>
          <a:lstStyle/>
          <a:p>
            <a:pPr>
              <a:defRPr sz="1000"/>
            </a:pPr>
            <a:endParaRPr lang="en-US"/>
          </a:p>
        </c:txPr>
        <c:crossAx val="406520152"/>
        <c:crosses val="autoZero"/>
        <c:auto val="1"/>
        <c:lblAlgn val="ctr"/>
        <c:lblOffset val="500"/>
        <c:tickLblSkip val="1"/>
        <c:noMultiLvlLbl val="0"/>
      </c:catAx>
      <c:valAx>
        <c:axId val="406520152"/>
        <c:scaling>
          <c:orientation val="minMax"/>
          <c:min val="-5.000000000000001E-2"/>
        </c:scaling>
        <c:delete val="0"/>
        <c:axPos val="l"/>
        <c:title>
          <c:tx>
            <c:rich>
              <a:bodyPr rot="-5400000" vert="horz"/>
              <a:lstStyle/>
              <a:p>
                <a:pPr>
                  <a:defRPr sz="1400" b="0"/>
                </a:pPr>
                <a:r>
                  <a:rPr lang="en-US" sz="1400" b="0" i="0" baseline="0" dirty="0" smtClean="0"/>
                  <a:t>Percentage Point Gap, White-Minority</a:t>
                </a:r>
                <a:endParaRPr lang="en-US" sz="1400" b="0" i="0" baseline="0" dirty="0"/>
              </a:p>
            </c:rich>
          </c:tx>
          <c:layout>
            <c:manualLayout>
              <c:xMode val="edge"/>
              <c:yMode val="edge"/>
              <c:x val="1.6553915135608048E-2"/>
              <c:y val="3.9060413500943969E-2"/>
            </c:manualLayout>
          </c:layout>
          <c:overlay val="0"/>
        </c:title>
        <c:numFmt formatCode="0%" sourceLinked="0"/>
        <c:majorTickMark val="out"/>
        <c:minorTickMark val="none"/>
        <c:tickLblPos val="nextTo"/>
        <c:txPr>
          <a:bodyPr/>
          <a:lstStyle/>
          <a:p>
            <a:pPr>
              <a:defRPr sz="1200"/>
            </a:pPr>
            <a:endParaRPr lang="en-US"/>
          </a:p>
        </c:txPr>
        <c:crossAx val="406519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95845391120974E-2"/>
          <c:y val="1.855015812096052E-2"/>
          <c:w val="0.89872737061713448"/>
          <c:h val="0.82609068825805099"/>
        </c:manualLayout>
      </c:layout>
      <c:barChart>
        <c:barDir val="col"/>
        <c:grouping val="clustered"/>
        <c:varyColors val="0"/>
        <c:ser>
          <c:idx val="0"/>
          <c:order val="0"/>
          <c:tx>
            <c:strRef>
              <c:f>Sheet1!$B$1</c:f>
              <c:strCache>
                <c:ptCount val="1"/>
                <c:pt idx="0">
                  <c:v>Series 1</c:v>
                </c:pt>
              </c:strCache>
            </c:strRef>
          </c:tx>
          <c:spPr>
            <a:ln w="10795">
              <a:solidFill>
                <a:prstClr val="black"/>
              </a:solidFill>
            </a:ln>
          </c:spPr>
          <c:invertIfNegative val="0"/>
          <c:dPt>
            <c:idx val="23"/>
            <c:invertIfNegative val="0"/>
            <c:bubble3D val="0"/>
            <c:spPr>
              <a:solidFill>
                <a:srgbClr val="FFC000"/>
              </a:solidFill>
              <a:ln w="10795">
                <a:solidFill>
                  <a:prstClr val="black"/>
                </a:solidFill>
              </a:ln>
            </c:spPr>
          </c:dPt>
          <c:dPt>
            <c:idx val="24"/>
            <c:invertIfNegative val="0"/>
            <c:bubble3D val="0"/>
            <c:spPr>
              <a:solidFill>
                <a:schemeClr val="accent1"/>
              </a:solidFill>
              <a:ln w="10795">
                <a:solidFill>
                  <a:prstClr val="black"/>
                </a:solidFill>
              </a:ln>
            </c:spPr>
          </c:dPt>
          <c:dLbls>
            <c:dLbl>
              <c:idx val="24"/>
              <c:layout>
                <c:manualLayout>
                  <c:x val="-1.2232415902140656E-2"/>
                  <c:y val="9.3750000000001211E-3"/>
                </c:manualLayout>
              </c:layout>
              <c:tx>
                <c:rich>
                  <a:bodyPr/>
                  <a:lstStyle/>
                  <a:p>
                    <a:r>
                      <a:rPr lang="en-US" dirty="0" smtClean="0"/>
                      <a:t>16.2%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Sheet1!$A$2:$A$52</c:f>
              <c:strCache>
                <c:ptCount val="51"/>
                <c:pt idx="0">
                  <c:v>Colorado</c:v>
                </c:pt>
                <c:pt idx="1">
                  <c:v>California</c:v>
                </c:pt>
                <c:pt idx="2">
                  <c:v>New Mexico</c:v>
                </c:pt>
                <c:pt idx="3">
                  <c:v>Connecticut</c:v>
                </c:pt>
                <c:pt idx="4">
                  <c:v>Massachusetts</c:v>
                </c:pt>
                <c:pt idx="5">
                  <c:v>New Jersey</c:v>
                </c:pt>
                <c:pt idx="6">
                  <c:v>Hawaii</c:v>
                </c:pt>
                <c:pt idx="7">
                  <c:v>Arizona</c:v>
                </c:pt>
                <c:pt idx="8">
                  <c:v>Texas</c:v>
                </c:pt>
                <c:pt idx="9">
                  <c:v>New York</c:v>
                </c:pt>
                <c:pt idx="10">
                  <c:v>Rhode Island</c:v>
                </c:pt>
                <c:pt idx="11">
                  <c:v>Utah</c:v>
                </c:pt>
                <c:pt idx="12">
                  <c:v>Illinois</c:v>
                </c:pt>
                <c:pt idx="13">
                  <c:v>Alaska</c:v>
                </c:pt>
                <c:pt idx="14">
                  <c:v>Washington</c:v>
                </c:pt>
                <c:pt idx="15">
                  <c:v>Kansas</c:v>
                </c:pt>
                <c:pt idx="16">
                  <c:v>Oregon</c:v>
                </c:pt>
                <c:pt idx="17">
                  <c:v>Virginia</c:v>
                </c:pt>
                <c:pt idx="18">
                  <c:v>Nebraska</c:v>
                </c:pt>
                <c:pt idx="19">
                  <c:v>Minnesota</c:v>
                </c:pt>
                <c:pt idx="20">
                  <c:v>Idaho</c:v>
                </c:pt>
                <c:pt idx="21">
                  <c:v>Maryland</c:v>
                </c:pt>
                <c:pt idx="22">
                  <c:v>Wisconsin</c:v>
                </c:pt>
                <c:pt idx="23">
                  <c:v>U.S.</c:v>
                </c:pt>
                <c:pt idx="24">
                  <c:v>Montana</c:v>
                </c:pt>
                <c:pt idx="25">
                  <c:v>Nevada</c:v>
                </c:pt>
                <c:pt idx="26">
                  <c:v>South Carolina</c:v>
                </c:pt>
                <c:pt idx="27">
                  <c:v>South Dakota</c:v>
                </c:pt>
                <c:pt idx="28">
                  <c:v>North Carolina</c:v>
                </c:pt>
                <c:pt idx="29">
                  <c:v>Wyoming</c:v>
                </c:pt>
                <c:pt idx="30">
                  <c:v>Pennsylvania</c:v>
                </c:pt>
                <c:pt idx="31">
                  <c:v>Iowa</c:v>
                </c:pt>
                <c:pt idx="32">
                  <c:v>Delaware</c:v>
                </c:pt>
                <c:pt idx="33">
                  <c:v>Georgia</c:v>
                </c:pt>
                <c:pt idx="34">
                  <c:v>Louisiana</c:v>
                </c:pt>
                <c:pt idx="35">
                  <c:v>Oklahoma</c:v>
                </c:pt>
                <c:pt idx="36">
                  <c:v>North Dakota</c:v>
                </c:pt>
                <c:pt idx="37">
                  <c:v>Michigan</c:v>
                </c:pt>
                <c:pt idx="38">
                  <c:v>Ohio</c:v>
                </c:pt>
                <c:pt idx="39">
                  <c:v>Missouri</c:v>
                </c:pt>
                <c:pt idx="40">
                  <c:v>Florida</c:v>
                </c:pt>
                <c:pt idx="41">
                  <c:v>Alabama</c:v>
                </c:pt>
                <c:pt idx="42">
                  <c:v>Indiana</c:v>
                </c:pt>
                <c:pt idx="43">
                  <c:v>Mississippi</c:v>
                </c:pt>
                <c:pt idx="44">
                  <c:v>Arkansas</c:v>
                </c:pt>
                <c:pt idx="45">
                  <c:v>New Hampshire</c:v>
                </c:pt>
                <c:pt idx="46">
                  <c:v>Tennessee</c:v>
                </c:pt>
                <c:pt idx="47">
                  <c:v>Kentucky</c:v>
                </c:pt>
                <c:pt idx="48">
                  <c:v>Maine</c:v>
                </c:pt>
                <c:pt idx="49">
                  <c:v>West Virginia</c:v>
                </c:pt>
                <c:pt idx="50">
                  <c:v>Vermont</c:v>
                </c:pt>
              </c:strCache>
            </c:strRef>
          </c:cat>
          <c:val>
            <c:numRef>
              <c:f>Sheet1!$B$2:$B$52</c:f>
              <c:numCache>
                <c:formatCode>0.0%</c:formatCode>
                <c:ptCount val="51"/>
                <c:pt idx="0">
                  <c:v>0.28528106553298116</c:v>
                </c:pt>
                <c:pt idx="1">
                  <c:v>0.27510660206637461</c:v>
                </c:pt>
                <c:pt idx="2">
                  <c:v>0.24758772107753013</c:v>
                </c:pt>
                <c:pt idx="3">
                  <c:v>0.23765141781846533</c:v>
                </c:pt>
                <c:pt idx="4">
                  <c:v>0.22594581081216952</c:v>
                </c:pt>
                <c:pt idx="5">
                  <c:v>0.21349205693192352</c:v>
                </c:pt>
                <c:pt idx="6">
                  <c:v>0.21177491916799054</c:v>
                </c:pt>
                <c:pt idx="7">
                  <c:v>0.20783165094739064</c:v>
                </c:pt>
                <c:pt idx="8">
                  <c:v>0.20715550860754442</c:v>
                </c:pt>
                <c:pt idx="9">
                  <c:v>0.20491824441796933</c:v>
                </c:pt>
                <c:pt idx="10">
                  <c:v>0.20444204781761521</c:v>
                </c:pt>
                <c:pt idx="11">
                  <c:v>0.20016502813758758</c:v>
                </c:pt>
                <c:pt idx="12">
                  <c:v>0.19474760262869392</c:v>
                </c:pt>
                <c:pt idx="13">
                  <c:v>0.19458550307111658</c:v>
                </c:pt>
                <c:pt idx="14">
                  <c:v>0.18724877336844309</c:v>
                </c:pt>
                <c:pt idx="15">
                  <c:v>0.18151230466806101</c:v>
                </c:pt>
                <c:pt idx="16">
                  <c:v>0.1755530234779514</c:v>
                </c:pt>
                <c:pt idx="17">
                  <c:v>0.17478956023381714</c:v>
                </c:pt>
                <c:pt idx="18">
                  <c:v>0.17469513493206859</c:v>
                </c:pt>
                <c:pt idx="19">
                  <c:v>0.17390641889899275</c:v>
                </c:pt>
                <c:pt idx="20">
                  <c:v>0.17298625089168743</c:v>
                </c:pt>
                <c:pt idx="21">
                  <c:v>0.16733314671089855</c:v>
                </c:pt>
                <c:pt idx="22">
                  <c:v>0.16354575136468019</c:v>
                </c:pt>
                <c:pt idx="23">
                  <c:v>0.16163191712217034</c:v>
                </c:pt>
                <c:pt idx="24">
                  <c:v>0.1606895250111619</c:v>
                </c:pt>
                <c:pt idx="25">
                  <c:v>0.15950441059532919</c:v>
                </c:pt>
                <c:pt idx="26">
                  <c:v>0.15261034417900365</c:v>
                </c:pt>
                <c:pt idx="27">
                  <c:v>0.14955368020066725</c:v>
                </c:pt>
                <c:pt idx="28">
                  <c:v>0.14793275793371241</c:v>
                </c:pt>
                <c:pt idx="29">
                  <c:v>0.146489986219829</c:v>
                </c:pt>
                <c:pt idx="30">
                  <c:v>0.14115996853334142</c:v>
                </c:pt>
                <c:pt idx="31">
                  <c:v>0.12979573908610398</c:v>
                </c:pt>
                <c:pt idx="32">
                  <c:v>0.12627751271842072</c:v>
                </c:pt>
                <c:pt idx="33">
                  <c:v>0.12607154445440877</c:v>
                </c:pt>
                <c:pt idx="34">
                  <c:v>0.11801979101428817</c:v>
                </c:pt>
                <c:pt idx="35">
                  <c:v>0.11631631553539515</c:v>
                </c:pt>
                <c:pt idx="36">
                  <c:v>0.11381791450427384</c:v>
                </c:pt>
                <c:pt idx="37">
                  <c:v>0.11327004566083657</c:v>
                </c:pt>
                <c:pt idx="38">
                  <c:v>0.10813849779672075</c:v>
                </c:pt>
                <c:pt idx="39">
                  <c:v>0.10567477463738056</c:v>
                </c:pt>
                <c:pt idx="40">
                  <c:v>0.10520785693804621</c:v>
                </c:pt>
                <c:pt idx="41">
                  <c:v>0.10316510962773123</c:v>
                </c:pt>
                <c:pt idx="42">
                  <c:v>9.939647980009636E-2</c:v>
                </c:pt>
                <c:pt idx="43">
                  <c:v>9.9348265942197422E-2</c:v>
                </c:pt>
                <c:pt idx="44">
                  <c:v>9.708870905804326E-2</c:v>
                </c:pt>
                <c:pt idx="45">
                  <c:v>9.2934230329444062E-2</c:v>
                </c:pt>
                <c:pt idx="46">
                  <c:v>8.7193371749990006E-2</c:v>
                </c:pt>
                <c:pt idx="47">
                  <c:v>6.5789013218655712E-2</c:v>
                </c:pt>
                <c:pt idx="48">
                  <c:v>6.1603436825127478E-2</c:v>
                </c:pt>
                <c:pt idx="49">
                  <c:v>1.0999808793552696E-2</c:v>
                </c:pt>
                <c:pt idx="50">
                  <c:v>-8.288906231815163E-3</c:v>
                </c:pt>
              </c:numCache>
            </c:numRef>
          </c:val>
        </c:ser>
        <c:dLbls>
          <c:showLegendKey val="0"/>
          <c:showVal val="0"/>
          <c:showCatName val="0"/>
          <c:showSerName val="0"/>
          <c:showPercent val="0"/>
          <c:showBubbleSize val="0"/>
        </c:dLbls>
        <c:gapWidth val="150"/>
        <c:axId val="406520544"/>
        <c:axId val="406521328"/>
      </c:barChart>
      <c:catAx>
        <c:axId val="406520544"/>
        <c:scaling>
          <c:orientation val="minMax"/>
        </c:scaling>
        <c:delete val="0"/>
        <c:axPos val="b"/>
        <c:numFmt formatCode="General" sourceLinked="0"/>
        <c:majorTickMark val="out"/>
        <c:minorTickMark val="none"/>
        <c:tickLblPos val="nextTo"/>
        <c:txPr>
          <a:bodyPr rot="-4260000"/>
          <a:lstStyle/>
          <a:p>
            <a:pPr>
              <a:defRPr sz="1100"/>
            </a:pPr>
            <a:endParaRPr lang="en-US"/>
          </a:p>
        </c:txPr>
        <c:crossAx val="406521328"/>
        <c:crosses val="autoZero"/>
        <c:auto val="1"/>
        <c:lblAlgn val="ctr"/>
        <c:lblOffset val="500"/>
        <c:tickLblSkip val="1"/>
        <c:noMultiLvlLbl val="0"/>
      </c:catAx>
      <c:valAx>
        <c:axId val="406521328"/>
        <c:scaling>
          <c:orientation val="minMax"/>
          <c:max val="0.30000000000000032"/>
          <c:min val="-5.000000000000001E-2"/>
        </c:scaling>
        <c:delete val="0"/>
        <c:axPos val="l"/>
        <c:title>
          <c:tx>
            <c:rich>
              <a:bodyPr rot="-5400000" vert="horz"/>
              <a:lstStyle/>
              <a:p>
                <a:pPr>
                  <a:defRPr sz="1400" b="0"/>
                </a:pPr>
                <a:r>
                  <a:rPr lang="en-US" sz="1400" b="0" dirty="0" smtClean="0"/>
                  <a:t>Percentage Point Gap, White-Minority</a:t>
                </a:r>
                <a:endParaRPr lang="en-US" sz="1400" b="0" dirty="0"/>
              </a:p>
            </c:rich>
          </c:tx>
          <c:layout>
            <c:manualLayout>
              <c:xMode val="edge"/>
              <c:yMode val="edge"/>
              <c:x val="0"/>
              <c:y val="0.11443156293479996"/>
            </c:manualLayout>
          </c:layout>
          <c:overlay val="0"/>
        </c:title>
        <c:numFmt formatCode="0%" sourceLinked="0"/>
        <c:majorTickMark val="out"/>
        <c:minorTickMark val="none"/>
        <c:tickLblPos val="nextTo"/>
        <c:txPr>
          <a:bodyPr/>
          <a:lstStyle/>
          <a:p>
            <a:pPr>
              <a:defRPr sz="1200" b="1"/>
            </a:pPr>
            <a:endParaRPr lang="en-US"/>
          </a:p>
        </c:txPr>
        <c:crossAx val="406520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By</a:t>
            </a:r>
            <a:r>
              <a:rPr lang="en-US" sz="1800" baseline="0" dirty="0" smtClean="0"/>
              <a:t> Race/Ethnicity – National Public</a:t>
            </a:r>
            <a:endParaRPr lang="en-US" sz="1800" dirty="0"/>
          </a:p>
        </c:rich>
      </c:tx>
      <c:overlay val="0"/>
    </c:title>
    <c:autoTitleDeleted val="0"/>
    <c:plotArea>
      <c:layout/>
      <c:barChart>
        <c:barDir val="col"/>
        <c:grouping val="percentStacked"/>
        <c:varyColors val="0"/>
        <c:ser>
          <c:idx val="0"/>
          <c:order val="0"/>
          <c:tx>
            <c:strRef>
              <c:f>Sheet1!$A$2</c:f>
              <c:strCache>
                <c:ptCount val="1"/>
                <c:pt idx="0">
                  <c:v>Below Basic</c:v>
                </c:pt>
              </c:strCache>
            </c:strRef>
          </c:tx>
          <c:spPr>
            <a:solidFill>
              <a:srgbClr val="F15D22"/>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3"/>
                <c:pt idx="0">
                  <c:v>African American</c:v>
                </c:pt>
                <c:pt idx="1">
                  <c:v>Latino</c:v>
                </c:pt>
                <c:pt idx="2">
                  <c:v>White</c:v>
                </c:pt>
              </c:strCache>
            </c:strRef>
          </c:cat>
          <c:val>
            <c:numRef>
              <c:f>Sheet1!$B$2:$F$2</c:f>
              <c:numCache>
                <c:formatCode>0%</c:formatCode>
                <c:ptCount val="3"/>
                <c:pt idx="0">
                  <c:v>0.35</c:v>
                </c:pt>
                <c:pt idx="1">
                  <c:v>0.27</c:v>
                </c:pt>
                <c:pt idx="2">
                  <c:v>0.1</c:v>
                </c:pt>
              </c:numCache>
            </c:numRef>
          </c:val>
        </c:ser>
        <c:ser>
          <c:idx val="1"/>
          <c:order val="1"/>
          <c:tx>
            <c:strRef>
              <c:f>Sheet1!$A$3</c:f>
              <c:strCache>
                <c:ptCount val="1"/>
                <c:pt idx="0">
                  <c:v>Basic</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3"/>
                <c:pt idx="0">
                  <c:v>African American</c:v>
                </c:pt>
                <c:pt idx="1">
                  <c:v>Latino</c:v>
                </c:pt>
                <c:pt idx="2">
                  <c:v>White</c:v>
                </c:pt>
              </c:strCache>
            </c:strRef>
          </c:cat>
          <c:val>
            <c:numRef>
              <c:f>Sheet1!$B$3:$F$3</c:f>
              <c:numCache>
                <c:formatCode>0%</c:formatCode>
                <c:ptCount val="3"/>
                <c:pt idx="0">
                  <c:v>0.46</c:v>
                </c:pt>
                <c:pt idx="1">
                  <c:v>0.47</c:v>
                </c:pt>
                <c:pt idx="2">
                  <c:v>0.39</c:v>
                </c:pt>
              </c:numCache>
            </c:numRef>
          </c:val>
        </c:ser>
        <c:ser>
          <c:idx val="2"/>
          <c:order val="2"/>
          <c:tx>
            <c:strRef>
              <c:f>Sheet1!$A$4</c:f>
              <c:strCache>
                <c:ptCount val="1"/>
                <c:pt idx="0">
                  <c:v>Proficient/Advanced</c:v>
                </c:pt>
              </c:strCache>
            </c:strRef>
          </c:tx>
          <c:spPr>
            <a:solidFill>
              <a:srgbClr val="AFBD22"/>
            </a:solidFill>
            <a:ln>
              <a:solidFill>
                <a:sysClr val="windowText" lastClr="000000"/>
              </a:solidFill>
            </a:ln>
          </c:spPr>
          <c:invertIfNegative val="0"/>
          <c:dLbls>
            <c:spPr>
              <a:noFill/>
              <a:ln>
                <a:noFill/>
              </a:ln>
              <a:effectLst/>
            </c:spPr>
            <c:txPr>
              <a:bodyPr/>
              <a:lstStyle/>
              <a:p>
                <a:pPr>
                  <a:defRPr sz="1397">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3"/>
                <c:pt idx="0">
                  <c:v>African American</c:v>
                </c:pt>
                <c:pt idx="1">
                  <c:v>Latino</c:v>
                </c:pt>
                <c:pt idx="2">
                  <c:v>White</c:v>
                </c:pt>
              </c:strCache>
            </c:strRef>
          </c:cat>
          <c:val>
            <c:numRef>
              <c:f>Sheet1!$B$4:$F$4</c:f>
              <c:numCache>
                <c:formatCode>0%</c:formatCode>
                <c:ptCount val="3"/>
                <c:pt idx="0">
                  <c:v>0.19</c:v>
                </c:pt>
                <c:pt idx="1">
                  <c:v>0.26</c:v>
                </c:pt>
                <c:pt idx="2">
                  <c:v>0.51</c:v>
                </c:pt>
              </c:numCache>
            </c:numRef>
          </c:val>
        </c:ser>
        <c:dLbls>
          <c:showLegendKey val="0"/>
          <c:showVal val="1"/>
          <c:showCatName val="0"/>
          <c:showSerName val="0"/>
          <c:showPercent val="0"/>
          <c:showBubbleSize val="0"/>
        </c:dLbls>
        <c:gapWidth val="75"/>
        <c:overlap val="100"/>
        <c:axId val="364200656"/>
        <c:axId val="363789368"/>
      </c:barChart>
      <c:catAx>
        <c:axId val="364200656"/>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200" baseline="0">
                <a:latin typeface="+mn-lt"/>
              </a:defRPr>
            </a:pPr>
            <a:endParaRPr lang="en-US"/>
          </a:p>
        </c:txPr>
        <c:crossAx val="363789368"/>
        <c:crosses val="autoZero"/>
        <c:auto val="1"/>
        <c:lblAlgn val="ctr"/>
        <c:lblOffset val="100"/>
        <c:noMultiLvlLbl val="0"/>
      </c:catAx>
      <c:valAx>
        <c:axId val="363789368"/>
        <c:scaling>
          <c:orientation val="minMax"/>
        </c:scaling>
        <c:delete val="0"/>
        <c:axPos val="l"/>
        <c:majorGridlines>
          <c:spPr>
            <a:ln>
              <a:solidFill>
                <a:schemeClr val="tx1">
                  <a:lumMod val="65000"/>
                  <a:lumOff val="35000"/>
                </a:schemeClr>
              </a:solidFill>
            </a:ln>
          </c:spPr>
        </c:majorGridlines>
        <c:title>
          <c:tx>
            <c:rich>
              <a:bodyPr rot="-5400000" vert="horz"/>
              <a:lstStyle/>
              <a:p>
                <a:pPr>
                  <a:defRPr sz="1400" b="0"/>
                </a:pPr>
                <a:r>
                  <a:rPr lang="en-US" sz="1400" b="0" dirty="0" smtClean="0"/>
                  <a:t>Percentage of Students</a:t>
                </a:r>
                <a:endParaRPr lang="en-US" sz="1400" b="0"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364200656"/>
        <c:crosses val="autoZero"/>
        <c:crossBetween val="between"/>
      </c:valAx>
    </c:plotArea>
    <c:legend>
      <c:legendPos val="r"/>
      <c:overlay val="0"/>
      <c:spPr>
        <a:solidFill>
          <a:schemeClr val="bg1"/>
        </a:solidFill>
        <a:ln>
          <a:solidFill>
            <a:schemeClr val="tx1">
              <a:lumMod val="65000"/>
              <a:lumOff val="35000"/>
            </a:schemeClr>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13</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222</c:v>
                </c:pt>
                <c:pt idx="1">
                  <c:v>226</c:v>
                </c:pt>
                <c:pt idx="2">
                  <c:v>233</c:v>
                </c:pt>
                <c:pt idx="3">
                  <c:v>236</c:v>
                </c:pt>
                <c:pt idx="4">
                  <c:v>243</c:v>
                </c:pt>
                <c:pt idx="5">
                  <c:v>241</c:v>
                </c:pt>
                <c:pt idx="6">
                  <c:v>238</c:v>
                </c:pt>
                <c:pt idx="7">
                  <c:v>234</c:v>
                </c:pt>
                <c:pt idx="8">
                  <c:v>234</c:v>
                </c:pt>
                <c:pt idx="9">
                  <c:v>238</c:v>
                </c:pt>
                <c:pt idx="10">
                  <c:v>239</c:v>
                </c:pt>
                <c:pt idx="11">
                  <c:v>247</c:v>
                </c:pt>
                <c:pt idx="12">
                  <c:v>247</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232</c:v>
                </c:pt>
                <c:pt idx="2">
                  <c:v>237</c:v>
                </c:pt>
                <c:pt idx="3">
                  <c:v>240</c:v>
                </c:pt>
                <c:pt idx="4">
                  <c:v>240</c:v>
                </c:pt>
                <c:pt idx="5">
                  <c:v>238</c:v>
                </c:pt>
                <c:pt idx="6">
                  <c:v>239</c:v>
                </c:pt>
                <c:pt idx="7">
                  <c:v>235</c:v>
                </c:pt>
                <c:pt idx="8">
                  <c:v>238</c:v>
                </c:pt>
                <c:pt idx="9">
                  <c:v>244</c:v>
                </c:pt>
                <c:pt idx="10">
                  <c:v>241</c:v>
                </c:pt>
                <c:pt idx="11">
                  <c:v>242</c:v>
                </c:pt>
                <c:pt idx="12">
                  <c:v>249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261</c:v>
                </c:pt>
                <c:pt idx="1">
                  <c:v>262</c:v>
                </c:pt>
                <c:pt idx="2">
                  <c:v>264</c:v>
                </c:pt>
                <c:pt idx="3">
                  <c:v>263</c:v>
                </c:pt>
                <c:pt idx="4">
                  <c:v>261</c:v>
                </c:pt>
                <c:pt idx="5">
                  <c:v>262</c:v>
                </c:pt>
                <c:pt idx="6">
                  <c:v>266</c:v>
                </c:pt>
                <c:pt idx="7">
                  <c:v>265</c:v>
                </c:pt>
                <c:pt idx="8">
                  <c:v>266</c:v>
                </c:pt>
                <c:pt idx="9">
                  <c:v>267</c:v>
                </c:pt>
                <c:pt idx="10">
                  <c:v>265</c:v>
                </c:pt>
                <c:pt idx="11">
                  <c:v>268</c:v>
                </c:pt>
                <c:pt idx="12">
                  <c:v>270</c:v>
                </c:pt>
              </c:numCache>
            </c:numRef>
          </c:val>
          <c:smooth val="0"/>
        </c:ser>
        <c:dLbls>
          <c:showLegendKey val="0"/>
          <c:showVal val="1"/>
          <c:showCatName val="0"/>
          <c:showSerName val="0"/>
          <c:showPercent val="0"/>
          <c:showBubbleSize val="0"/>
        </c:dLbls>
        <c:marker val="1"/>
        <c:smooth val="0"/>
        <c:axId val="367094808"/>
        <c:axId val="367095200"/>
      </c:lineChart>
      <c:catAx>
        <c:axId val="367094808"/>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367095200"/>
        <c:crosses val="autoZero"/>
        <c:auto val="1"/>
        <c:lblAlgn val="ctr"/>
        <c:lblOffset val="100"/>
        <c:noMultiLvlLbl val="0"/>
      </c:catAx>
      <c:valAx>
        <c:axId val="367095200"/>
        <c:scaling>
          <c:orientation val="minMax"/>
          <c:max val="300"/>
          <c:min val="20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367094808"/>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0.13333</cdr:x>
      <cdr:y>0.08197</cdr:y>
    </cdr:from>
    <cdr:to>
      <cdr:x>0.91667</cdr:x>
      <cdr:y>0.19672</cdr:y>
    </cdr:to>
    <cdr:sp macro="" textlink="">
      <cdr:nvSpPr>
        <cdr:cNvPr id="3" name="TextBox 2"/>
        <cdr:cNvSpPr txBox="1"/>
      </cdr:nvSpPr>
      <cdr:spPr>
        <a:xfrm xmlns:a="http://schemas.openxmlformats.org/drawingml/2006/main">
          <a:off x="1219170" y="381013"/>
          <a:ext cx="7162860"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The falling elasticity meant increased economic mobility until 1980. </a:t>
          </a:r>
          <a:br>
            <a:rPr lang="en-US" sz="1400" dirty="0" smtClean="0"/>
          </a:br>
          <a:r>
            <a:rPr lang="en-US" sz="1400" dirty="0" smtClean="0"/>
            <a:t>Since then, the elasticity has risen, and mobility has slowed.</a:t>
          </a:r>
        </a:p>
      </cdr:txBody>
    </cdr:sp>
  </cdr:relSizeAnchor>
</c:userShapes>
</file>

<file path=ppt/drawings/drawing2.xml><?xml version="1.0" encoding="utf-8"?>
<c:userShapes xmlns:c="http://schemas.openxmlformats.org/drawingml/2006/chart">
  <cdr:relSizeAnchor xmlns:cdr="http://schemas.openxmlformats.org/drawingml/2006/chartDrawing">
    <cdr:from>
      <cdr:x>0.34379</cdr:x>
      <cdr:y>0.08552</cdr:y>
    </cdr:from>
    <cdr:to>
      <cdr:x>0.81844</cdr:x>
      <cdr:y>0.22251</cdr:y>
    </cdr:to>
    <cdr:sp macro="" textlink="">
      <cdr:nvSpPr>
        <cdr:cNvPr id="2" name="TextBox 1"/>
        <cdr:cNvSpPr txBox="1"/>
      </cdr:nvSpPr>
      <cdr:spPr>
        <a:xfrm xmlns:a="http://schemas.openxmlformats.org/drawingml/2006/main">
          <a:off x="2814710" y="380525"/>
          <a:ext cx="388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0.09836</cdr:y>
    </cdr:from>
    <cdr:to>
      <cdr:x>1</cdr:x>
      <cdr:y>0.21128</cdr:y>
    </cdr:to>
    <cdr:sp macro="" textlink="">
      <cdr:nvSpPr>
        <cdr:cNvPr id="3" name="TextBox 2"/>
        <cdr:cNvSpPr txBox="1"/>
      </cdr:nvSpPr>
      <cdr:spPr>
        <a:xfrm xmlns:a="http://schemas.openxmlformats.org/drawingml/2006/main">
          <a:off x="0" y="457200"/>
          <a:ext cx="9144000" cy="524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smtClean="0">
              <a:latin typeface="+mn-lt"/>
              <a:ea typeface="+mn-ea"/>
              <a:cs typeface="+mn-cs"/>
            </a:rPr>
            <a:t>Cross-country examples of the link between father and son wages </a:t>
          </a:r>
          <a:endParaRPr lang="en-US" sz="1400" b="0" dirty="0"/>
        </a:p>
      </cdr:txBody>
    </cdr:sp>
  </cdr:relSizeAnchor>
</c:userShapes>
</file>

<file path=ppt/drawings/drawing3.xml><?xml version="1.0" encoding="utf-8"?>
<c:userShapes xmlns:c="http://schemas.openxmlformats.org/drawingml/2006/chart">
  <cdr:relSizeAnchor xmlns:cdr="http://schemas.openxmlformats.org/drawingml/2006/chartDrawing">
    <cdr:from>
      <cdr:x>0.70755</cdr:x>
      <cdr:y>0.21174</cdr:y>
    </cdr:from>
    <cdr:to>
      <cdr:x>1</cdr:x>
      <cdr:y>0.73295</cdr:y>
    </cdr:to>
    <cdr:sp macro="" textlink="">
      <cdr:nvSpPr>
        <cdr:cNvPr id="2" name="Oval 1"/>
        <cdr:cNvSpPr/>
      </cdr:nvSpPr>
      <cdr:spPr>
        <a:xfrm xmlns:a="http://schemas.openxmlformats.org/drawingml/2006/main">
          <a:off x="5715000" y="990600"/>
          <a:ext cx="23622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0.70093</cdr:x>
      <cdr:y>0.1303</cdr:y>
    </cdr:from>
    <cdr:to>
      <cdr:x>1</cdr:x>
      <cdr:y>0.65151</cdr:y>
    </cdr:to>
    <cdr:sp macro="" textlink="">
      <cdr:nvSpPr>
        <cdr:cNvPr id="2" name="Oval 1"/>
        <cdr:cNvSpPr/>
      </cdr:nvSpPr>
      <cdr:spPr>
        <a:xfrm xmlns:a="http://schemas.openxmlformats.org/drawingml/2006/main">
          <a:off x="5715000" y="609600"/>
          <a:ext cx="24384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0.34379</cdr:x>
      <cdr:y>0.08552</cdr:y>
    </cdr:from>
    <cdr:to>
      <cdr:x>0.81844</cdr:x>
      <cdr:y>0.22251</cdr:y>
    </cdr:to>
    <cdr:sp macro="" textlink="">
      <cdr:nvSpPr>
        <cdr:cNvPr id="2" name="TextBox 1"/>
        <cdr:cNvSpPr txBox="1"/>
      </cdr:nvSpPr>
      <cdr:spPr>
        <a:xfrm xmlns:a="http://schemas.openxmlformats.org/drawingml/2006/main">
          <a:off x="2814710" y="380525"/>
          <a:ext cx="388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0.45568</cdr:x>
      <cdr:y>0.43666</cdr:y>
    </cdr:from>
    <cdr:to>
      <cdr:x>0.67576</cdr:x>
      <cdr:y>0.74366</cdr:y>
    </cdr:to>
    <cdr:sp macro="" textlink="">
      <cdr:nvSpPr>
        <cdr:cNvPr id="3" name="Straight Arrow Connector 2"/>
        <cdr:cNvSpPr/>
      </cdr:nvSpPr>
      <cdr:spPr>
        <a:xfrm xmlns:a="http://schemas.openxmlformats.org/drawingml/2006/main" flipH="1" flipV="1">
          <a:off x="4166754" y="2029691"/>
          <a:ext cx="2012401" cy="1427008"/>
        </a:xfrm>
        <a:prstGeom xmlns:a="http://schemas.openxmlformats.org/drawingml/2006/main" prst="straightConnector1">
          <a:avLst/>
        </a:prstGeom>
        <a:noFill xmlns:a="http://schemas.openxmlformats.org/drawingml/2006/main"/>
        <a:ln xmlns:a="http://schemas.openxmlformats.org/drawingml/2006/main" w="50800" cap="flat" cmpd="sng" algn="ctr">
          <a:solidFill>
            <a:srgbClr val="762123"/>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0.46477</cdr:x>
      <cdr:y>0.56494</cdr:y>
    </cdr:from>
    <cdr:to>
      <cdr:x>0.68342</cdr:x>
      <cdr:y>0.63813</cdr:y>
    </cdr:to>
    <cdr:sp macro="" textlink="">
      <cdr:nvSpPr>
        <cdr:cNvPr id="4" name="TextBox 2"/>
        <cdr:cNvSpPr txBox="1"/>
      </cdr:nvSpPr>
      <cdr:spPr>
        <a:xfrm xmlns:a="http://schemas.openxmlformats.org/drawingml/2006/main">
          <a:off x="4249881" y="2625958"/>
          <a:ext cx="1999328" cy="34020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lIns="9144" tIns="9144" rIns="9144" bIns="9144"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7200" b="1" dirty="0">
              <a:solidFill>
                <a:srgbClr val="762123"/>
              </a:solidFill>
            </a:rPr>
            <a:t>3</a:t>
          </a:r>
          <a:r>
            <a:rPr lang="en-US" sz="7200" b="1" dirty="0" smtClean="0">
              <a:solidFill>
                <a:srgbClr val="762123"/>
              </a:solidFill>
            </a:rPr>
            <a:t>x</a:t>
          </a:r>
          <a:endParaRPr lang="en-US" sz="7200" b="1" dirty="0">
            <a:solidFill>
              <a:srgbClr val="762123"/>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0.10939</cdr:x>
      <cdr:y>0.26352</cdr:y>
    </cdr:from>
    <cdr:to>
      <cdr:x>0.24422</cdr:x>
      <cdr:y>0.32117</cdr:y>
    </cdr:to>
    <cdr:sp macro="" textlink="">
      <cdr:nvSpPr>
        <cdr:cNvPr id="2" name="TextBox 1"/>
        <cdr:cNvSpPr txBox="1"/>
      </cdr:nvSpPr>
      <cdr:spPr>
        <a:xfrm xmlns:a="http://schemas.openxmlformats.org/drawingml/2006/main">
          <a:off x="967296" y="1216846"/>
          <a:ext cx="1192192" cy="2662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C00000"/>
              </a:solidFill>
            </a:rPr>
            <a:t>United States</a:t>
          </a:r>
          <a:endParaRPr lang="en-US" sz="1200" b="1" dirty="0">
            <a:solidFill>
              <a:srgbClr val="C00000"/>
            </a:solidFill>
          </a:endParaRPr>
        </a:p>
      </cdr:txBody>
    </cdr:sp>
  </cdr:relSizeAnchor>
  <cdr:relSizeAnchor xmlns:cdr="http://schemas.openxmlformats.org/drawingml/2006/chartDrawing">
    <cdr:from>
      <cdr:x>0.52361</cdr:x>
      <cdr:y>0.33588</cdr:y>
    </cdr:from>
    <cdr:to>
      <cdr:x>0.65844</cdr:x>
      <cdr:y>0.39353</cdr:y>
    </cdr:to>
    <cdr:sp macro="" textlink="">
      <cdr:nvSpPr>
        <cdr:cNvPr id="3" name="TextBox 1"/>
        <cdr:cNvSpPr txBox="1"/>
      </cdr:nvSpPr>
      <cdr:spPr>
        <a:xfrm xmlns:a="http://schemas.openxmlformats.org/drawingml/2006/main">
          <a:off x="4629873" y="1551008"/>
          <a:ext cx="1192192" cy="2662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solidFill>
                <a:schemeClr val="tx2"/>
              </a:solidFill>
            </a:rPr>
            <a:t>OECD Average</a:t>
          </a:r>
          <a:endParaRPr lang="en-US" sz="1200" b="1"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0.4452</cdr:x>
      <cdr:y>0.3418</cdr:y>
    </cdr:from>
    <cdr:to>
      <cdr:x>0.44656</cdr:x>
      <cdr:y>0.48873</cdr:y>
    </cdr:to>
    <cdr:cxnSp macro="">
      <cdr:nvCxnSpPr>
        <cdr:cNvPr id="2" name="Straight Arrow Connector 1"/>
        <cdr:cNvCxnSpPr/>
      </cdr:nvCxnSpPr>
      <cdr:spPr>
        <a:xfrm xmlns:a="http://schemas.openxmlformats.org/drawingml/2006/main" flipH="1">
          <a:off x="3935207" y="1578316"/>
          <a:ext cx="12022" cy="678482"/>
        </a:xfrm>
        <a:prstGeom xmlns:a="http://schemas.openxmlformats.org/drawingml/2006/main" prst="straightConnector1">
          <a:avLst/>
        </a:prstGeom>
        <a:noFill xmlns:a="http://schemas.openxmlformats.org/drawingml/2006/main"/>
        <a:ln xmlns:a="http://schemas.openxmlformats.org/drawingml/2006/main" w="38100" cap="flat" cmpd="sng" algn="ctr">
          <a:solidFill>
            <a:srgbClr val="96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0.89622</cdr:x>
      <cdr:y>0.59702</cdr:y>
    </cdr:from>
    <cdr:to>
      <cdr:x>0.89758</cdr:x>
      <cdr:y>0.74395</cdr:y>
    </cdr:to>
    <cdr:cxnSp macro="">
      <cdr:nvCxnSpPr>
        <cdr:cNvPr id="2" name="Straight Arrow Connector 1"/>
        <cdr:cNvCxnSpPr/>
      </cdr:nvCxnSpPr>
      <cdr:spPr>
        <a:xfrm xmlns:a="http://schemas.openxmlformats.org/drawingml/2006/main" flipH="1">
          <a:off x="7921868" y="2758647"/>
          <a:ext cx="12021" cy="678913"/>
        </a:xfrm>
        <a:prstGeom xmlns:a="http://schemas.openxmlformats.org/drawingml/2006/main" prst="straightConnector1">
          <a:avLst/>
        </a:prstGeom>
        <a:noFill xmlns:a="http://schemas.openxmlformats.org/drawingml/2006/main"/>
        <a:ln xmlns:a="http://schemas.openxmlformats.org/drawingml/2006/main" w="38100" cap="flat" cmpd="sng" algn="ctr">
          <a:solidFill>
            <a:srgbClr val="96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0.52641</cdr:x>
      <cdr:y>0.54108</cdr:y>
    </cdr:from>
    <cdr:to>
      <cdr:x>0.52777</cdr:x>
      <cdr:y>0.68801</cdr:y>
    </cdr:to>
    <cdr:cxnSp macro="">
      <cdr:nvCxnSpPr>
        <cdr:cNvPr id="3" name="Straight Arrow Connector 2"/>
        <cdr:cNvCxnSpPr/>
      </cdr:nvCxnSpPr>
      <cdr:spPr>
        <a:xfrm xmlns:a="http://schemas.openxmlformats.org/drawingml/2006/main" flipH="1">
          <a:off x="4653023" y="2500131"/>
          <a:ext cx="12021" cy="678913"/>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tx2"/>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97FB-8464-4D01-A63F-38D6FAEE1C9D}" type="datetimeFigureOut">
              <a:rPr lang="en-US" smtClean="0"/>
              <a:t>4/5/2017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249CD-35B1-45E1-B551-125BC6A937D5}" type="slidenum">
              <a:rPr lang="en-US" smtClean="0"/>
              <a:t>‹#›</a:t>
            </a:fld>
            <a:endParaRPr lang="en-US"/>
          </a:p>
        </p:txBody>
      </p:sp>
    </p:spTree>
    <p:extLst>
      <p:ext uri="{BB962C8B-B14F-4D97-AF65-F5344CB8AC3E}">
        <p14:creationId xmlns:p14="http://schemas.microsoft.com/office/powerpoint/2010/main" val="30317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ensus.gov/hhes/www/income/data/historical/househol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2</a:t>
            </a:fld>
            <a:endParaRPr lang="en-US"/>
          </a:p>
        </p:txBody>
      </p:sp>
    </p:spTree>
    <p:extLst>
      <p:ext uri="{BB962C8B-B14F-4D97-AF65-F5344CB8AC3E}">
        <p14:creationId xmlns:p14="http://schemas.microsoft.com/office/powerpoint/2010/main" val="130421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6514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2820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41</a:t>
            </a:fld>
            <a:endParaRPr lang="en-US" dirty="0"/>
          </a:p>
        </p:txBody>
      </p:sp>
    </p:spTree>
    <p:extLst>
      <p:ext uri="{BB962C8B-B14F-4D97-AF65-F5344CB8AC3E}">
        <p14:creationId xmlns:p14="http://schemas.microsoft.com/office/powerpoint/2010/main" val="152780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42</a:t>
            </a:fld>
            <a:endParaRPr lang="en-US" dirty="0"/>
          </a:p>
        </p:txBody>
      </p:sp>
    </p:spTree>
    <p:extLst>
      <p:ext uri="{BB962C8B-B14F-4D97-AF65-F5344CB8AC3E}">
        <p14:creationId xmlns:p14="http://schemas.microsoft.com/office/powerpoint/2010/main" val="418161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43</a:t>
            </a:fld>
            <a:endParaRPr lang="en-US" dirty="0"/>
          </a:p>
        </p:txBody>
      </p:sp>
    </p:spTree>
    <p:extLst>
      <p:ext uri="{BB962C8B-B14F-4D97-AF65-F5344CB8AC3E}">
        <p14:creationId xmlns:p14="http://schemas.microsoft.com/office/powerpoint/2010/main" val="8691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OECD, 30 scale score points is equivalent to a year’s worth of schooling. The US gap is roughly 78 points. </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45</a:t>
            </a:fld>
            <a:endParaRPr lang="en-US" dirty="0"/>
          </a:p>
        </p:txBody>
      </p:sp>
    </p:spTree>
    <p:extLst>
      <p:ext uri="{BB962C8B-B14F-4D97-AF65-F5344CB8AC3E}">
        <p14:creationId xmlns:p14="http://schemas.microsoft.com/office/powerpoint/2010/main" val="341167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OECD, 30 scale score points is equivalent to a year’s worth of schooling. The US gap is roughly 86 points. </a:t>
            </a:r>
          </a:p>
          <a:p>
            <a:endParaRPr lang="en-US"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46</a:t>
            </a:fld>
            <a:endParaRPr lang="en-US" dirty="0"/>
          </a:p>
        </p:txBody>
      </p:sp>
    </p:spTree>
    <p:extLst>
      <p:ext uri="{BB962C8B-B14F-4D97-AF65-F5344CB8AC3E}">
        <p14:creationId xmlns:p14="http://schemas.microsoft.com/office/powerpoint/2010/main" val="321716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OECD, 30 scale score points is equivalent to a year’s worth of schooling. The US gap is roughly 90 points. </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47</a:t>
            </a:fld>
            <a:endParaRPr lang="en-US" dirty="0"/>
          </a:p>
        </p:txBody>
      </p:sp>
    </p:spTree>
    <p:extLst>
      <p:ext uri="{BB962C8B-B14F-4D97-AF65-F5344CB8AC3E}">
        <p14:creationId xmlns:p14="http://schemas.microsoft.com/office/powerpoint/2010/main" val="5687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48</a:t>
            </a:fld>
            <a:endParaRPr lang="en-US" dirty="0"/>
          </a:p>
        </p:txBody>
      </p:sp>
    </p:spTree>
    <p:extLst>
      <p:ext uri="{BB962C8B-B14F-4D97-AF65-F5344CB8AC3E}">
        <p14:creationId xmlns:p14="http://schemas.microsoft.com/office/powerpoint/2010/main" val="4108415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50</a:t>
            </a:fld>
            <a:endParaRPr lang="en-US" dirty="0"/>
          </a:p>
        </p:txBody>
      </p:sp>
    </p:spTree>
    <p:extLst>
      <p:ext uri="{BB962C8B-B14F-4D97-AF65-F5344CB8AC3E}">
        <p14:creationId xmlns:p14="http://schemas.microsoft.com/office/powerpoint/2010/main" val="302378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3</a:t>
            </a:fld>
            <a:endParaRPr lang="en-US" dirty="0"/>
          </a:p>
        </p:txBody>
      </p:sp>
    </p:spTree>
    <p:extLst>
      <p:ext uri="{BB962C8B-B14F-4D97-AF65-F5344CB8AC3E}">
        <p14:creationId xmlns:p14="http://schemas.microsoft.com/office/powerpoint/2010/main" val="36577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E9BC5-03A9-491C-B024-2E33ABBC4BCC}" type="slidenum">
              <a:rPr lang="en-US" smtClean="0"/>
              <a:pPr/>
              <a:t>60</a:t>
            </a:fld>
            <a:endParaRPr lang="en-US"/>
          </a:p>
        </p:txBody>
      </p:sp>
    </p:spTree>
    <p:extLst>
      <p:ext uri="{BB962C8B-B14F-4D97-AF65-F5344CB8AC3E}">
        <p14:creationId xmlns:p14="http://schemas.microsoft.com/office/powerpoint/2010/main" val="151211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AD410699-206B-48C6-A586-DAD5D7D53D6F}" type="slidenum">
              <a:rPr lang="en-US"/>
              <a:pPr>
                <a:defRPr/>
              </a:pPr>
              <a:t>62</a:t>
            </a:fld>
            <a:endParaRPr lang="en-US"/>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3503926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B9ADBF69-5383-4951-B165-677229DE4D5B}" type="slidenum">
              <a:rPr lang="en-US"/>
              <a:pPr>
                <a:defRPr/>
              </a:pPr>
              <a:t>63</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1511994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1/15/16</a:t>
            </a:r>
            <a:r>
              <a:rPr lang="en-US" baseline="0" dirty="0" smtClean="0"/>
              <a:t> DEB</a:t>
            </a:r>
            <a:endParaRPr lang="en-US" dirty="0" smtClean="0"/>
          </a:p>
          <a:p>
            <a:endParaRPr lang="en-US" dirty="0" smtClean="0"/>
          </a:p>
          <a:p>
            <a:r>
              <a:rPr lang="en-US" dirty="0" smtClean="0"/>
              <a:t>Updated 1/28/14 MW with 2013 data</a:t>
            </a:r>
          </a:p>
          <a:p>
            <a:endParaRPr lang="en-US" dirty="0" smtClean="0"/>
          </a:p>
          <a:p>
            <a:r>
              <a:rPr lang="en-US" dirty="0" smtClean="0"/>
              <a:t>MNB</a:t>
            </a:r>
            <a:r>
              <a:rPr lang="en-US" baseline="0" dirty="0" smtClean="0"/>
              <a:t> confirmed 1/7/2014</a:t>
            </a:r>
            <a:endParaRPr lang="en-US"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69</a:t>
            </a:fld>
            <a:endParaRPr lang="en-US" dirty="0"/>
          </a:p>
        </p:txBody>
      </p:sp>
    </p:spTree>
    <p:extLst>
      <p:ext uri="{BB962C8B-B14F-4D97-AF65-F5344CB8AC3E}">
        <p14:creationId xmlns:p14="http://schemas.microsoft.com/office/powerpoint/2010/main" val="405128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DEB</a:t>
            </a:r>
            <a:r>
              <a:rPr lang="en-US" baseline="0" dirty="0" smtClean="0"/>
              <a:t> updated 2/29/16</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MNB confirmed 1/7/14</a:t>
            </a:r>
          </a:p>
          <a:p>
            <a:endParaRPr lang="en-US" baseline="0" dirty="0" smtClean="0"/>
          </a:p>
          <a:p>
            <a:endParaRPr lang="en-US" baseline="0" dirty="0" smtClean="0"/>
          </a:p>
          <a:p>
            <a:r>
              <a:rPr lang="en-US" baseline="0" dirty="0" smtClean="0"/>
              <a:t>Possible update - Subscription to Postsecondary Education Opportunity? </a:t>
            </a:r>
          </a:p>
        </p:txBody>
      </p:sp>
      <p:sp>
        <p:nvSpPr>
          <p:cNvPr id="4" name="Slide Number Placeholder 3"/>
          <p:cNvSpPr>
            <a:spLocks noGrp="1"/>
          </p:cNvSpPr>
          <p:nvPr>
            <p:ph type="sldNum" sz="quarter" idx="10"/>
          </p:nvPr>
        </p:nvSpPr>
        <p:spPr/>
        <p:txBody>
          <a:bodyPr/>
          <a:lstStyle/>
          <a:p>
            <a:fld id="{B11EA1CA-EE82-4C90-B377-A385590F99A2}" type="slidenum">
              <a:rPr lang="en-US" smtClean="0"/>
              <a:pPr/>
              <a:t>70</a:t>
            </a:fld>
            <a:endParaRPr lang="en-US"/>
          </a:p>
        </p:txBody>
      </p:sp>
    </p:spTree>
    <p:extLst>
      <p:ext uri="{BB962C8B-B14F-4D97-AF65-F5344CB8AC3E}">
        <p14:creationId xmlns:p14="http://schemas.microsoft.com/office/powerpoint/2010/main" val="56970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506">
              <a:defRPr/>
            </a:pPr>
            <a:endParaRPr lang="en-US" dirty="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72</a:t>
            </a:fld>
            <a:endParaRPr lang="en-US"/>
          </a:p>
        </p:txBody>
      </p:sp>
    </p:spTree>
    <p:extLst>
      <p:ext uri="{BB962C8B-B14F-4D97-AF65-F5344CB8AC3E}">
        <p14:creationId xmlns:p14="http://schemas.microsoft.com/office/powerpoint/2010/main" val="181971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35969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98960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86</a:t>
            </a:fld>
            <a:endParaRPr lang="en-US"/>
          </a:p>
        </p:txBody>
      </p:sp>
    </p:spTree>
    <p:extLst>
      <p:ext uri="{BB962C8B-B14F-4D97-AF65-F5344CB8AC3E}">
        <p14:creationId xmlns:p14="http://schemas.microsoft.com/office/powerpoint/2010/main" val="260117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88</a:t>
            </a:fld>
            <a:endParaRPr lang="en-US"/>
          </a:p>
        </p:txBody>
      </p:sp>
    </p:spTree>
    <p:extLst>
      <p:ext uri="{BB962C8B-B14F-4D97-AF65-F5344CB8AC3E}">
        <p14:creationId xmlns:p14="http://schemas.microsoft.com/office/powerpoint/2010/main" val="297528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12/3/15 DEB</a:t>
            </a:r>
          </a:p>
          <a:p>
            <a:r>
              <a:rPr lang="en-US" dirty="0" smtClean="0"/>
              <a:t>https://www.census.gov/hhes/www/income/data/historical/household/?cssp=SERP</a:t>
            </a:r>
          </a:p>
          <a:p>
            <a:endParaRPr lang="en-US" dirty="0" smtClean="0"/>
          </a:p>
          <a:p>
            <a:r>
              <a:rPr lang="en-US" dirty="0" smtClean="0"/>
              <a:t>Checked 1/8/14 JY</a:t>
            </a:r>
          </a:p>
          <a:p>
            <a:r>
              <a:rPr lang="en-US" dirty="0" smtClean="0"/>
              <a:t>Updated 10/29/13</a:t>
            </a:r>
            <a:r>
              <a:rPr lang="en-US" baseline="0" dirty="0" smtClean="0"/>
              <a:t> MW</a:t>
            </a:r>
          </a:p>
          <a:p>
            <a:r>
              <a:rPr lang="en-US" dirty="0" smtClean="0">
                <a:hlinkClick r:id="rId3"/>
              </a:rPr>
              <a:t>http://www.census.gov/hhes/www/income/data/historical/household/</a:t>
            </a:r>
            <a:endParaRPr lang="en-US" dirty="0"/>
          </a:p>
        </p:txBody>
      </p:sp>
      <p:sp>
        <p:nvSpPr>
          <p:cNvPr id="4" name="Slide Number Placeholder 3"/>
          <p:cNvSpPr>
            <a:spLocks noGrp="1"/>
          </p:cNvSpPr>
          <p:nvPr>
            <p:ph type="sldNum" sz="quarter" idx="10"/>
          </p:nvPr>
        </p:nvSpPr>
        <p:spPr/>
        <p:txBody>
          <a:bodyPr/>
          <a:lstStyle/>
          <a:p>
            <a:fld id="{DFCDA43E-C4B5-48F7-A6EF-ED353F0DAF12}" type="slidenum">
              <a:rPr lang="en-US" smtClean="0"/>
              <a:pPr/>
              <a:t>15</a:t>
            </a:fld>
            <a:endParaRPr lang="en-US"/>
          </a:p>
        </p:txBody>
      </p:sp>
    </p:spTree>
    <p:extLst>
      <p:ext uri="{BB962C8B-B14F-4D97-AF65-F5344CB8AC3E}">
        <p14:creationId xmlns:p14="http://schemas.microsoft.com/office/powerpoint/2010/main" val="102968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1061264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1336700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94</a:t>
            </a:fld>
            <a:endParaRPr lang="en-US" dirty="0"/>
          </a:p>
        </p:txBody>
      </p:sp>
    </p:spTree>
    <p:extLst>
      <p:ext uri="{BB962C8B-B14F-4D97-AF65-F5344CB8AC3E}">
        <p14:creationId xmlns:p14="http://schemas.microsoft.com/office/powerpoint/2010/main" val="3682445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95</a:t>
            </a:fld>
            <a:endParaRPr lang="en-US" dirty="0"/>
          </a:p>
        </p:txBody>
      </p:sp>
    </p:spTree>
    <p:extLst>
      <p:ext uri="{BB962C8B-B14F-4D97-AF65-F5344CB8AC3E}">
        <p14:creationId xmlns:p14="http://schemas.microsoft.com/office/powerpoint/2010/main" val="16591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6" name="Shape 896"/>
          <p:cNvSpPr txBox="1">
            <a:spLocks noGrp="1"/>
          </p:cNvSpPr>
          <p:nvPr>
            <p:ph type="body" idx="1"/>
          </p:nvPr>
        </p:nvSpPr>
        <p:spPr>
          <a:xfrm>
            <a:off x="923608" y="3373753"/>
            <a:ext cx="7388859" cy="2760346"/>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r>
              <a:rPr lang="en-US" dirty="0" smtClean="0"/>
              <a:t>Let me give you a sense by introducing another school. </a:t>
            </a:r>
            <a:r>
              <a:rPr lang="en-US" baseline="0" dirty="0" smtClean="0"/>
              <a:t>All unexpected schools have systems of observing classroom instruction and using those observations to think about how to support teachers, but Elmont Memorial High School’s is perhaps the most sophisticated and explicit. And you can read a book about it as well – Diane Scricca and Albert Coppola, Supportive Supervision, Corwin Books.</a:t>
            </a:r>
            <a:endParaRPr lang="en-US" dirty="0"/>
          </a:p>
        </p:txBody>
      </p:sp>
      <p:sp>
        <p:nvSpPr>
          <p:cNvPr id="897" name="Shape 897"/>
          <p:cNvSpPr txBox="1">
            <a:spLocks noGrp="1"/>
          </p:cNvSpPr>
          <p:nvPr>
            <p:ph type="sldNum" idx="12"/>
          </p:nvPr>
        </p:nvSpPr>
        <p:spPr>
          <a:xfrm>
            <a:off x="5231639" y="6658664"/>
            <a:ext cx="4002298" cy="351735"/>
          </a:xfrm>
          <a:prstGeom prst="rect">
            <a:avLst/>
          </a:prstGeom>
          <a:noFill/>
          <a:ln>
            <a:noFill/>
          </a:ln>
        </p:spPr>
        <p:txBody>
          <a:bodyPr lIns="92825" tIns="46400" rIns="92825" bIns="464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97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476846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r>
              <a:rPr lang="en-US" dirty="0" smtClean="0"/>
              <a:t>Just to give you a sense, here are the graduation rates at</a:t>
            </a:r>
            <a:r>
              <a:rPr lang="en-US" baseline="0" dirty="0" smtClean="0"/>
              <a:t> Elmont – and…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pPr marL="0" marR="0" lvl="0" indent="0" algn="r" rtl="0">
                <a:spcBef>
                  <a:spcPts val="0"/>
                </a:spcBef>
                <a:buSzPct val="25000"/>
                <a:buNone/>
              </a:pPr>
              <a:t>100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1716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81AF8-8D4B-4F55-8796-129E99213421}" type="slidenum">
              <a:rPr lang="en-US" smtClean="0"/>
              <a:t>105</a:t>
            </a:fld>
            <a:endParaRPr lang="en-US"/>
          </a:p>
        </p:txBody>
      </p:sp>
    </p:spTree>
    <p:extLst>
      <p:ext uri="{BB962C8B-B14F-4D97-AF65-F5344CB8AC3E}">
        <p14:creationId xmlns:p14="http://schemas.microsoft.com/office/powerpoint/2010/main" val="1071763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108</a:t>
            </a:fld>
            <a:endParaRPr lang="en-US"/>
          </a:p>
        </p:txBody>
      </p:sp>
    </p:spTree>
    <p:extLst>
      <p:ext uri="{BB962C8B-B14F-4D97-AF65-F5344CB8AC3E}">
        <p14:creationId xmlns:p14="http://schemas.microsoft.com/office/powerpoint/2010/main" val="151172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109</a:t>
            </a:fld>
            <a:endParaRPr lang="en-US"/>
          </a:p>
        </p:txBody>
      </p:sp>
    </p:spTree>
    <p:extLst>
      <p:ext uri="{BB962C8B-B14F-4D97-AF65-F5344CB8AC3E}">
        <p14:creationId xmlns:p14="http://schemas.microsoft.com/office/powerpoint/2010/main" val="3758993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110</a:t>
            </a:fld>
            <a:endParaRPr lang="en-US"/>
          </a:p>
        </p:txBody>
      </p:sp>
    </p:spTree>
    <p:extLst>
      <p:ext uri="{BB962C8B-B14F-4D97-AF65-F5344CB8AC3E}">
        <p14:creationId xmlns:p14="http://schemas.microsoft.com/office/powerpoint/2010/main" val="149424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88145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111</a:t>
            </a:fld>
            <a:endParaRPr lang="en-US"/>
          </a:p>
        </p:txBody>
      </p:sp>
    </p:spTree>
    <p:extLst>
      <p:ext uri="{BB962C8B-B14F-4D97-AF65-F5344CB8AC3E}">
        <p14:creationId xmlns:p14="http://schemas.microsoft.com/office/powerpoint/2010/main" val="3020880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112</a:t>
            </a:fld>
            <a:endParaRPr lang="en-US"/>
          </a:p>
        </p:txBody>
      </p:sp>
    </p:spTree>
    <p:extLst>
      <p:ext uri="{BB962C8B-B14F-4D97-AF65-F5344CB8AC3E}">
        <p14:creationId xmlns:p14="http://schemas.microsoft.com/office/powerpoint/2010/main" val="2640526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113</a:t>
            </a:fld>
            <a:endParaRPr lang="en-US"/>
          </a:p>
        </p:txBody>
      </p:sp>
    </p:spTree>
    <p:extLst>
      <p:ext uri="{BB962C8B-B14F-4D97-AF65-F5344CB8AC3E}">
        <p14:creationId xmlns:p14="http://schemas.microsoft.com/office/powerpoint/2010/main" val="961397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114</a:t>
            </a:fld>
            <a:endParaRPr lang="en-US"/>
          </a:p>
        </p:txBody>
      </p:sp>
    </p:spTree>
    <p:extLst>
      <p:ext uri="{BB962C8B-B14F-4D97-AF65-F5344CB8AC3E}">
        <p14:creationId xmlns:p14="http://schemas.microsoft.com/office/powerpoint/2010/main" val="2352344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115</a:t>
            </a:fld>
            <a:endParaRPr lang="en-US"/>
          </a:p>
        </p:txBody>
      </p:sp>
    </p:spTree>
    <p:extLst>
      <p:ext uri="{BB962C8B-B14F-4D97-AF65-F5344CB8AC3E}">
        <p14:creationId xmlns:p14="http://schemas.microsoft.com/office/powerpoint/2010/main" val="345115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81AF8-8D4B-4F55-8796-129E99213421}" type="slidenum">
              <a:rPr lang="en-US" smtClean="0"/>
              <a:t>124</a:t>
            </a:fld>
            <a:endParaRPr lang="en-US"/>
          </a:p>
        </p:txBody>
      </p:sp>
    </p:spTree>
    <p:extLst>
      <p:ext uri="{BB962C8B-B14F-4D97-AF65-F5344CB8AC3E}">
        <p14:creationId xmlns:p14="http://schemas.microsoft.com/office/powerpoint/2010/main" val="559498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Updated 6/21/16</a:t>
            </a:r>
            <a:r>
              <a:rPr lang="en-US" baseline="0" dirty="0" smtClean="0"/>
              <a:t> KES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Title</a:t>
            </a:r>
            <a:r>
              <a:rPr lang="en-US" baseline="0" dirty="0" smtClean="0"/>
              <a:t>: </a:t>
            </a:r>
            <a:r>
              <a:rPr lang="en-US" dirty="0" smtClean="0"/>
              <a:t>Definition</a:t>
            </a:r>
            <a:r>
              <a:rPr lang="en-US" baseline="0" dirty="0" smtClean="0"/>
              <a:t> used by PEO is “College Continuation Rate”. Is this the same as the College going rate for recent HS grads?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131</a:t>
            </a:fld>
            <a:endParaRPr lang="en-US"/>
          </a:p>
        </p:txBody>
      </p:sp>
    </p:spTree>
    <p:extLst>
      <p:ext uri="{BB962C8B-B14F-4D97-AF65-F5344CB8AC3E}">
        <p14:creationId xmlns:p14="http://schemas.microsoft.com/office/powerpoint/2010/main" val="1481563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Chance</a:t>
            </a:r>
            <a:r>
              <a:rPr lang="en-US" baseline="0" dirty="0" smtClean="0"/>
              <a:t> for College by Age 19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Updated 3/14/14 MW</a:t>
            </a:r>
            <a:endParaRPr lang="en-US" dirty="0" smtClean="0"/>
          </a:p>
          <a:p>
            <a:r>
              <a:rPr lang="en-US" dirty="0" smtClean="0"/>
              <a:t>*Data was not available to update </a:t>
            </a:r>
            <a:r>
              <a:rPr lang="en-US" smtClean="0"/>
              <a:t>this slide 6/21/16 KES</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132</a:t>
            </a:fld>
            <a:endParaRPr lang="en-US"/>
          </a:p>
        </p:txBody>
      </p:sp>
    </p:spTree>
    <p:extLst>
      <p:ext uri="{BB962C8B-B14F-4D97-AF65-F5344CB8AC3E}">
        <p14:creationId xmlns:p14="http://schemas.microsoft.com/office/powerpoint/2010/main" val="2890245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134</a:t>
            </a:fld>
            <a:endParaRPr lang="en-US"/>
          </a:p>
        </p:txBody>
      </p:sp>
    </p:spTree>
    <p:extLst>
      <p:ext uri="{BB962C8B-B14F-4D97-AF65-F5344CB8AC3E}">
        <p14:creationId xmlns:p14="http://schemas.microsoft.com/office/powerpoint/2010/main" val="3323802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135</a:t>
            </a:fld>
            <a:endParaRPr lang="en-US"/>
          </a:p>
        </p:txBody>
      </p:sp>
    </p:spTree>
    <p:extLst>
      <p:ext uri="{BB962C8B-B14F-4D97-AF65-F5344CB8AC3E}">
        <p14:creationId xmlns:p14="http://schemas.microsoft.com/office/powerpoint/2010/main" val="283672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defRPr/>
            </a:pPr>
            <a:r>
              <a:rPr lang="en-US" dirty="0" smtClean="0"/>
              <a:t>From the </a:t>
            </a:r>
            <a:r>
              <a:rPr lang="en-US" baseline="0" dirty="0" smtClean="0"/>
              <a:t>Aaronson and </a:t>
            </a:r>
            <a:r>
              <a:rPr lang="en-US" baseline="0" dirty="0" err="1" smtClean="0"/>
              <a:t>Mazumder</a:t>
            </a:r>
            <a:r>
              <a:rPr lang="en-US" baseline="0" dirty="0" smtClean="0"/>
              <a:t> report: “</a:t>
            </a:r>
            <a:r>
              <a:rPr lang="en-US" dirty="0" smtClean="0">
                <a:ea typeface="+mn-ea"/>
              </a:rPr>
              <a:t>In particular, mobility increased from 1940 to 1980, but fell sharply during the 1980s and failed to revert, perhaps even continued to decline, in the 1990s.”</a:t>
            </a:r>
            <a:endParaRPr lang="en-US" baseline="0" dirty="0" smtClean="0"/>
          </a:p>
          <a:p>
            <a:pPr marL="228587" indent="-228587"/>
            <a:endParaRPr lang="en-US" baseline="0" dirty="0" smtClean="0"/>
          </a:p>
          <a:p>
            <a:pPr marL="228587" indent="-228587"/>
            <a:r>
              <a:rPr lang="en-US" dirty="0" smtClean="0"/>
              <a:t>From </a:t>
            </a:r>
            <a:r>
              <a:rPr lang="en-US" baseline="0" dirty="0" smtClean="0"/>
              <a:t>the Aaronson and </a:t>
            </a:r>
            <a:r>
              <a:rPr lang="en-US" baseline="0" dirty="0" err="1" smtClean="0"/>
              <a:t>Mazumder</a:t>
            </a:r>
            <a:r>
              <a:rPr lang="en-US" baseline="0" dirty="0" smtClean="0"/>
              <a:t> report, the figure for 2000 (0.58) is not statistically significant. The figure for 1990 (0.46)  almost mirrors the number cited for the US in the cross-country analysis on the next slide.</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86987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136</a:t>
            </a:fld>
            <a:endParaRPr lang="en-US"/>
          </a:p>
        </p:txBody>
      </p:sp>
    </p:spTree>
    <p:extLst>
      <p:ext uri="{BB962C8B-B14F-4D97-AF65-F5344CB8AC3E}">
        <p14:creationId xmlns:p14="http://schemas.microsoft.com/office/powerpoint/2010/main" val="3649506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137</a:t>
            </a:fld>
            <a:endParaRPr lang="en-US"/>
          </a:p>
        </p:txBody>
      </p:sp>
    </p:spTree>
    <p:extLst>
      <p:ext uri="{BB962C8B-B14F-4D97-AF65-F5344CB8AC3E}">
        <p14:creationId xmlns:p14="http://schemas.microsoft.com/office/powerpoint/2010/main" val="555959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138</a:t>
            </a:fld>
            <a:endParaRPr lang="en-US"/>
          </a:p>
        </p:txBody>
      </p:sp>
    </p:spTree>
    <p:extLst>
      <p:ext uri="{BB962C8B-B14F-4D97-AF65-F5344CB8AC3E}">
        <p14:creationId xmlns:p14="http://schemas.microsoft.com/office/powerpoint/2010/main" val="1259556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6/20/16</a:t>
            </a:r>
            <a:r>
              <a:rPr lang="en-US" baseline="0" dirty="0" smtClean="0"/>
              <a:t> KES UPDATED Using IPEDS 2014 (manually calculated)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140</a:t>
            </a:fld>
            <a:endParaRPr lang="en-US"/>
          </a:p>
        </p:txBody>
      </p:sp>
    </p:spTree>
    <p:extLst>
      <p:ext uri="{BB962C8B-B14F-4D97-AF65-F5344CB8AC3E}">
        <p14:creationId xmlns:p14="http://schemas.microsoft.com/office/powerpoint/2010/main" val="1763665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6/21/16 KES manually calculated</a:t>
            </a:r>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r>
              <a:rPr lang="en-US" dirty="0" smtClean="0"/>
              <a:t>Note: These state-by-state statistics</a:t>
            </a:r>
            <a:r>
              <a:rPr lang="en-US" baseline="0" dirty="0" smtClean="0"/>
              <a:t> use a different data source (ACS) than the international degree attainment data (CPS), so the attainment rates are slightly different (41% in international slide using CPS, compared with 39% in state-by-state slide using ACS).  If you show the international statistics, I recommend not showing this slide, so as not to create confusion.</a:t>
            </a:r>
            <a:endParaRPr lang="en-US" dirty="0" smtClean="0"/>
          </a:p>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142</a:t>
            </a:fld>
            <a:endParaRPr lang="en-US"/>
          </a:p>
        </p:txBody>
      </p:sp>
    </p:spTree>
    <p:extLst>
      <p:ext uri="{BB962C8B-B14F-4D97-AF65-F5344CB8AC3E}">
        <p14:creationId xmlns:p14="http://schemas.microsoft.com/office/powerpoint/2010/main" val="27234996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6/21/16 KES manually calculated</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dirty="0" smtClean="0"/>
              <a:t>Note: These state-by-state statistics</a:t>
            </a:r>
            <a:r>
              <a:rPr lang="en-US" baseline="0" dirty="0" smtClean="0"/>
              <a:t> use a different data source (ACS) than the international degree attainment data (CPS), so the attainment rates are slightly different (41% in international slide using CPS, compared with 39% in state-by-state slide using ACS). If you show the international statistics, I recommend not showing this slide, so as not to create confusion.</a:t>
            </a:r>
            <a:endParaRPr lang="en-US" dirty="0" smtClean="0"/>
          </a:p>
        </p:txBody>
      </p:sp>
      <p:sp>
        <p:nvSpPr>
          <p:cNvPr id="4" name="Slide Number Placeholder 3"/>
          <p:cNvSpPr>
            <a:spLocks noGrp="1"/>
          </p:cNvSpPr>
          <p:nvPr>
            <p:ph type="sldNum" sz="quarter" idx="10"/>
          </p:nvPr>
        </p:nvSpPr>
        <p:spPr/>
        <p:txBody>
          <a:bodyPr/>
          <a:lstStyle/>
          <a:p>
            <a:fld id="{B11EA1CA-EE82-4C90-B377-A385590F99A2}" type="slidenum">
              <a:rPr lang="en-US" smtClean="0"/>
              <a:pPr/>
              <a:t>143</a:t>
            </a:fld>
            <a:endParaRPr lang="en-US"/>
          </a:p>
        </p:txBody>
      </p:sp>
    </p:spTree>
    <p:extLst>
      <p:ext uri="{BB962C8B-B14F-4D97-AF65-F5344CB8AC3E}">
        <p14:creationId xmlns:p14="http://schemas.microsoft.com/office/powerpoint/2010/main" val="2425289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6/21/16 KES manually calculated</a:t>
            </a:r>
          </a:p>
        </p:txBody>
      </p:sp>
      <p:sp>
        <p:nvSpPr>
          <p:cNvPr id="4" name="Slide Number Placeholder 3"/>
          <p:cNvSpPr>
            <a:spLocks noGrp="1"/>
          </p:cNvSpPr>
          <p:nvPr>
            <p:ph type="sldNum" sz="quarter" idx="10"/>
          </p:nvPr>
        </p:nvSpPr>
        <p:spPr/>
        <p:txBody>
          <a:bodyPr/>
          <a:lstStyle/>
          <a:p>
            <a:fld id="{B11EA1CA-EE82-4C90-B377-A385590F99A2}" type="slidenum">
              <a:rPr lang="en-US" smtClean="0"/>
              <a:pPr/>
              <a:t>144</a:t>
            </a:fld>
            <a:endParaRPr lang="en-US"/>
          </a:p>
        </p:txBody>
      </p:sp>
    </p:spTree>
    <p:extLst>
      <p:ext uri="{BB962C8B-B14F-4D97-AF65-F5344CB8AC3E}">
        <p14:creationId xmlns:p14="http://schemas.microsoft.com/office/powerpoint/2010/main" val="2347389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Updated</a:t>
            </a:r>
            <a:r>
              <a:rPr lang="en-US" baseline="0" dirty="0" smtClean="0"/>
              <a:t> 6/22/16 KES manually calculated</a:t>
            </a:r>
          </a:p>
          <a:p>
            <a:pPr>
              <a:spcBef>
                <a:spcPct val="0"/>
              </a:spcBef>
            </a:pPr>
            <a:endParaRPr lang="en-US" baseline="0" dirty="0" smtClean="0"/>
          </a:p>
          <a:p>
            <a:pPr>
              <a:spcBef>
                <a:spcPct val="0"/>
              </a:spcBef>
            </a:pPr>
            <a:r>
              <a:rPr lang="en-US" baseline="0" dirty="0" smtClean="0"/>
              <a:t>Had to use 2013 3-yr estimates, as they did not have 2014 5-yr estimates</a:t>
            </a: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6BCD4-B3F8-47AA-8B9B-D56779FEC261}" type="slidenum">
              <a:rPr lang="en-US"/>
              <a:pPr fontAlgn="base">
                <a:spcBef>
                  <a:spcPct val="0"/>
                </a:spcBef>
                <a:spcAft>
                  <a:spcPct val="0"/>
                </a:spcAft>
              </a:pPr>
              <a:t>146</a:t>
            </a:fld>
            <a:endParaRPr lang="en-US"/>
          </a:p>
        </p:txBody>
      </p:sp>
    </p:spTree>
    <p:extLst>
      <p:ext uri="{BB962C8B-B14F-4D97-AF65-F5344CB8AC3E}">
        <p14:creationId xmlns:p14="http://schemas.microsoft.com/office/powerpoint/2010/main" val="4087637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Updated</a:t>
            </a:r>
            <a:r>
              <a:rPr lang="en-US" baseline="0" dirty="0" smtClean="0"/>
              <a:t> 6/22/16 KES manually calculated</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6BCD4-B3F8-47AA-8B9B-D56779FEC261}" type="slidenum">
              <a:rPr lang="en-US"/>
              <a:pPr fontAlgn="base">
                <a:spcBef>
                  <a:spcPct val="0"/>
                </a:spcBef>
                <a:spcAft>
                  <a:spcPct val="0"/>
                </a:spcAft>
              </a:pPr>
              <a:t>147</a:t>
            </a:fld>
            <a:endParaRPr lang="en-US"/>
          </a:p>
        </p:txBody>
      </p:sp>
    </p:spTree>
    <p:extLst>
      <p:ext uri="{BB962C8B-B14F-4D97-AF65-F5344CB8AC3E}">
        <p14:creationId xmlns:p14="http://schemas.microsoft.com/office/powerpoint/2010/main" val="1923444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2596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pPr marL="232943" indent="-232943"/>
            <a:endParaRPr lang="en-US" dirty="0" smtClean="0"/>
          </a:p>
          <a:p>
            <a:pPr marL="232943" indent="-232943"/>
            <a:r>
              <a:rPr lang="en-US" dirty="0" smtClean="0"/>
              <a:t>Updated 11/14/13 MW</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pPr/>
              <a:t>19</a:t>
            </a:fld>
            <a:endParaRPr lang="en-US"/>
          </a:p>
        </p:txBody>
      </p:sp>
    </p:spTree>
    <p:extLst>
      <p:ext uri="{BB962C8B-B14F-4D97-AF65-F5344CB8AC3E}">
        <p14:creationId xmlns:p14="http://schemas.microsoft.com/office/powerpoint/2010/main" val="1358144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Key Talking Points: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HIGH RANGE on the literacy framework (met 6-8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culminating writing assignment comes at the end of a four week unit during which students read and discussed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through the lens of making one’s voice heard.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aligns with the Common Core standards; students are expected to build and support a thesis by analyzing textual evidence. </a:t>
            </a:r>
            <a:r>
              <a:rPr lang="en-US" sz="1200" i="1" kern="1200" dirty="0" smtClean="0">
                <a:solidFill>
                  <a:schemeClr val="tx1"/>
                </a:solidFill>
                <a:effectLst/>
                <a:latin typeface="+mn-lt"/>
                <a:ea typeface="+mn-ea"/>
                <a:cs typeface="+mn-cs"/>
              </a:rPr>
              <a:t>Additionally, they are prompted to acknowledge a counterclaim – a distinguishing expectation in the standards for seventh grade writers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directions are clear; students know what is expected from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central is this assignment; select and analyze textual evidence to support their argument.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 cognitive push for students; they must plan and develop their essay by deciding what their thesis will be, how they will defend or justify it and how they will sequence their ideas across multiple, cohesive paragraphs.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overarching question of how one makes their voice heard in the world today may resonate for seventh grade students. This question, coupled with a contemporary nonfiction text focused on girl of similar age faced with challenges and injustices may engage students; there is strong potential for students to see the relevancy in these topics and ideas.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Points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Text and Task Complexity</a:t>
            </a:r>
            <a:r>
              <a:rPr lang="en-US" sz="1200" kern="1200" dirty="0" smtClean="0">
                <a:solidFill>
                  <a:schemeClr val="tx1"/>
                </a:solidFill>
                <a:effectLst/>
                <a:latin typeface="+mn-lt"/>
                <a:ea typeface="+mn-ea"/>
                <a:cs typeface="+mn-cs"/>
              </a:rPr>
              <a:t>: The Lexile of the text is 830; which falls into the Grades 4-5 range. While it is a straightforward literary nonfiction text, the setting and culture described in it may be unfamiliar for many students who have grown up in the United States. Additionally, the task students are asked to do with this text is complex and aligns with grade level standards.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Is it appropriate to use a text with a lower Lexile score if the assignments demands cognitive challenge for students that is aligned with grade level standards?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Scaffolds:</a:t>
            </a:r>
            <a:r>
              <a:rPr lang="en-US" sz="1200" kern="1200" dirty="0" smtClean="0">
                <a:solidFill>
                  <a:schemeClr val="tx1"/>
                </a:solidFill>
                <a:effectLst/>
                <a:latin typeface="+mn-lt"/>
                <a:ea typeface="+mn-ea"/>
                <a:cs typeface="+mn-cs"/>
              </a:rPr>
              <a:t> Within the assignment there are specific expectations laid out by the teacher. They are told to write at least five paragraphs and to follow the structure for a literary analysis (we can infer that this structure was taught to students prior to this assignment). Additionally, students are cued to include an introduction, reasons, analysis, and a conclusion. They are also prompted to use the text and any notes or graphic organizers they have completed over the past four weeks. Two self-checklists are also provided as part of the assignment.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Are the embedded scaffolds a help or a hindrance for seventh grade students?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Motivation and Engagement:</a:t>
            </a:r>
            <a:r>
              <a:rPr lang="en-US" sz="1200" kern="1200" dirty="0" smtClean="0">
                <a:solidFill>
                  <a:schemeClr val="tx1"/>
                </a:solidFill>
                <a:effectLst/>
                <a:latin typeface="+mn-lt"/>
                <a:ea typeface="+mn-ea"/>
                <a:cs typeface="+mn-cs"/>
              </a:rPr>
              <a:t> There is limited choice in this assignment. Although all students are expected to base their essay on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students are allowed to choose how they will frame their analysis (e.g. any key person, the setting, a theme). As mentioned above, there is potential relevancy in the question of making one’s voice heard – and the ideas in this text are indeed contemporary and are expressed through the words of a young person. </a:t>
            </a:r>
            <a:r>
              <a:rPr lang="en-US" sz="1200" i="1" kern="1200" dirty="0" smtClean="0">
                <a:solidFill>
                  <a:schemeClr val="tx1"/>
                </a:solidFill>
                <a:effectLst/>
                <a:latin typeface="+mn-lt"/>
                <a:ea typeface="+mn-ea"/>
                <a:cs typeface="+mn-cs"/>
              </a:rPr>
              <a:t>Questions to Consider</a:t>
            </a:r>
            <a:r>
              <a:rPr lang="en-US" sz="1200" kern="1200" dirty="0" smtClean="0">
                <a:solidFill>
                  <a:schemeClr val="tx1"/>
                </a:solidFill>
                <a:effectLst/>
                <a:latin typeface="+mn-lt"/>
                <a:ea typeface="+mn-ea"/>
                <a:cs typeface="+mn-cs"/>
              </a:rPr>
              <a:t>: Are there other ways that choice and relevancy could be incorporated into this assignment?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160</a:t>
            </a:fld>
            <a:endParaRPr lang="en-US"/>
          </a:p>
        </p:txBody>
      </p:sp>
    </p:spTree>
    <p:extLst>
      <p:ext uri="{BB962C8B-B14F-4D97-AF65-F5344CB8AC3E}">
        <p14:creationId xmlns:p14="http://schemas.microsoft.com/office/powerpoint/2010/main" val="321302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Key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LOW RANGE on the literacy framework (met 0-2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are assigned to read a simple poem and then are tasked to create their own poem which mirrors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Scaffolding is present throughout this assignment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“fill in the blank” cloze activity leaves little room for choice and fostering student autonomy; although students are able to make changes to the proscribed outline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While the topics and ideas of the poem may resonate for young adolescents, they represent standalone points – rather than linked to ELA content or complex texts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Strengths/Weaknesses: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is clear, but does not align with Grade 7 Common Core ELA standards for reading or writing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simple; students are not required to cite evidence or justify their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Poetry writing is presented in a lockstep, proscribed manner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 opportunities for creation/choice; relevance is linked with low-level; simple materials and task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might students engage in poetry writing that both honors their unique perspectives and pushes for complex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assignments couple relevance and engagement with rigorous content, texts, and tasks?</a:t>
            </a:r>
          </a:p>
        </p:txBody>
      </p:sp>
      <p:sp>
        <p:nvSpPr>
          <p:cNvPr id="4" name="Slide Number Placeholder 3"/>
          <p:cNvSpPr>
            <a:spLocks noGrp="1"/>
          </p:cNvSpPr>
          <p:nvPr>
            <p:ph type="sldNum" sz="quarter" idx="10"/>
          </p:nvPr>
        </p:nvSpPr>
        <p:spPr/>
        <p:txBody>
          <a:bodyPr/>
          <a:lstStyle/>
          <a:p>
            <a:fld id="{0702A767-3C8A-4E1E-A78C-5006861B65C2}" type="slidenum">
              <a:rPr lang="en-US" smtClean="0"/>
              <a:t>161</a:t>
            </a:fld>
            <a:endParaRPr lang="en-US"/>
          </a:p>
        </p:txBody>
      </p:sp>
    </p:spTree>
    <p:extLst>
      <p:ext uri="{BB962C8B-B14F-4D97-AF65-F5344CB8AC3E}">
        <p14:creationId xmlns:p14="http://schemas.microsoft.com/office/powerpoint/2010/main" val="1776994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162</a:t>
            </a:fld>
            <a:endParaRPr lang="en-US"/>
          </a:p>
        </p:txBody>
      </p:sp>
    </p:spTree>
    <p:extLst>
      <p:ext uri="{BB962C8B-B14F-4D97-AF65-F5344CB8AC3E}">
        <p14:creationId xmlns:p14="http://schemas.microsoft.com/office/powerpoint/2010/main" val="1426054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from current</a:t>
            </a:r>
            <a:r>
              <a:rPr lang="en-US" baseline="0" dirty="0" smtClean="0"/>
              <a:t> PPT presentation</a:t>
            </a:r>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163</a:t>
            </a:fld>
            <a:endParaRPr lang="en-US"/>
          </a:p>
        </p:txBody>
      </p:sp>
    </p:spTree>
    <p:extLst>
      <p:ext uri="{BB962C8B-B14F-4D97-AF65-F5344CB8AC3E}">
        <p14:creationId xmlns:p14="http://schemas.microsoft.com/office/powerpoint/2010/main" val="4827010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61BF5-FCF7-4E2A-BF72-95918CB7445D}" type="slidenum">
              <a:rPr lang="en-US" smtClean="0"/>
              <a:pPr/>
              <a:t>166</a:t>
            </a:fld>
            <a:endParaRPr lang="en-US"/>
          </a:p>
        </p:txBody>
      </p:sp>
    </p:spTree>
    <p:extLst>
      <p:ext uri="{BB962C8B-B14F-4D97-AF65-F5344CB8AC3E}">
        <p14:creationId xmlns:p14="http://schemas.microsoft.com/office/powerpoint/2010/main" val="2792719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D478AE-BBE9-4F4B-9DF4-DABE2E00E43E}" type="slidenum">
              <a:rPr lang="en-US" smtClean="0"/>
              <a:pPr/>
              <a:t>167</a:t>
            </a:fld>
            <a:endParaRPr lang="en-US"/>
          </a:p>
        </p:txBody>
      </p:sp>
    </p:spTree>
    <p:extLst>
      <p:ext uri="{BB962C8B-B14F-4D97-AF65-F5344CB8AC3E}">
        <p14:creationId xmlns:p14="http://schemas.microsoft.com/office/powerpoint/2010/main" val="425040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22</a:t>
            </a:fld>
            <a:endParaRPr lang="en-US" dirty="0"/>
          </a:p>
        </p:txBody>
      </p:sp>
    </p:spTree>
    <p:extLst>
      <p:ext uri="{BB962C8B-B14F-4D97-AF65-F5344CB8AC3E}">
        <p14:creationId xmlns:p14="http://schemas.microsoft.com/office/powerpoint/2010/main" val="273347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18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467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acintosh%20HD:Users:tsuname:Documents:ACTIVE%20JOBS:ED%20TRUST:08-098%20IDENTITY:LOGOS%2008:ET_logo_08_RGB_256.gi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5664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600203"/>
            <a:ext cx="10566400" cy="45259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3"/>
            <a:ext cx="2540000" cy="5592763"/>
          </a:xfrm>
        </p:spPr>
        <p:txBody>
          <a:bodyPr vert="eaVert"/>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533403"/>
            <a:ext cx="7823200" cy="55927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1555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50459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15693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8" name="Text Box 6"/>
          <p:cNvSpPr txBox="1">
            <a:spLocks noChangeArrowheads="1"/>
          </p:cNvSpPr>
          <p:nvPr userDrawn="1"/>
        </p:nvSpPr>
        <p:spPr bwMode="auto">
          <a:xfrm>
            <a:off x="8432800" y="6486526"/>
            <a:ext cx="3556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200" dirty="0">
                <a:solidFill>
                  <a:prstClr val="white"/>
                </a:solidFill>
                <a:latin typeface="Calibri" pitchFamily="34" charset="0"/>
              </a:rPr>
              <a:t>© </a:t>
            </a:r>
            <a:r>
              <a:rPr lang="en-US" sz="1200" dirty="0" smtClean="0">
                <a:solidFill>
                  <a:prstClr val="white"/>
                </a:solidFill>
                <a:latin typeface="Calibri" pitchFamily="34" charset="0"/>
              </a:rPr>
              <a:t>2017</a:t>
            </a:r>
            <a:r>
              <a:rPr lang="en-US" sz="1200" baseline="0" dirty="0" smtClean="0">
                <a:solidFill>
                  <a:prstClr val="white"/>
                </a:solidFill>
                <a:latin typeface="Calibri" pitchFamily="34" charset="0"/>
              </a:rPr>
              <a:t> </a:t>
            </a:r>
            <a:r>
              <a:rPr lang="en-US" sz="1200" dirty="0" smtClean="0">
                <a:solidFill>
                  <a:prstClr val="white"/>
                </a:solidFill>
                <a:latin typeface="Calibri" pitchFamily="34" charset="0"/>
              </a:rPr>
              <a:t>THE </a:t>
            </a:r>
            <a:r>
              <a:rPr lang="en-US" sz="1200" dirty="0">
                <a:solidFill>
                  <a:prstClr val="white"/>
                </a:solidFill>
                <a:latin typeface="Calibri" pitchFamily="34" charset="0"/>
              </a:rPr>
              <a:t>EDUCATION TRUST</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000">
                <a:latin typeface="Calibri" pitchFamily="34" charset="0"/>
              </a:defRPr>
            </a:lvl1pPr>
          </a:lstStyle>
          <a:p>
            <a:pPr lvl="0"/>
            <a:r>
              <a:rPr lang="en-US" dirty="0" smtClean="0"/>
              <a:t>Click to edit Master text styles</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Calibri"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531277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655905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04393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518400" y="65627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Tree>
    <p:extLst>
      <p:ext uri="{BB962C8B-B14F-4D97-AF65-F5344CB8AC3E}">
        <p14:creationId xmlns:p14="http://schemas.microsoft.com/office/powerpoint/2010/main" val="469544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7151577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604226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823200" y="6553201"/>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Tree>
    <p:extLst>
      <p:ext uri="{BB962C8B-B14F-4D97-AF65-F5344CB8AC3E}">
        <p14:creationId xmlns:p14="http://schemas.microsoft.com/office/powerpoint/2010/main" val="3078974192"/>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888998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419449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smtClean="0"/>
              <a:t>Click to edit Master text styles</a:t>
            </a:r>
          </a:p>
        </p:txBody>
      </p:sp>
    </p:spTree>
    <p:extLst>
      <p:ext uri="{BB962C8B-B14F-4D97-AF65-F5344CB8AC3E}">
        <p14:creationId xmlns:p14="http://schemas.microsoft.com/office/powerpoint/2010/main" val="34474164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622547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722549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998740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400"/>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43647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812800" y="1600201"/>
            <a:ext cx="10668000" cy="4495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122372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400"/>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44944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924800" y="6486526"/>
            <a:ext cx="4165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52446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8947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27084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smtClean="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30BB4D35-7DD2-45B9-90A1-011D147E026C}" type="slidenum">
              <a:rPr lang="en-US"/>
              <a:pPr>
                <a:defRPr/>
              </a:pPr>
              <a:t>‹#›</a:t>
            </a:fld>
            <a:endParaRPr lang="en-US"/>
          </a:p>
        </p:txBody>
      </p:sp>
    </p:spTree>
    <p:extLst>
      <p:ext uri="{BB962C8B-B14F-4D97-AF65-F5344CB8AC3E}">
        <p14:creationId xmlns:p14="http://schemas.microsoft.com/office/powerpoint/2010/main" val="783327023"/>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518400" y="6486526"/>
            <a:ext cx="4572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70526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27728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8026400" y="6486526"/>
            <a:ext cx="4064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5918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36786496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967658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97740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15327425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9910281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67CDDE6-B1EA-4EE9-A4DA-6D0026098E97}" type="datetimeFigureOut">
              <a:rPr lang="en-US" smtClean="0">
                <a:solidFill>
                  <a:prstClr val="black">
                    <a:tint val="75000"/>
                  </a:prstClr>
                </a:solidFill>
              </a:rPr>
              <a:pPr/>
              <a:t>4/5/2017</a:t>
            </a:fld>
            <a:endParaRPr lang="en-US">
              <a:solidFill>
                <a:prstClr val="black">
                  <a:tint val="75000"/>
                </a:prstClr>
              </a:solidFill>
            </a:endParaRP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4660EE2C-D86E-4BF3-A1E5-CB6993A1574A}"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35896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67CDDE6-B1EA-4EE9-A4DA-6D0026098E97}" type="datetimeFigureOut">
              <a:rPr lang="en-US" smtClean="0">
                <a:solidFill>
                  <a:prstClr val="black">
                    <a:tint val="75000"/>
                  </a:prstClr>
                </a:solidFill>
              </a:rPr>
              <a:pPr/>
              <a:t>4/5/2017</a:t>
            </a:fld>
            <a:endParaRPr lang="en-US">
              <a:solidFill>
                <a:prstClr val="black">
                  <a:tint val="75000"/>
                </a:prstClr>
              </a:solidFill>
            </a:endParaRP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4660EE2C-D86E-4BF3-A1E5-CB6993A1574A}"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643666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Shape 100"/>
        <p:cNvGrpSpPr/>
        <p:nvPr/>
      </p:nvGrpSpPr>
      <p:grpSpPr>
        <a:xfrm>
          <a:off x="0" y="0"/>
          <a:ext cx="0" cy="0"/>
          <a:chOff x="0" y="0"/>
          <a:chExt cx="0" cy="0"/>
        </a:xfrm>
      </p:grpSpPr>
      <p:sp>
        <p:nvSpPr>
          <p:cNvPr id="101" name="Shape 101"/>
          <p:cNvSpPr txBox="1"/>
          <p:nvPr/>
        </p:nvSpPr>
        <p:spPr>
          <a:xfrm>
            <a:off x="0" y="6248400"/>
            <a:ext cx="812799" cy="261938"/>
          </a:xfrm>
          <a:prstGeom prst="rect">
            <a:avLst/>
          </a:prstGeom>
          <a:noFill/>
          <a:ln>
            <a:noFill/>
          </a:ln>
        </p:spPr>
        <p:txBody>
          <a:bodyPr lIns="91425" tIns="45700" rIns="91425" bIns="45700" anchor="t" anchorCtr="0">
            <a:noAutofit/>
          </a:bodyPr>
          <a:lstStyle/>
          <a:p>
            <a:pPr>
              <a:buSzPct val="25000"/>
            </a:pPr>
            <a:r>
              <a:rPr lang="en-US" sz="1100" kern="1200">
                <a:latin typeface="Calibri"/>
                <a:ea typeface="Calibri"/>
                <a:cs typeface="Calibri"/>
                <a:sym typeface="Calibri"/>
              </a:rPr>
              <a:t>Source:</a:t>
            </a:r>
          </a:p>
        </p:txBody>
      </p:sp>
      <p:sp>
        <p:nvSpPr>
          <p:cNvPr id="102" name="Shape 102"/>
          <p:cNvSpPr txBox="1">
            <a:spLocks noGrp="1"/>
          </p:cNvSpPr>
          <p:nvPr>
            <p:ph type="title"/>
          </p:nvPr>
        </p:nvSpPr>
        <p:spPr>
          <a:xfrm>
            <a:off x="609600" y="609600"/>
            <a:ext cx="10972799" cy="1066799"/>
          </a:xfrm>
          <a:prstGeom prst="rect">
            <a:avLst/>
          </a:prstGeom>
          <a:noFill/>
          <a:ln>
            <a:noFill/>
          </a:ln>
        </p:spPr>
        <p:txBody>
          <a:bodyPr lIns="91425" tIns="91425" rIns="91425" bIns="91425" anchor="ctr" anchorCtr="0"/>
          <a:lstStyle>
            <a:lvl1pPr rtl="0">
              <a:spcBef>
                <a:spcPts val="0"/>
              </a:spcBef>
              <a:defRPr sz="4000">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a:off x="1016000" y="1676400"/>
            <a:ext cx="10160000" cy="4449762"/>
          </a:xfrm>
          <a:prstGeom prst="rect">
            <a:avLst/>
          </a:prstGeom>
          <a:noFill/>
          <a:ln>
            <a:noFill/>
          </a:ln>
        </p:spPr>
        <p:txBody>
          <a:bodyPr lIns="91425" tIns="91425" rIns="91425" bIns="91425" anchor="t" anchorCtr="0"/>
          <a:lstStyle>
            <a:lvl1pPr rtl="0">
              <a:spcBef>
                <a:spcPts val="0"/>
              </a:spcBef>
              <a:defRPr>
                <a:latin typeface="Calibri"/>
                <a:ea typeface="Calibri"/>
                <a:cs typeface="Calibri"/>
                <a:sym typeface="Calibri"/>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609600" y="6248400"/>
            <a:ext cx="11582400" cy="228600"/>
          </a:xfrm>
          <a:prstGeom prst="rect">
            <a:avLst/>
          </a:prstGeom>
          <a:noFill/>
          <a:ln>
            <a:noFill/>
          </a:ln>
        </p:spPr>
        <p:txBody>
          <a:bodyPr lIns="91425" tIns="91425" rIns="91425" bIns="91425" anchor="t" anchorCtr="0"/>
          <a:lstStyle>
            <a:lvl1pPr rtl="0">
              <a:spcBef>
                <a:spcPts val="0"/>
              </a:spcBef>
              <a:buFont typeface="Calibri"/>
              <a:buNone/>
              <a:defRPr sz="1100">
                <a:latin typeface="Calibri"/>
                <a:ea typeface="Calibri"/>
                <a:cs typeface="Calibri"/>
                <a:sym typeface="Calibri"/>
              </a:defRPr>
            </a:lvl1pPr>
            <a:lvl2pPr rtl="0">
              <a:spcBef>
                <a:spcPts val="0"/>
              </a:spcBef>
              <a:defRPr sz="2400">
                <a:solidFill>
                  <a:schemeClr val="dk1"/>
                </a:solidFill>
                <a:latin typeface="Calibri"/>
                <a:ea typeface="Calibri"/>
                <a:cs typeface="Calibri"/>
                <a:sym typeface="Calibri"/>
              </a:defRPr>
            </a:lvl2pPr>
            <a:lvl3pPr rtl="0">
              <a:spcBef>
                <a:spcPts val="0"/>
              </a:spcBef>
              <a:defRPr sz="2000">
                <a:solidFill>
                  <a:schemeClr val="dk1"/>
                </a:solidFill>
                <a:latin typeface="Calibri"/>
                <a:ea typeface="Calibri"/>
                <a:cs typeface="Calibri"/>
                <a:sym typeface="Calibri"/>
              </a:defRPr>
            </a:lvl3pPr>
            <a:lvl4pPr rtl="0">
              <a:spcBef>
                <a:spcPts val="0"/>
              </a:spcBef>
              <a:defRPr sz="1800">
                <a:solidFill>
                  <a:schemeClr val="dk1"/>
                </a:solidFill>
                <a:latin typeface="Calibri"/>
                <a:ea typeface="Calibri"/>
                <a:cs typeface="Calibri"/>
                <a:sym typeface="Calibri"/>
              </a:defRPr>
            </a:lvl4pPr>
            <a:lvl5pPr rtl="0">
              <a:spcBef>
                <a:spcPts val="0"/>
              </a:spcBef>
              <a:defRPr sz="1800">
                <a:solidFill>
                  <a:schemeClr val="dk1"/>
                </a:solidFill>
                <a:latin typeface="Calibri"/>
                <a:ea typeface="Calibri"/>
                <a:cs typeface="Calibri"/>
                <a:sym typeface="Calibri"/>
              </a:defRPr>
            </a:lvl5pPr>
            <a:lvl6pPr rtl="0">
              <a:spcBef>
                <a:spcPts val="0"/>
              </a:spcBef>
              <a:defRPr sz="1800">
                <a:solidFill>
                  <a:schemeClr val="dk1"/>
                </a:solidFill>
                <a:latin typeface="Calibri"/>
                <a:ea typeface="Calibri"/>
                <a:cs typeface="Calibri"/>
                <a:sym typeface="Calibri"/>
              </a:defRPr>
            </a:lvl6pPr>
            <a:lvl7pPr rtl="0">
              <a:spcBef>
                <a:spcPts val="0"/>
              </a:spcBef>
              <a:defRPr sz="1800">
                <a:solidFill>
                  <a:schemeClr val="dk1"/>
                </a:solidFill>
                <a:latin typeface="Calibri"/>
                <a:ea typeface="Calibri"/>
                <a:cs typeface="Calibri"/>
                <a:sym typeface="Calibri"/>
              </a:defRPr>
            </a:lvl7pPr>
            <a:lvl8pPr rtl="0">
              <a:spcBef>
                <a:spcPts val="0"/>
              </a:spcBef>
              <a:defRPr sz="1800">
                <a:solidFill>
                  <a:schemeClr val="dk1"/>
                </a:solidFill>
                <a:latin typeface="Calibri"/>
                <a:ea typeface="Calibri"/>
                <a:cs typeface="Calibri"/>
                <a:sym typeface="Calibri"/>
              </a:defRPr>
            </a:lvl8pPr>
            <a:lvl9pPr rtl="0">
              <a:spcBef>
                <a:spcPts val="0"/>
              </a:spcBef>
              <a:defRPr sz="18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8482240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963684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30900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Text Box 6"/>
          <p:cNvSpPr txBox="1">
            <a:spLocks noChangeArrowheads="1"/>
          </p:cNvSpPr>
          <p:nvPr userDrawn="1"/>
        </p:nvSpPr>
        <p:spPr bwMode="auto">
          <a:xfrm>
            <a:off x="8534400" y="6486525"/>
            <a:ext cx="3556000" cy="297517"/>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Tree>
    <p:extLst>
      <p:ext uri="{BB962C8B-B14F-4D97-AF65-F5344CB8AC3E}">
        <p14:creationId xmlns:p14="http://schemas.microsoft.com/office/powerpoint/2010/main" val="4170672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7" name="Text Box 6"/>
          <p:cNvSpPr txBox="1">
            <a:spLocks noChangeArrowheads="1"/>
          </p:cNvSpPr>
          <p:nvPr userDrawn="1"/>
        </p:nvSpPr>
        <p:spPr bwMode="auto">
          <a:xfrm>
            <a:off x="6807200" y="6562726"/>
            <a:ext cx="5384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Tree>
    <p:extLst>
      <p:ext uri="{BB962C8B-B14F-4D97-AF65-F5344CB8AC3E}">
        <p14:creationId xmlns:p14="http://schemas.microsoft.com/office/powerpoint/2010/main" val="1247028821"/>
      </p:ext>
    </p:extLst>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0"/>
            <a:ext cx="10160000" cy="472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488901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12192000" cy="1219200"/>
          </a:xfrm>
          <a:prstGeom prst="rect">
            <a:avLst/>
          </a:prstGeom>
          <a:solidFill>
            <a:srgbClr val="919CA3"/>
          </a:solidFill>
          <a:ln w="9525">
            <a:noFill/>
            <a:miter lim="800000"/>
            <a:headEnd/>
            <a:tailEnd/>
          </a:ln>
        </p:spPr>
        <p:txBody>
          <a:bodyPr wrap="none" anchor="ctr"/>
          <a:lstStyle/>
          <a:p>
            <a:pPr fontAlgn="auto">
              <a:spcBef>
                <a:spcPts val="0"/>
              </a:spcBef>
              <a:spcAft>
                <a:spcPts val="0"/>
              </a:spcAft>
              <a:defRPr/>
            </a:pPr>
            <a:endParaRPr lang="en-US" sz="1800" dirty="0">
              <a:latin typeface="+mn-lt"/>
            </a:endParaRPr>
          </a:p>
        </p:txBody>
      </p:sp>
      <p:sp>
        <p:nvSpPr>
          <p:cNvPr id="5" name="Rectangle 4"/>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pic>
        <p:nvPicPr>
          <p:cNvPr id="6" name="Picture 13" descr="Macintosh HD:Users:tsuname:Documents:ACTIVE JOBS:ED TRUST:08-098 IDENTITY:LOGOS 08:ET_logo_08_RGB_256.gif"/>
          <p:cNvPicPr>
            <a:picLocks noChangeAspect="1" noChangeArrowheads="1"/>
          </p:cNvPicPr>
          <p:nvPr userDrawn="1"/>
        </p:nvPicPr>
        <p:blipFill>
          <a:blip r:embed="rId2" r:link="rId3" cstate="print"/>
          <a:srcRect/>
          <a:stretch>
            <a:fillRect/>
          </a:stretch>
        </p:blipFill>
        <p:spPr bwMode="auto">
          <a:xfrm>
            <a:off x="0" y="5651500"/>
            <a:ext cx="3759200" cy="1206500"/>
          </a:xfrm>
          <a:prstGeom prst="rect">
            <a:avLst/>
          </a:prstGeom>
          <a:noFill/>
          <a:ln w="9525">
            <a:noFill/>
            <a:miter lim="800000"/>
            <a:headEnd/>
            <a:tailEnd/>
          </a:ln>
        </p:spPr>
      </p:pic>
      <p:cxnSp>
        <p:nvCxnSpPr>
          <p:cNvPr id="7" name="Straight Connector 6"/>
          <p:cNvCxnSpPr/>
          <p:nvPr userDrawn="1"/>
        </p:nvCxnSpPr>
        <p:spPr>
          <a:xfrm rot="5400000">
            <a:off x="3149601" y="6247872"/>
            <a:ext cx="1219200" cy="42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76800" y="914400"/>
            <a:ext cx="6705600" cy="2286000"/>
          </a:xfrm>
        </p:spPr>
        <p:txBody>
          <a:bodyPr>
            <a:normAutofit/>
          </a:bodyPr>
          <a:lstStyle>
            <a:lvl1pPr algn="l">
              <a:defRPr sz="4000">
                <a:latin typeface="+mj-l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165600" y="5867400"/>
            <a:ext cx="7721600" cy="762000"/>
          </a:xfrm>
        </p:spPr>
        <p:txBody>
          <a:bodyPr/>
          <a:lstStyle>
            <a:lvl1pPr>
              <a:buNone/>
              <a:defRPr sz="1600" b="1">
                <a:solidFill>
                  <a:srgbClr val="FFD457"/>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254613116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3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3"/>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41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9" name="TextBox 8"/>
          <p:cNvSpPr txBox="1"/>
          <p:nvPr userDrawn="1"/>
        </p:nvSpPr>
        <p:spPr>
          <a:xfrm>
            <a:off x="0" y="6248403"/>
            <a:ext cx="812800" cy="219291"/>
          </a:xfrm>
          <a:prstGeom prst="rect">
            <a:avLst/>
          </a:prstGeom>
          <a:noFill/>
        </p:spPr>
        <p:txBody>
          <a:bodyPr>
            <a:spAutoFit/>
          </a:bodyPr>
          <a:lstStyle/>
          <a:p>
            <a:pPr fontAlgn="auto">
              <a:spcBef>
                <a:spcPts val="0"/>
              </a:spcBef>
              <a:spcAft>
                <a:spcPts val="0"/>
              </a:spcAft>
              <a:defRPr/>
            </a:pPr>
            <a:r>
              <a:rPr lang="en-US" sz="825"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3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3"/>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825">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8" name="Text Box 6"/>
          <p:cNvSpPr txBox="1">
            <a:spLocks noChangeArrowheads="1"/>
          </p:cNvSpPr>
          <p:nvPr userDrawn="1"/>
        </p:nvSpPr>
        <p:spPr bwMode="auto">
          <a:xfrm>
            <a:off x="8534400" y="6486527"/>
            <a:ext cx="3556000" cy="246221"/>
          </a:xfrm>
          <a:prstGeom prst="rect">
            <a:avLst/>
          </a:prstGeom>
          <a:noFill/>
          <a:ln w="9525">
            <a:noFill/>
            <a:miter lim="800000"/>
            <a:headEnd/>
            <a:tailEnd/>
          </a:ln>
        </p:spPr>
        <p:txBody>
          <a:bodyPr>
            <a:spAutoFit/>
          </a:bodyPr>
          <a:lstStyle/>
          <a:p>
            <a:pPr algn="r" fontAlgn="auto">
              <a:lnSpc>
                <a:spcPts val="1200"/>
              </a:lnSpc>
              <a:spcBef>
                <a:spcPts val="0"/>
              </a:spcBef>
              <a:spcAft>
                <a:spcPts val="0"/>
              </a:spcAft>
              <a:defRPr/>
            </a:pPr>
            <a:r>
              <a:rPr lang="en-US" sz="975" b="1" dirty="0">
                <a:solidFill>
                  <a:schemeClr val="bg1"/>
                </a:solidFill>
                <a:latin typeface="+mn-lt"/>
              </a:rPr>
              <a:t>© </a:t>
            </a:r>
            <a:r>
              <a:rPr lang="en-US" sz="975" b="1" dirty="0" smtClean="0">
                <a:solidFill>
                  <a:schemeClr val="bg1"/>
                </a:solidFill>
                <a:latin typeface="+mn-lt"/>
              </a:rPr>
              <a:t>2017 </a:t>
            </a:r>
            <a:r>
              <a:rPr lang="en-US" sz="975" b="1" dirty="0">
                <a:solidFill>
                  <a:schemeClr val="bg1"/>
                </a:solidFill>
                <a:latin typeface="+mn-lt"/>
              </a:rPr>
              <a:t>THE EDUCATION TRUST</a:t>
            </a:r>
          </a:p>
        </p:txBody>
      </p:sp>
    </p:spTree>
    <p:extLst>
      <p:ext uri="{BB962C8B-B14F-4D97-AF65-F5344CB8AC3E}">
        <p14:creationId xmlns:p14="http://schemas.microsoft.com/office/powerpoint/2010/main" val="3572874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189102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8636000" y="6562725"/>
            <a:ext cx="3556000" cy="297517"/>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2013 </a:t>
            </a:r>
            <a:r>
              <a:rPr lang="en-US" sz="1300" b="1" dirty="0">
                <a:solidFill>
                  <a:schemeClr val="bg1"/>
                </a:solidFill>
                <a:latin typeface="+mn-lt"/>
              </a:rPr>
              <a:t>THE EDUCATION TRUST</a:t>
            </a:r>
          </a:p>
        </p:txBody>
      </p:sp>
    </p:spTree>
    <p:extLst>
      <p:ext uri="{BB962C8B-B14F-4D97-AF65-F5344CB8AC3E}">
        <p14:creationId xmlns:p14="http://schemas.microsoft.com/office/powerpoint/2010/main" val="2518188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8636000" y="6562725"/>
            <a:ext cx="3556000" cy="297517"/>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2013 </a:t>
            </a:r>
            <a:r>
              <a:rPr lang="en-US" sz="1300" b="1" dirty="0">
                <a:solidFill>
                  <a:schemeClr val="bg1"/>
                </a:solidFill>
                <a:latin typeface="+mn-lt"/>
              </a:rPr>
              <a:t>THE EDUCATION TRUST</a:t>
            </a:r>
          </a:p>
        </p:txBody>
      </p:sp>
    </p:spTree>
    <p:extLst>
      <p:ext uri="{BB962C8B-B14F-4D97-AF65-F5344CB8AC3E}">
        <p14:creationId xmlns:p14="http://schemas.microsoft.com/office/powerpoint/2010/main" val="1581757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7878885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9704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00" y="1535113"/>
            <a:ext cx="5183717"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2800" y="2174875"/>
            <a:ext cx="51837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287433"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2874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Text Box 6"/>
          <p:cNvSpPr txBox="1">
            <a:spLocks noChangeArrowheads="1"/>
          </p:cNvSpPr>
          <p:nvPr userDrawn="1"/>
        </p:nvSpPr>
        <p:spPr bwMode="auto">
          <a:xfrm>
            <a:off x="8534400" y="6486525"/>
            <a:ext cx="3556000" cy="297517"/>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2015 </a:t>
            </a:r>
            <a:r>
              <a:rPr lang="en-US" sz="1300" b="1" dirty="0">
                <a:solidFill>
                  <a:schemeClr val="bg1"/>
                </a:solidFill>
                <a:latin typeface="+mn-lt"/>
              </a:rPr>
              <a:t>THE EDUCATION TRUST</a:t>
            </a:r>
          </a:p>
        </p:txBody>
      </p:sp>
    </p:spTree>
    <p:extLst>
      <p:ext uri="{BB962C8B-B14F-4D97-AF65-F5344CB8AC3E}">
        <p14:creationId xmlns:p14="http://schemas.microsoft.com/office/powerpoint/2010/main" val="1523547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1194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344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33400"/>
            <a:ext cx="3807884" cy="901700"/>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533403"/>
            <a:ext cx="6714067" cy="559276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2802" y="1435103"/>
            <a:ext cx="3807884"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 Box 6"/>
          <p:cNvSpPr txBox="1">
            <a:spLocks noChangeArrowheads="1"/>
          </p:cNvSpPr>
          <p:nvPr userDrawn="1"/>
        </p:nvSpPr>
        <p:spPr bwMode="auto">
          <a:xfrm>
            <a:off x="8280400" y="6538915"/>
            <a:ext cx="3759200" cy="295275"/>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2017 </a:t>
            </a:r>
            <a:r>
              <a:rPr lang="en-US" sz="1300" b="1" dirty="0">
                <a:solidFill>
                  <a:schemeClr val="bg1"/>
                </a:solidFill>
                <a:latin typeface="+mn-lt"/>
              </a:rPr>
              <a:t>THE EDUCATION TRUST</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7"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11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12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7.xml"/><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data.un.org/DocumentData.aspx?q=gini&amp;id=271"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7.png"/><Relationship Id="rId4" Type="http://schemas.openxmlformats.org/officeDocument/2006/relationships/oleObject" Target="../embeddings/Microsoft_Excel_97-2003_Worksheet2.xls"/></Relationships>
</file>

<file path=ppt/slides/_rels/slide1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1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557"/>
            <a:ext cx="12527280" cy="7046043"/>
          </a:xfrm>
          <a:prstGeom prst="rect">
            <a:avLst/>
          </a:prstGeom>
        </p:spPr>
      </p:pic>
      <p:sp>
        <p:nvSpPr>
          <p:cNvPr id="7" name="Footer Placeholder 7"/>
          <p:cNvSpPr txBox="1">
            <a:spLocks/>
          </p:cNvSpPr>
          <p:nvPr/>
        </p:nvSpPr>
        <p:spPr>
          <a:xfrm>
            <a:off x="4677241" y="6400800"/>
            <a:ext cx="2837518"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 Copyright 2017 The Education Trust</a:t>
            </a:r>
            <a:endParaRPr lang="en-US" sz="1200" dirty="0">
              <a:solidFill>
                <a:schemeClr val="bg1"/>
              </a:solidFill>
            </a:endParaRPr>
          </a:p>
        </p:txBody>
      </p:sp>
      <p:sp>
        <p:nvSpPr>
          <p:cNvPr id="10" name="Rectangle 9"/>
          <p:cNvSpPr/>
          <p:nvPr/>
        </p:nvSpPr>
        <p:spPr>
          <a:xfrm>
            <a:off x="2929419" y="2269360"/>
            <a:ext cx="6324600" cy="307777"/>
          </a:xfrm>
          <a:prstGeom prst="rect">
            <a:avLst/>
          </a:prstGeom>
        </p:spPr>
        <p:txBody>
          <a:bodyPr wrap="square">
            <a:spAutoFit/>
          </a:bodyPr>
          <a:lstStyle/>
          <a:p>
            <a:pPr algn="ctr"/>
            <a:r>
              <a:rPr lang="en-US" sz="1400" b="1" dirty="0" smtClean="0">
                <a:solidFill>
                  <a:schemeClr val="bg1"/>
                </a:solidFill>
                <a:latin typeface="Arial" panose="020B0604020202020204" pitchFamily="34" charset="0"/>
                <a:cs typeface="Arial" panose="020B0604020202020204" pitchFamily="34" charset="0"/>
              </a:rPr>
              <a:t>March 31, 2017 | Leadership New Mexico </a:t>
            </a:r>
            <a:r>
              <a:rPr lang="en-US" sz="1400" b="1" dirty="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Hobbs, NM</a:t>
            </a:r>
            <a:endParaRPr lang="en-US" sz="14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514600" y="3200400"/>
            <a:ext cx="7315199" cy="3539430"/>
          </a:xfrm>
          <a:prstGeom prst="rect">
            <a:avLst/>
          </a:prstGeom>
        </p:spPr>
        <p:txBody>
          <a:bodyPr wrap="square">
            <a:spAutoFit/>
          </a:bodyPr>
          <a:lstStyle/>
          <a:p>
            <a:pPr algn="ctr"/>
            <a:r>
              <a:rPr lang="en-US" sz="4400" b="1" dirty="0" smtClean="0">
                <a:solidFill>
                  <a:schemeClr val="bg1"/>
                </a:solidFill>
                <a:latin typeface="Arial" panose="020B0604020202020204" pitchFamily="34" charset="0"/>
                <a:cs typeface="Arial" panose="020B0604020202020204" pitchFamily="34" charset="0"/>
              </a:rPr>
              <a:t>Achievement and Opportunity in America (and New Mexico):</a:t>
            </a: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2400" b="1" dirty="0" smtClean="0">
                <a:solidFill>
                  <a:schemeClr val="bg1"/>
                </a:solidFill>
                <a:latin typeface="Arial" panose="020B0604020202020204" pitchFamily="34" charset="0"/>
                <a:cs typeface="Arial" panose="020B0604020202020204" pitchFamily="34" charset="0"/>
              </a:rPr>
              <a:t>Critical Next Steps</a:t>
            </a:r>
          </a:p>
          <a:p>
            <a:pPr algn="ctr"/>
            <a:endParaRPr lang="en-US" sz="1400" b="1" dirty="0">
              <a:solidFill>
                <a:schemeClr val="bg1"/>
              </a:solidFill>
              <a:latin typeface="Arial" panose="020B0604020202020204" pitchFamily="34" charset="0"/>
              <a:cs typeface="Arial" panose="020B0604020202020204" pitchFamily="34" charset="0"/>
            </a:endParaRPr>
          </a:p>
          <a:p>
            <a:pPr algn="ctr"/>
            <a:endParaRPr lang="en-US" sz="2000" b="1" dirty="0" smtClean="0">
              <a:solidFill>
                <a:schemeClr val="bg1"/>
              </a:solidFill>
              <a:latin typeface="Arial" panose="020B0604020202020204" pitchFamily="34" charset="0"/>
              <a:cs typeface="Arial" panose="020B0604020202020204" pitchFamily="34" charset="0"/>
            </a:endParaRPr>
          </a:p>
          <a:p>
            <a:pPr algn="ct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Progress was painfully slow, especially for people of color.  But year by year, decade by decade…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65761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447040" y="6248400"/>
            <a:ext cx="11582400" cy="228600"/>
          </a:xfrm>
          <a:prstGeom prst="rect">
            <a:avLst/>
          </a:prstGeom>
        </p:spPr>
        <p:txBody>
          <a:bodyPr>
            <a:noAutofit/>
          </a:bodyPr>
          <a:lstStyle/>
          <a:p>
            <a:r>
              <a:rPr lang="en-US" sz="1800" dirty="0" smtClean="0"/>
              <a:t>New York State Department of Education, 2016</a:t>
            </a:r>
            <a:endParaRPr lang="en-US" sz="1800" dirty="0"/>
          </a:p>
        </p:txBody>
      </p:sp>
      <p:graphicFrame>
        <p:nvGraphicFramePr>
          <p:cNvPr id="7" name="Chart 6"/>
          <p:cNvGraphicFramePr/>
          <p:nvPr>
            <p:extLst/>
          </p:nvPr>
        </p:nvGraphicFramePr>
        <p:xfrm>
          <a:off x="447040" y="719666"/>
          <a:ext cx="112776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45231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This is what happens when teams of educators choose differently.</a:t>
            </a:r>
            <a:endParaRPr lang="en-US" dirty="0"/>
          </a:p>
        </p:txBody>
      </p:sp>
    </p:spTree>
    <p:extLst>
      <p:ext uri="{BB962C8B-B14F-4D97-AF65-F5344CB8AC3E}">
        <p14:creationId xmlns:p14="http://schemas.microsoft.com/office/powerpoint/2010/main" val="23475219"/>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609600"/>
            <a:ext cx="4648200" cy="2057400"/>
          </a:xfrm>
        </p:spPr>
        <p:txBody>
          <a:bodyPr>
            <a:normAutofit/>
          </a:bodyPr>
          <a:lstStyle/>
          <a:p>
            <a:r>
              <a:rPr lang="en-US" sz="3200" dirty="0"/>
              <a:t>Available from </a:t>
            </a:r>
            <a:br>
              <a:rPr lang="en-US" sz="3200" dirty="0"/>
            </a:br>
            <a:r>
              <a:rPr lang="en-US" sz="3200" dirty="0"/>
              <a:t>Harvard Education Press and amazon.com</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5000" r="15000"/>
          <a:stretch>
            <a:fillRect/>
          </a:stretch>
        </p:blipFill>
        <p:spPr bwMode="auto">
          <a:xfrm>
            <a:off x="1752600" y="990601"/>
            <a:ext cx="3505200" cy="500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itsbeingdone.gif"/>
          <p:cNvPicPr>
            <a:picLocks noGrp="1" noChangeAspect="1"/>
          </p:cNvPicPr>
          <p:nvPr>
            <p:ph idx="1"/>
          </p:nvPr>
        </p:nvPicPr>
        <p:blipFill>
          <a:blip r:embed="rId3" cstate="print"/>
          <a:stretch>
            <a:fillRect/>
          </a:stretch>
        </p:blipFill>
        <p:spPr>
          <a:xfrm>
            <a:off x="5486400" y="2971800"/>
            <a:ext cx="2011680" cy="3017520"/>
          </a:xfrm>
        </p:spPr>
      </p:pic>
      <p:pic>
        <p:nvPicPr>
          <p:cNvPr id="8" name="Picture 2"/>
          <p:cNvPicPr>
            <a:picLocks noChangeAspect="1" noChangeArrowheads="1"/>
          </p:cNvPicPr>
          <p:nvPr/>
        </p:nvPicPr>
        <p:blipFill>
          <a:blip r:embed="rId4" cstate="print"/>
          <a:srcRect/>
          <a:stretch>
            <a:fillRect/>
          </a:stretch>
        </p:blipFill>
        <p:spPr bwMode="auto">
          <a:xfrm>
            <a:off x="7975617" y="2971800"/>
            <a:ext cx="2011680" cy="3016546"/>
          </a:xfrm>
          <a:prstGeom prst="rect">
            <a:avLst/>
          </a:prstGeom>
          <a:noFill/>
          <a:ln w="9525">
            <a:noFill/>
            <a:miter lim="800000"/>
            <a:headEnd/>
            <a:tailEnd/>
          </a:ln>
        </p:spPr>
      </p:pic>
    </p:spTree>
    <p:extLst>
      <p:ext uri="{BB962C8B-B14F-4D97-AF65-F5344CB8AC3E}">
        <p14:creationId xmlns:p14="http://schemas.microsoft.com/office/powerpoint/2010/main" val="217132396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ctrTitle"/>
          </p:nvPr>
        </p:nvSpPr>
        <p:spPr/>
        <p:txBody>
          <a:bodyPr>
            <a:normAutofit/>
          </a:bodyPr>
          <a:lstStyle/>
          <a:p>
            <a:r>
              <a:rPr lang="en-US" sz="4000" dirty="0"/>
              <a:t>Just flukes, outliers? </a:t>
            </a:r>
          </a:p>
        </p:txBody>
      </p:sp>
      <p:sp>
        <p:nvSpPr>
          <p:cNvPr id="1989635" name="Rectangle 3"/>
          <p:cNvSpPr>
            <a:spLocks noGrp="1" noChangeArrowheads="1"/>
          </p:cNvSpPr>
          <p:nvPr>
            <p:ph type="subTitle" idx="1"/>
          </p:nvPr>
        </p:nvSpPr>
        <p:spPr/>
        <p:txBody>
          <a:bodyPr>
            <a:normAutofit/>
          </a:bodyPr>
          <a:lstStyle/>
          <a:p>
            <a:r>
              <a:rPr lang="en-US" dirty="0" smtClean="0"/>
              <a:t>No.  Very </a:t>
            </a:r>
            <a:r>
              <a:rPr lang="en-US" dirty="0"/>
              <a:t>big differences at district level, too—even in the progress and performance of the “same” group of students.</a:t>
            </a:r>
          </a:p>
        </p:txBody>
      </p:sp>
    </p:spTree>
    <p:extLst>
      <p:ext uri="{BB962C8B-B14F-4D97-AF65-F5344CB8AC3E}">
        <p14:creationId xmlns:p14="http://schemas.microsoft.com/office/powerpoint/2010/main" val="316320633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2992808" y="399516"/>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African American Students</a:t>
            </a:r>
          </a:p>
        </p:txBody>
      </p:sp>
      <p:graphicFrame>
        <p:nvGraphicFramePr>
          <p:cNvPr id="14" name="Object 2"/>
          <p:cNvGraphicFramePr>
            <a:graphicFrameLocks noGrp="1" noChangeAspect="1"/>
          </p:cNvGraphicFramePr>
          <p:nvPr>
            <p:ph idx="1"/>
            <p:extLst/>
          </p:nvPr>
        </p:nvGraphicFramePr>
        <p:xfrm>
          <a:off x="2197614" y="1371066"/>
          <a:ext cx="7800477" cy="45551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41041" y="6269120"/>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9767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a:p>
            <a:pPr marL="257168" indent="-257168" eaLnBrk="0" fontAlgn="base" hangingPunct="0">
              <a:spcBef>
                <a:spcPct val="20000"/>
              </a:spcBef>
              <a:spcAft>
                <a:spcPct val="0"/>
              </a:spcAft>
              <a:defRPr/>
            </a:pPr>
            <a:endParaRPr lang="en-US" sz="825" dirty="0"/>
          </a:p>
        </p:txBody>
      </p:sp>
      <p:cxnSp>
        <p:nvCxnSpPr>
          <p:cNvPr id="6" name="Straight Arrow Connector 5"/>
          <p:cNvCxnSpPr/>
          <p:nvPr/>
        </p:nvCxnSpPr>
        <p:spPr>
          <a:xfrm>
            <a:off x="3124200" y="1869743"/>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677400" y="2326943"/>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01354" y="382424"/>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Latino Students</a:t>
            </a:r>
          </a:p>
        </p:txBody>
      </p:sp>
      <p:graphicFrame>
        <p:nvGraphicFramePr>
          <p:cNvPr id="14" name="Object 2"/>
          <p:cNvGraphicFramePr>
            <a:graphicFrameLocks noGrp="1" noChangeAspect="1"/>
          </p:cNvGraphicFramePr>
          <p:nvPr>
            <p:ph idx="1"/>
            <p:extLst/>
          </p:nvPr>
        </p:nvGraphicFramePr>
        <p:xfrm>
          <a:off x="2330962" y="1469878"/>
          <a:ext cx="7497919" cy="43784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1"/>
          <p:cNvSpPr>
            <a:spLocks noGrp="1"/>
          </p:cNvSpPr>
          <p:nvPr>
            <p:ph type="body" sz="quarter" idx="10"/>
          </p:nvPr>
        </p:nvSpPr>
        <p:spPr/>
        <p:txBody>
          <a:bodyPr>
            <a:noAutofit/>
          </a:bodyPr>
          <a:lstStyle/>
          <a:p>
            <a:r>
              <a:rPr lang="en-US" dirty="0" smtClean="0"/>
              <a:t>NAEP Data Explorer, NCES </a:t>
            </a:r>
            <a:endParaRPr lang="en-US" dirty="0"/>
          </a:p>
        </p:txBody>
      </p:sp>
      <p:sp>
        <p:nvSpPr>
          <p:cNvPr id="7" name="Text Placeholder 11"/>
          <p:cNvSpPr txBox="1">
            <a:spLocks/>
          </p:cNvSpPr>
          <p:nvPr/>
        </p:nvSpPr>
        <p:spPr bwMode="auto">
          <a:xfrm>
            <a:off x="1524000" y="607695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214; Proficient Scale Score = 249</a:t>
            </a:r>
          </a:p>
        </p:txBody>
      </p:sp>
      <p:cxnSp>
        <p:nvCxnSpPr>
          <p:cNvPr id="6" name="Straight Arrow Connector 5"/>
          <p:cNvCxnSpPr/>
          <p:nvPr/>
        </p:nvCxnSpPr>
        <p:spPr>
          <a:xfrm>
            <a:off x="3429000" y="1469877"/>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48800" y="2044220"/>
            <a:ext cx="0" cy="914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8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Bottom Line:</a:t>
            </a:r>
            <a:br>
              <a:rPr lang="en-US" dirty="0" smtClean="0"/>
            </a:br>
            <a:r>
              <a:rPr lang="en-US" dirty="0" smtClean="0"/>
              <a:t>At every level of education—school, district and state—what we do matters.</a:t>
            </a:r>
            <a:endParaRPr lang="en-US" dirty="0"/>
          </a:p>
        </p:txBody>
      </p:sp>
    </p:spTree>
    <p:extLst>
      <p:ext uri="{BB962C8B-B14F-4D97-AF65-F5344CB8AC3E}">
        <p14:creationId xmlns:p14="http://schemas.microsoft.com/office/powerpoint/2010/main" val="9233946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is New Mexico in All of This?</a:t>
            </a:r>
            <a:endParaRPr lang="en-US" dirty="0"/>
          </a:p>
        </p:txBody>
      </p:sp>
    </p:spTree>
    <p:extLst>
      <p:ext uri="{BB962C8B-B14F-4D97-AF65-F5344CB8AC3E}">
        <p14:creationId xmlns:p14="http://schemas.microsoft.com/office/powerpoint/2010/main" val="1961368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2286000" y="15240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0"/>
          </p:nvPr>
        </p:nvSpPr>
        <p:spPr/>
        <p:txBody>
          <a:bodyPr>
            <a:normAutofit fontScale="92500" lnSpcReduction="1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1981200" y="609600"/>
            <a:ext cx="8229600" cy="1066800"/>
          </a:xfrm>
        </p:spPr>
        <p:txBody>
          <a:bodyPr rtlCol="0">
            <a:normAutofit/>
          </a:bodyPr>
          <a:lstStyle/>
          <a:p>
            <a:pPr>
              <a:defRPr/>
            </a:pPr>
            <a:r>
              <a:rPr lang="en-US" sz="2800" dirty="0"/>
              <a:t>Scale Scores by State – All Students</a:t>
            </a:r>
          </a:p>
        </p:txBody>
      </p:sp>
      <p:cxnSp>
        <p:nvCxnSpPr>
          <p:cNvPr id="3" name="Straight Arrow Connector 2"/>
          <p:cNvCxnSpPr/>
          <p:nvPr/>
        </p:nvCxnSpPr>
        <p:spPr>
          <a:xfrm>
            <a:off x="9601200" y="2567782"/>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4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2286000" y="15240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0"/>
          </p:nvPr>
        </p:nvSpPr>
        <p:spPr/>
        <p:txBody>
          <a:bodyPr>
            <a:normAutofit fontScale="92500" lnSpcReduction="1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1981200" y="609600"/>
            <a:ext cx="8229600" cy="1066800"/>
          </a:xfrm>
        </p:spPr>
        <p:txBody>
          <a:bodyPr rtlCol="0">
            <a:normAutofit/>
          </a:bodyPr>
          <a:lstStyle/>
          <a:p>
            <a:pPr>
              <a:defRPr/>
            </a:pPr>
            <a:r>
              <a:rPr lang="en-US" sz="2800" dirty="0"/>
              <a:t>Scale Scores by State – White Students</a:t>
            </a:r>
          </a:p>
        </p:txBody>
      </p:sp>
      <p:cxnSp>
        <p:nvCxnSpPr>
          <p:cNvPr id="5" name="Straight Arrow Connector 4"/>
          <p:cNvCxnSpPr/>
          <p:nvPr/>
        </p:nvCxnSpPr>
        <p:spPr>
          <a:xfrm>
            <a:off x="9296400" y="19812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2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456410"/>
            <a:ext cx="8763000" cy="461665"/>
          </a:xfrm>
          <a:prstGeom prst="rect">
            <a:avLst/>
          </a:prstGeom>
          <a:noFill/>
        </p:spPr>
        <p:txBody>
          <a:bodyPr wrap="square" rtlCol="0">
            <a:spAutoFit/>
          </a:bodyPr>
          <a:lstStyle/>
          <a:p>
            <a:pPr algn="ctr"/>
            <a:r>
              <a:rPr lang="en-US" sz="2400" dirty="0">
                <a:solidFill>
                  <a:prstClr val="black"/>
                </a:solidFill>
                <a:cs typeface="Times New Roman" pitchFamily="18" charset="0"/>
              </a:rPr>
              <a:t>Percent of U.S. adults with a high school diploma, by race </a:t>
            </a:r>
          </a:p>
        </p:txBody>
      </p:sp>
      <p:sp>
        <p:nvSpPr>
          <p:cNvPr id="8" name="TextBox 7"/>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pic>
        <p:nvPicPr>
          <p:cNvPr id="41" name="Picture 40" descr="HS1920.png"/>
          <p:cNvPicPr>
            <a:picLocks noChangeAspect="1"/>
          </p:cNvPicPr>
          <p:nvPr/>
        </p:nvPicPr>
        <p:blipFill>
          <a:blip r:embed="rId2" cstate="print"/>
          <a:stretch>
            <a:fillRect/>
          </a:stretch>
        </p:blipFill>
        <p:spPr>
          <a:xfrm>
            <a:off x="2362200" y="1371600"/>
            <a:ext cx="7573802" cy="5742432"/>
          </a:xfrm>
          <a:prstGeom prst="rect">
            <a:avLst/>
          </a:prstGeom>
        </p:spPr>
      </p:pic>
      <p:pic>
        <p:nvPicPr>
          <p:cNvPr id="34" name="Picture 33" descr="HS1940.png"/>
          <p:cNvPicPr>
            <a:picLocks noChangeAspect="1"/>
          </p:cNvPicPr>
          <p:nvPr/>
        </p:nvPicPr>
        <p:blipFill>
          <a:blip r:embed="rId3" cstate="print"/>
          <a:stretch>
            <a:fillRect/>
          </a:stretch>
        </p:blipFill>
        <p:spPr>
          <a:xfrm>
            <a:off x="2362200" y="1371600"/>
            <a:ext cx="7573802" cy="5742432"/>
          </a:xfrm>
          <a:prstGeom prst="rect">
            <a:avLst/>
          </a:prstGeom>
        </p:spPr>
      </p:pic>
      <p:sp>
        <p:nvSpPr>
          <p:cNvPr id="35" name="TextBox 34"/>
          <p:cNvSpPr txBox="1"/>
          <p:nvPr/>
        </p:nvSpPr>
        <p:spPr>
          <a:xfrm>
            <a:off x="1524000" y="83820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pic>
        <p:nvPicPr>
          <p:cNvPr id="36" name="Picture 35" descr="HS1960.png"/>
          <p:cNvPicPr>
            <a:picLocks noChangeAspect="1"/>
          </p:cNvPicPr>
          <p:nvPr/>
        </p:nvPicPr>
        <p:blipFill>
          <a:blip r:embed="rId4" cstate="print"/>
          <a:stretch>
            <a:fillRect/>
          </a:stretch>
        </p:blipFill>
        <p:spPr>
          <a:xfrm>
            <a:off x="2362200" y="1371600"/>
            <a:ext cx="7573802" cy="5742432"/>
          </a:xfrm>
          <a:prstGeom prst="rect">
            <a:avLst/>
          </a:prstGeom>
        </p:spPr>
      </p:pic>
      <p:sp>
        <p:nvSpPr>
          <p:cNvPr id="37" name="TextBox 36"/>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pic>
        <p:nvPicPr>
          <p:cNvPr id="38" name="Picture 37" descr="HS1980.png"/>
          <p:cNvPicPr>
            <a:picLocks noChangeAspect="1"/>
          </p:cNvPicPr>
          <p:nvPr/>
        </p:nvPicPr>
        <p:blipFill>
          <a:blip r:embed="rId5" cstate="print"/>
          <a:stretch>
            <a:fillRect/>
          </a:stretch>
        </p:blipFill>
        <p:spPr>
          <a:xfrm>
            <a:off x="2362200" y="1371600"/>
            <a:ext cx="7573802" cy="5742432"/>
          </a:xfrm>
          <a:prstGeom prst="rect">
            <a:avLst/>
          </a:prstGeom>
        </p:spPr>
      </p:pic>
      <p:sp>
        <p:nvSpPr>
          <p:cNvPr id="39" name="TextBox 38"/>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pic>
        <p:nvPicPr>
          <p:cNvPr id="40" name="Picture 39" descr="HS2000.png"/>
          <p:cNvPicPr>
            <a:picLocks noChangeAspect="1"/>
          </p:cNvPicPr>
          <p:nvPr/>
        </p:nvPicPr>
        <p:blipFill>
          <a:blip r:embed="rId6" cstate="print"/>
          <a:stretch>
            <a:fillRect/>
          </a:stretch>
        </p:blipFill>
        <p:spPr>
          <a:xfrm>
            <a:off x="2362200" y="1371600"/>
            <a:ext cx="7573802" cy="5742432"/>
          </a:xfrm>
          <a:prstGeom prst="rect">
            <a:avLst/>
          </a:prstGeom>
        </p:spPr>
      </p:pic>
      <p:sp>
        <p:nvSpPr>
          <p:cNvPr id="46" name="TextBox 45"/>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pic>
        <p:nvPicPr>
          <p:cNvPr id="47" name="Picture 46" descr="HS2012.png"/>
          <p:cNvPicPr>
            <a:picLocks noChangeAspect="1"/>
          </p:cNvPicPr>
          <p:nvPr/>
        </p:nvPicPr>
        <p:blipFill>
          <a:blip r:embed="rId7" cstate="print"/>
          <a:stretch>
            <a:fillRect/>
          </a:stretch>
        </p:blipFill>
        <p:spPr>
          <a:xfrm>
            <a:off x="2362200" y="1371600"/>
            <a:ext cx="7573802" cy="5742432"/>
          </a:xfrm>
          <a:prstGeom prst="rect">
            <a:avLst/>
          </a:prstGeom>
        </p:spPr>
      </p:pic>
      <p:sp>
        <p:nvSpPr>
          <p:cNvPr id="48" name="TextBox 47"/>
          <p:cNvSpPr txBox="1"/>
          <p:nvPr/>
        </p:nvSpPr>
        <p:spPr>
          <a:xfrm>
            <a:off x="1524000" y="987769"/>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spTree>
    <p:extLst>
      <p:ext uri="{BB962C8B-B14F-4D97-AF65-F5344CB8AC3E}">
        <p14:creationId xmlns:p14="http://schemas.microsoft.com/office/powerpoint/2010/main" val="1547994382"/>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6" grpId="0" animBg="1"/>
      <p:bldP spid="4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2286000" y="15240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4294967295"/>
          </p:nvPr>
        </p:nvSpPr>
        <p:spPr>
          <a:xfrm>
            <a:off x="1981200" y="6248400"/>
            <a:ext cx="4953000" cy="228600"/>
          </a:xfrm>
          <a:prstGeom prst="rect">
            <a:avLst/>
          </a:prstGeom>
        </p:spPr>
        <p:txBody>
          <a:bodyPr>
            <a:normAutofit fontScale="32500" lnSpcReduction="2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1981200" y="609600"/>
            <a:ext cx="8229600" cy="1066800"/>
          </a:xfrm>
        </p:spPr>
        <p:txBody>
          <a:bodyPr rtlCol="0">
            <a:normAutofit/>
          </a:bodyPr>
          <a:lstStyle/>
          <a:p>
            <a:pPr>
              <a:defRPr/>
            </a:pPr>
            <a:r>
              <a:rPr lang="en-US" sz="2800" dirty="0"/>
              <a:t>Scale Scores by State – Latino Students</a:t>
            </a:r>
          </a:p>
        </p:txBody>
      </p:sp>
      <p:cxnSp>
        <p:nvCxnSpPr>
          <p:cNvPr id="5" name="Straight Arrow Connector 4"/>
          <p:cNvCxnSpPr/>
          <p:nvPr/>
        </p:nvCxnSpPr>
        <p:spPr>
          <a:xfrm>
            <a:off x="8686800" y="2674393"/>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143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2286000" y="15240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4294967295"/>
          </p:nvPr>
        </p:nvSpPr>
        <p:spPr>
          <a:xfrm>
            <a:off x="1981200" y="6248400"/>
            <a:ext cx="4953000" cy="228600"/>
          </a:xfrm>
          <a:prstGeom prst="rect">
            <a:avLst/>
          </a:prstGeom>
        </p:spPr>
        <p:txBody>
          <a:bodyPr>
            <a:normAutofit fontScale="32500" lnSpcReduction="2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1981200" y="609600"/>
            <a:ext cx="8229600" cy="1066800"/>
          </a:xfrm>
        </p:spPr>
        <p:txBody>
          <a:bodyPr rtlCol="0">
            <a:normAutofit/>
          </a:bodyPr>
          <a:lstStyle/>
          <a:p>
            <a:pPr>
              <a:defRPr/>
            </a:pPr>
            <a:r>
              <a:rPr lang="en-US" sz="2800" dirty="0"/>
              <a:t>Scale Scores by State – </a:t>
            </a:r>
            <a:br>
              <a:rPr lang="en-US" sz="2800" dirty="0"/>
            </a:br>
            <a:r>
              <a:rPr lang="en-US" sz="2800" dirty="0"/>
              <a:t>American Indian/Alaska Native Students</a:t>
            </a:r>
          </a:p>
        </p:txBody>
      </p:sp>
      <p:cxnSp>
        <p:nvCxnSpPr>
          <p:cNvPr id="5" name="Straight Arrow Connector 4"/>
          <p:cNvCxnSpPr/>
          <p:nvPr/>
        </p:nvCxnSpPr>
        <p:spPr>
          <a:xfrm>
            <a:off x="9448800" y="31242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384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rtlCol="0">
            <a:normAutofit/>
          </a:bodyPr>
          <a:lstStyle/>
          <a:p>
            <a:pPr>
              <a:defRPr/>
            </a:pPr>
            <a:r>
              <a:rPr lang="en-US" sz="3200" dirty="0"/>
              <a:t>Scale Scores by State – All Students</a:t>
            </a:r>
          </a:p>
        </p:txBody>
      </p:sp>
      <p:graphicFrame>
        <p:nvGraphicFramePr>
          <p:cNvPr id="14" name="Object 2"/>
          <p:cNvGraphicFramePr>
            <a:graphicFrameLocks noGrp="1" noChangeAspect="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 Basic Scale Score = 262)</a:t>
            </a:r>
          </a:p>
          <a:p>
            <a:endParaRPr lang="en-US" dirty="0"/>
          </a:p>
        </p:txBody>
      </p:sp>
      <p:cxnSp>
        <p:nvCxnSpPr>
          <p:cNvPr id="5" name="Straight Arrow Connector 4"/>
          <p:cNvCxnSpPr/>
          <p:nvPr/>
        </p:nvCxnSpPr>
        <p:spPr>
          <a:xfrm>
            <a:off x="9144000" y="2514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6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rtlCol="0">
            <a:normAutofit/>
          </a:bodyPr>
          <a:lstStyle/>
          <a:p>
            <a:pPr>
              <a:defRPr/>
            </a:pPr>
            <a:r>
              <a:rPr lang="en-US" sz="3200" dirty="0"/>
              <a:t>Scale Scores by State – White Students</a:t>
            </a:r>
          </a:p>
        </p:txBody>
      </p:sp>
      <p:graphicFrame>
        <p:nvGraphicFramePr>
          <p:cNvPr id="14" name="Object 2"/>
          <p:cNvGraphicFramePr>
            <a:graphicFrameLocks noGrp="1" noChangeAspect="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 Basic Scale Score = 262)</a:t>
            </a:r>
          </a:p>
          <a:p>
            <a:endParaRPr lang="en-US" dirty="0"/>
          </a:p>
        </p:txBody>
      </p:sp>
      <p:cxnSp>
        <p:nvCxnSpPr>
          <p:cNvPr id="5" name="Straight Arrow Connector 4"/>
          <p:cNvCxnSpPr/>
          <p:nvPr/>
        </p:nvCxnSpPr>
        <p:spPr>
          <a:xfrm>
            <a:off x="8534400" y="2133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rtlCol="0">
            <a:normAutofit/>
          </a:bodyPr>
          <a:lstStyle/>
          <a:p>
            <a:pPr>
              <a:defRPr/>
            </a:pPr>
            <a:r>
              <a:rPr lang="en-US" sz="3200" dirty="0"/>
              <a:t>Scale Scores by State – Latino Students</a:t>
            </a:r>
          </a:p>
        </p:txBody>
      </p:sp>
      <p:graphicFrame>
        <p:nvGraphicFramePr>
          <p:cNvPr id="14" name="Object 2"/>
          <p:cNvGraphicFramePr>
            <a:graphicFrameLocks noGrp="1" noChangeAspect="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 Basic Scale Score = 262)</a:t>
            </a:r>
            <a:endParaRPr lang="en-US" dirty="0"/>
          </a:p>
        </p:txBody>
      </p:sp>
      <p:cxnSp>
        <p:nvCxnSpPr>
          <p:cNvPr id="5" name="Straight Arrow Connector 4"/>
          <p:cNvCxnSpPr/>
          <p:nvPr/>
        </p:nvCxnSpPr>
        <p:spPr>
          <a:xfrm>
            <a:off x="7924800" y="27051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2286000" y="15240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4294967295"/>
          </p:nvPr>
        </p:nvSpPr>
        <p:spPr>
          <a:xfrm>
            <a:off x="1981200" y="6248400"/>
            <a:ext cx="4953000" cy="228600"/>
          </a:xfrm>
          <a:prstGeom prst="rect">
            <a:avLst/>
          </a:prstGeom>
        </p:spPr>
        <p:txBody>
          <a:bodyPr>
            <a:normAutofit fontScale="32500" lnSpcReduction="20000"/>
          </a:bodyPr>
          <a:lstStyle/>
          <a:p>
            <a:r>
              <a:rPr lang="en-US" dirty="0" smtClean="0"/>
              <a:t>NAEP Data Explorer, NCES (Proficient Scale Score = 299; Basic Scale Score = 262)</a:t>
            </a:r>
          </a:p>
          <a:p>
            <a:endParaRPr lang="en-US" dirty="0"/>
          </a:p>
        </p:txBody>
      </p:sp>
      <p:sp>
        <p:nvSpPr>
          <p:cNvPr id="8" name="Rectangle 2"/>
          <p:cNvSpPr>
            <a:spLocks noGrp="1" noChangeArrowheads="1"/>
          </p:cNvSpPr>
          <p:nvPr>
            <p:ph type="title"/>
          </p:nvPr>
        </p:nvSpPr>
        <p:spPr>
          <a:xfrm>
            <a:off x="1981200" y="609600"/>
            <a:ext cx="8229600" cy="1066800"/>
          </a:xfrm>
        </p:spPr>
        <p:txBody>
          <a:bodyPr rtlCol="0">
            <a:normAutofit/>
          </a:bodyPr>
          <a:lstStyle/>
          <a:p>
            <a:pPr>
              <a:defRPr/>
            </a:pPr>
            <a:r>
              <a:rPr lang="en-US" sz="2800" dirty="0"/>
              <a:t>Scale Scores by State – </a:t>
            </a:r>
            <a:br>
              <a:rPr lang="en-US" sz="2800" dirty="0"/>
            </a:br>
            <a:r>
              <a:rPr lang="en-US" sz="2800" dirty="0"/>
              <a:t>American Indian/Alaska Native Students</a:t>
            </a:r>
          </a:p>
        </p:txBody>
      </p:sp>
      <p:cxnSp>
        <p:nvCxnSpPr>
          <p:cNvPr id="5" name="Straight Arrow Connector 4"/>
          <p:cNvCxnSpPr/>
          <p:nvPr/>
        </p:nvCxnSpPr>
        <p:spPr>
          <a:xfrm>
            <a:off x="7543800" y="27051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58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4</a:t>
            </a:r>
            <a:r>
              <a:rPr lang="en-US" sz="3600" baseline="30000" dirty="0" smtClean="0"/>
              <a:t>th</a:t>
            </a:r>
            <a:r>
              <a:rPr lang="en-US" sz="3600" dirty="0" smtClean="0"/>
              <a:t> Grade Math, All Students:</a:t>
            </a:r>
            <a:br>
              <a:rPr lang="en-US" sz="3600" dirty="0" smtClean="0"/>
            </a:br>
            <a:r>
              <a:rPr lang="en-US" sz="3600" dirty="0" smtClean="0"/>
              <a:t>New Mexico Higher Improving, But Still Lower Performing</a:t>
            </a:r>
            <a:endParaRPr lang="en-US"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258" y="1600200"/>
            <a:ext cx="9325084" cy="4846320"/>
          </a:xfrm>
        </p:spPr>
      </p:pic>
      <p:sp>
        <p:nvSpPr>
          <p:cNvPr id="8" name="Rectangle 7"/>
          <p:cNvSpPr/>
          <p:nvPr/>
        </p:nvSpPr>
        <p:spPr>
          <a:xfrm>
            <a:off x="6477000" y="2209800"/>
            <a:ext cx="4114800" cy="2057400"/>
          </a:xfrm>
          <a:prstGeom prst="rect">
            <a:avLst/>
          </a:prstGeom>
          <a:solidFill>
            <a:srgbClr val="92D05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2200" y="4267200"/>
            <a:ext cx="4114800" cy="12954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772400" y="4724400"/>
            <a:ext cx="990600" cy="6391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2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a:t>
            </a:r>
            <a:r>
              <a:rPr lang="en-US" baseline="30000" dirty="0" smtClean="0"/>
              <a:t>th</a:t>
            </a:r>
            <a:r>
              <a:rPr lang="en-US" dirty="0" smtClean="0"/>
              <a:t> Grade Math, Latino Students:  New Mexico Higher Improving, Average Performing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524000"/>
            <a:ext cx="9582184" cy="4846320"/>
          </a:xfrm>
        </p:spPr>
      </p:pic>
      <p:sp>
        <p:nvSpPr>
          <p:cNvPr id="5" name="Rectangle 4"/>
          <p:cNvSpPr/>
          <p:nvPr/>
        </p:nvSpPr>
        <p:spPr>
          <a:xfrm>
            <a:off x="7848600" y="2209800"/>
            <a:ext cx="3200400" cy="1981200"/>
          </a:xfrm>
          <a:prstGeom prst="rect">
            <a:avLst/>
          </a:prstGeom>
          <a:solidFill>
            <a:srgbClr val="92D05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4191000"/>
            <a:ext cx="5486400" cy="13716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8915400" y="4366260"/>
            <a:ext cx="1371600" cy="6629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a:t>
            </a:r>
            <a:r>
              <a:rPr lang="en-US" baseline="30000" dirty="0" smtClean="0"/>
              <a:t>th</a:t>
            </a:r>
            <a:r>
              <a:rPr lang="en-US" dirty="0" smtClean="0"/>
              <a:t> Grade Math, Low Income Students:</a:t>
            </a:r>
            <a:br>
              <a:rPr lang="en-US" dirty="0" smtClean="0"/>
            </a:br>
            <a:r>
              <a:rPr lang="en-US" dirty="0" smtClean="0"/>
              <a:t>New Mexico Higher Improving, Average Performing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1771" y="1600200"/>
            <a:ext cx="9230058" cy="4754880"/>
          </a:xfrm>
        </p:spPr>
      </p:pic>
      <p:sp>
        <p:nvSpPr>
          <p:cNvPr id="5" name="Rectangle 4"/>
          <p:cNvSpPr/>
          <p:nvPr/>
        </p:nvSpPr>
        <p:spPr>
          <a:xfrm>
            <a:off x="7620000" y="2209800"/>
            <a:ext cx="2971800" cy="1676400"/>
          </a:xfrm>
          <a:prstGeom prst="rect">
            <a:avLst/>
          </a:prstGeom>
          <a:solidFill>
            <a:srgbClr val="92D05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3886200"/>
            <a:ext cx="5257800" cy="16764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8610600" y="4305300"/>
            <a:ext cx="762000" cy="705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3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a:t>
            </a:r>
            <a:r>
              <a:rPr lang="en-US" baseline="30000" dirty="0" smtClean="0"/>
              <a:t>th</a:t>
            </a:r>
            <a:r>
              <a:rPr lang="en-US" dirty="0" smtClean="0"/>
              <a:t> Grade Reading, All Students:  New Mexico Medium Improver, Lower Performing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46071"/>
            <a:ext cx="9504696" cy="4846320"/>
          </a:xfrm>
        </p:spPr>
      </p:pic>
      <p:sp>
        <p:nvSpPr>
          <p:cNvPr id="5" name="Rectangle 4"/>
          <p:cNvSpPr/>
          <p:nvPr/>
        </p:nvSpPr>
        <p:spPr>
          <a:xfrm>
            <a:off x="6858000" y="2209800"/>
            <a:ext cx="3733800" cy="1600200"/>
          </a:xfrm>
          <a:prstGeom prst="rect">
            <a:avLst/>
          </a:prstGeom>
          <a:solidFill>
            <a:srgbClr val="92D05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3810000"/>
            <a:ext cx="4495800" cy="175260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6400800" y="4993192"/>
            <a:ext cx="16002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2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 by race </a:t>
            </a:r>
          </a:p>
        </p:txBody>
      </p:sp>
      <p:pic>
        <p:nvPicPr>
          <p:cNvPr id="3" name="Picture 2" descr="BA1920.png"/>
          <p:cNvPicPr>
            <a:picLocks noChangeAspect="1"/>
          </p:cNvPicPr>
          <p:nvPr/>
        </p:nvPicPr>
        <p:blipFill>
          <a:blip r:embed="rId2" cstate="print"/>
          <a:stretch>
            <a:fillRect/>
          </a:stretch>
        </p:blipFill>
        <p:spPr>
          <a:xfrm>
            <a:off x="2133600" y="1371600"/>
            <a:ext cx="7573802" cy="5742432"/>
          </a:xfrm>
          <a:prstGeom prst="rect">
            <a:avLst/>
          </a:prstGeom>
        </p:spPr>
      </p:pic>
      <p:sp>
        <p:nvSpPr>
          <p:cNvPr id="4" name="TextBox 3"/>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grpSp>
        <p:nvGrpSpPr>
          <p:cNvPr id="5" name="Group 22"/>
          <p:cNvGrpSpPr/>
          <p:nvPr/>
        </p:nvGrpSpPr>
        <p:grpSpPr>
          <a:xfrm>
            <a:off x="1524000" y="848380"/>
            <a:ext cx="9144000" cy="6265652"/>
            <a:chOff x="0" y="848380"/>
            <a:chExt cx="9144000" cy="6265652"/>
          </a:xfrm>
        </p:grpSpPr>
        <p:sp>
          <p:nvSpPr>
            <p:cNvPr id="24" name="Rectangle 23"/>
            <p:cNvSpPr/>
            <p:nvPr/>
          </p:nvSpPr>
          <p:spPr>
            <a:xfrm>
              <a:off x="4343400" y="6248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descr="BA1940.png"/>
            <p:cNvPicPr>
              <a:picLocks noChangeAspect="1"/>
            </p:cNvPicPr>
            <p:nvPr/>
          </p:nvPicPr>
          <p:blipFill>
            <a:blip r:embed="rId3" cstate="print"/>
            <a:stretch>
              <a:fillRect/>
            </a:stretch>
          </p:blipFill>
          <p:spPr>
            <a:xfrm>
              <a:off x="609600" y="1371600"/>
              <a:ext cx="7573802" cy="5742432"/>
            </a:xfrm>
            <a:prstGeom prst="rect">
              <a:avLst/>
            </a:prstGeom>
          </p:spPr>
        </p:pic>
        <p:sp>
          <p:nvSpPr>
            <p:cNvPr id="26" name="TextBox 25"/>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grpSp>
      <p:grpSp>
        <p:nvGrpSpPr>
          <p:cNvPr id="6" name="Group 26"/>
          <p:cNvGrpSpPr/>
          <p:nvPr/>
        </p:nvGrpSpPr>
        <p:grpSpPr>
          <a:xfrm>
            <a:off x="1524000" y="838200"/>
            <a:ext cx="9144000" cy="6265652"/>
            <a:chOff x="0" y="848380"/>
            <a:chExt cx="9144000" cy="6265652"/>
          </a:xfrm>
        </p:grpSpPr>
        <p:pic>
          <p:nvPicPr>
            <p:cNvPr id="28" name="Picture 27" descr="BA1960.png"/>
            <p:cNvPicPr>
              <a:picLocks noChangeAspect="1"/>
            </p:cNvPicPr>
            <p:nvPr/>
          </p:nvPicPr>
          <p:blipFill>
            <a:blip r:embed="rId4" cstate="print"/>
            <a:stretch>
              <a:fillRect/>
            </a:stretch>
          </p:blipFill>
          <p:spPr>
            <a:xfrm>
              <a:off x="609600" y="1371600"/>
              <a:ext cx="7573802" cy="5742432"/>
            </a:xfrm>
            <a:prstGeom prst="rect">
              <a:avLst/>
            </a:prstGeom>
          </p:spPr>
        </p:pic>
        <p:sp>
          <p:nvSpPr>
            <p:cNvPr id="29" name="TextBox 28"/>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grpSp>
      <p:grpSp>
        <p:nvGrpSpPr>
          <p:cNvPr id="7" name="Group 29"/>
          <p:cNvGrpSpPr/>
          <p:nvPr/>
        </p:nvGrpSpPr>
        <p:grpSpPr>
          <a:xfrm>
            <a:off x="1524000" y="838200"/>
            <a:ext cx="9144000" cy="6265652"/>
            <a:chOff x="0" y="848380"/>
            <a:chExt cx="9144000" cy="6265652"/>
          </a:xfrm>
        </p:grpSpPr>
        <p:pic>
          <p:nvPicPr>
            <p:cNvPr id="31" name="Picture 30" descr="BA1980.png"/>
            <p:cNvPicPr>
              <a:picLocks noChangeAspect="1"/>
            </p:cNvPicPr>
            <p:nvPr/>
          </p:nvPicPr>
          <p:blipFill>
            <a:blip r:embed="rId5" cstate="print"/>
            <a:stretch>
              <a:fillRect/>
            </a:stretch>
          </p:blipFill>
          <p:spPr>
            <a:xfrm>
              <a:off x="609600" y="1371600"/>
              <a:ext cx="7573802" cy="5742432"/>
            </a:xfrm>
            <a:prstGeom prst="rect">
              <a:avLst/>
            </a:prstGeom>
          </p:spPr>
        </p:pic>
        <p:sp>
          <p:nvSpPr>
            <p:cNvPr id="32" name="TextBox 31"/>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grpSp>
      <p:grpSp>
        <p:nvGrpSpPr>
          <p:cNvPr id="8" name="Group 32"/>
          <p:cNvGrpSpPr/>
          <p:nvPr/>
        </p:nvGrpSpPr>
        <p:grpSpPr>
          <a:xfrm>
            <a:off x="1524000" y="838200"/>
            <a:ext cx="9144000" cy="6265652"/>
            <a:chOff x="0" y="848380"/>
            <a:chExt cx="9144000" cy="6265652"/>
          </a:xfrm>
        </p:grpSpPr>
        <p:pic>
          <p:nvPicPr>
            <p:cNvPr id="34" name="Picture 33" descr="BA2000.png"/>
            <p:cNvPicPr>
              <a:picLocks noChangeAspect="1"/>
            </p:cNvPicPr>
            <p:nvPr/>
          </p:nvPicPr>
          <p:blipFill>
            <a:blip r:embed="rId6" cstate="print"/>
            <a:stretch>
              <a:fillRect/>
            </a:stretch>
          </p:blipFill>
          <p:spPr>
            <a:xfrm>
              <a:off x="609600" y="1371600"/>
              <a:ext cx="7573802" cy="5742432"/>
            </a:xfrm>
            <a:prstGeom prst="rect">
              <a:avLst/>
            </a:prstGeom>
          </p:spPr>
        </p:pic>
        <p:sp>
          <p:nvSpPr>
            <p:cNvPr id="35" name="TextBox 34"/>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grpSp>
      <p:grpSp>
        <p:nvGrpSpPr>
          <p:cNvPr id="9" name="Group 35"/>
          <p:cNvGrpSpPr/>
          <p:nvPr/>
        </p:nvGrpSpPr>
        <p:grpSpPr>
          <a:xfrm>
            <a:off x="1524000" y="838200"/>
            <a:ext cx="9144000" cy="6265652"/>
            <a:chOff x="0" y="848380"/>
            <a:chExt cx="9144000" cy="6265652"/>
          </a:xfrm>
        </p:grpSpPr>
        <p:pic>
          <p:nvPicPr>
            <p:cNvPr id="37" name="Picture 36" descr="BA2012.png"/>
            <p:cNvPicPr>
              <a:picLocks noChangeAspect="1"/>
            </p:cNvPicPr>
            <p:nvPr/>
          </p:nvPicPr>
          <p:blipFill>
            <a:blip r:embed="rId7" cstate="print"/>
            <a:stretch>
              <a:fillRect/>
            </a:stretch>
          </p:blipFill>
          <p:spPr>
            <a:xfrm>
              <a:off x="609600" y="1371600"/>
              <a:ext cx="7573802" cy="5742432"/>
            </a:xfrm>
            <a:prstGeom prst="rect">
              <a:avLst/>
            </a:prstGeom>
          </p:spPr>
        </p:pic>
        <p:sp>
          <p:nvSpPr>
            <p:cNvPr id="38" name="TextBox 37"/>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grpSp>
    </p:spTree>
    <p:extLst>
      <p:ext uri="{BB962C8B-B14F-4D97-AF65-F5344CB8AC3E}">
        <p14:creationId xmlns:p14="http://schemas.microsoft.com/office/powerpoint/2010/main" val="386412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Strong improvements in recent years for American Indian students…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9178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381000"/>
            <a:ext cx="7772400" cy="1077218"/>
          </a:xfrm>
          <a:prstGeom prst="rect">
            <a:avLst/>
          </a:prstGeom>
          <a:noFill/>
        </p:spPr>
        <p:txBody>
          <a:bodyPr wrap="square" rtlCol="0">
            <a:spAutoFit/>
          </a:bodyPr>
          <a:lstStyle/>
          <a:p>
            <a:pPr algn="ctr"/>
            <a:r>
              <a:rPr lang="en-US" sz="3200" dirty="0"/>
              <a:t>NAEP Grade 4 Math – </a:t>
            </a:r>
          </a:p>
          <a:p>
            <a:pPr algn="ctr"/>
            <a:r>
              <a:rPr lang="en-US" sz="3200" dirty="0"/>
              <a:t>American Indian/Alaska Native Students</a:t>
            </a:r>
          </a:p>
        </p:txBody>
      </p:sp>
      <p:sp>
        <p:nvSpPr>
          <p:cNvPr id="6" name="TextBox 5"/>
          <p:cNvSpPr txBox="1"/>
          <p:nvPr/>
        </p:nvSpPr>
        <p:spPr>
          <a:xfrm>
            <a:off x="1524000" y="6248401"/>
            <a:ext cx="4114800" cy="430887"/>
          </a:xfrm>
          <a:prstGeom prst="rect">
            <a:avLst/>
          </a:prstGeom>
          <a:noFill/>
        </p:spPr>
        <p:txBody>
          <a:bodyPr wrap="square" rtlCol="0">
            <a:spAutoFit/>
          </a:bodyPr>
          <a:lstStyle/>
          <a:p>
            <a:r>
              <a:rPr lang="en-US" sz="1100" dirty="0"/>
              <a:t>Source: National Center for Education Statistics, NAEP Data Explorer</a:t>
            </a:r>
          </a:p>
        </p:txBody>
      </p:sp>
      <p:sp>
        <p:nvSpPr>
          <p:cNvPr id="8" name="TextBox 7"/>
          <p:cNvSpPr txBox="1"/>
          <p:nvPr/>
        </p:nvSpPr>
        <p:spPr>
          <a:xfrm>
            <a:off x="2514600" y="1600200"/>
            <a:ext cx="6858000" cy="707886"/>
          </a:xfrm>
          <a:prstGeom prst="rect">
            <a:avLst/>
          </a:prstGeom>
          <a:noFill/>
        </p:spPr>
        <p:txBody>
          <a:bodyPr wrap="square" rtlCol="0">
            <a:spAutoFit/>
          </a:bodyPr>
          <a:lstStyle/>
          <a:p>
            <a:pPr algn="ctr"/>
            <a:r>
              <a:rPr lang="en-US" sz="2000" dirty="0"/>
              <a:t>States with the Biggest Gains in Mean Scale Scores </a:t>
            </a:r>
          </a:p>
          <a:p>
            <a:pPr algn="ctr"/>
            <a:r>
              <a:rPr lang="en-US" sz="2000" dirty="0"/>
              <a:t>(2003 – 2015)</a:t>
            </a:r>
          </a:p>
        </p:txBody>
      </p:sp>
      <p:graphicFrame>
        <p:nvGraphicFramePr>
          <p:cNvPr id="9" name="Content Placeholder 5"/>
          <p:cNvGraphicFramePr>
            <a:graphicFrameLocks/>
          </p:cNvGraphicFramePr>
          <p:nvPr>
            <p:extLst/>
          </p:nvPr>
        </p:nvGraphicFramePr>
        <p:xfrm>
          <a:off x="2438400" y="2514600"/>
          <a:ext cx="6940296" cy="2606040"/>
        </p:xfrm>
        <a:graphic>
          <a:graphicData uri="http://schemas.openxmlformats.org/drawingml/2006/table">
            <a:tbl>
              <a:tblPr>
                <a:tableStyleId>{B301B821-A1FF-4177-AEE7-76D212191A09}</a:tableStyleId>
              </a:tblPr>
              <a:tblGrid>
                <a:gridCol w="4315968"/>
                <a:gridCol w="2624328"/>
              </a:tblGrid>
              <a:tr h="457200">
                <a:tc>
                  <a:txBody>
                    <a:bodyPr/>
                    <a:lstStyle/>
                    <a:p>
                      <a:r>
                        <a:rPr lang="en-US" sz="2400" b="1" dirty="0" smtClean="0">
                          <a:latin typeface="Calibri" pitchFamily="34" charset="0"/>
                        </a:rPr>
                        <a:t>State</a:t>
                      </a: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smtClean="0">
                          <a:latin typeface="Calibri" pitchFamily="34" charset="0"/>
                        </a:rPr>
                        <a:t>Gain</a:t>
                      </a:r>
                      <a:endParaRPr lang="en-US" sz="2400" b="1" dirty="0">
                        <a:latin typeface="Calibri" pitchFamily="34" charset="0"/>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Oklahoma</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10</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North Dakota</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10</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b="0" dirty="0" smtClean="0">
                          <a:solidFill>
                            <a:schemeClr val="tx1"/>
                          </a:solidFill>
                        </a:rPr>
                        <a:t>Arizona</a:t>
                      </a:r>
                      <a:endParaRPr lang="en-US" b="0" dirty="0">
                        <a:solidFill>
                          <a:schemeClr val="tx1"/>
                        </a:solidFill>
                      </a:endParaRPr>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smtClean="0">
                          <a:solidFill>
                            <a:schemeClr val="tx1"/>
                          </a:solidFill>
                        </a:rPr>
                        <a:t>10</a:t>
                      </a:r>
                      <a:endParaRPr lang="en-US" b="0" dirty="0">
                        <a:solidFill>
                          <a:schemeClr val="tx1"/>
                        </a:solidFill>
                      </a:endParaRPr>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New Mexico</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8</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Wisconsin</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8</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1524000" y="6096000"/>
            <a:ext cx="9144000" cy="261610"/>
          </a:xfrm>
          <a:prstGeom prst="rect">
            <a:avLst/>
          </a:prstGeom>
          <a:noFill/>
        </p:spPr>
        <p:txBody>
          <a:bodyPr wrap="square" rtlCol="0">
            <a:spAutoFit/>
          </a:bodyPr>
          <a:lstStyle/>
          <a:p>
            <a:r>
              <a:rPr lang="en-US" sz="1100" dirty="0"/>
              <a:t>Note: On average, mean scale scores in math for American Indian/Alaska Native fourth-grade students increased by 4 points from 2003 to 2015. </a:t>
            </a:r>
          </a:p>
        </p:txBody>
      </p:sp>
      <p:cxnSp>
        <p:nvCxnSpPr>
          <p:cNvPr id="7" name="Straight Arrow Connector 6"/>
          <p:cNvCxnSpPr/>
          <p:nvPr/>
        </p:nvCxnSpPr>
        <p:spPr>
          <a:xfrm>
            <a:off x="1526275" y="4419600"/>
            <a:ext cx="685800" cy="1099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3962400"/>
            <a:ext cx="533400" cy="400110"/>
          </a:xfrm>
          <a:prstGeom prst="rect">
            <a:avLst/>
          </a:prstGeom>
          <a:noFill/>
        </p:spPr>
        <p:txBody>
          <a:bodyPr wrap="square" rtlCol="0">
            <a:spAutoFit/>
          </a:bodyPr>
          <a:lstStyle/>
          <a:p>
            <a:r>
              <a:rPr lang="en-US" sz="2000" b="1" dirty="0" smtClean="0">
                <a:solidFill>
                  <a:srgbClr val="FF0000"/>
                </a:solidFill>
              </a:rPr>
              <a:t>#4</a:t>
            </a:r>
            <a:endParaRPr lang="en-US" sz="2000" b="1" dirty="0">
              <a:solidFill>
                <a:srgbClr val="FF0000"/>
              </a:solidFill>
            </a:endParaRPr>
          </a:p>
        </p:txBody>
      </p:sp>
    </p:spTree>
    <p:extLst>
      <p:ext uri="{BB962C8B-B14F-4D97-AF65-F5344CB8AC3E}">
        <p14:creationId xmlns:p14="http://schemas.microsoft.com/office/powerpoint/2010/main" val="2261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381000"/>
            <a:ext cx="7772400" cy="1077218"/>
          </a:xfrm>
          <a:prstGeom prst="rect">
            <a:avLst/>
          </a:prstGeom>
          <a:noFill/>
        </p:spPr>
        <p:txBody>
          <a:bodyPr wrap="square" rtlCol="0">
            <a:spAutoFit/>
          </a:bodyPr>
          <a:lstStyle/>
          <a:p>
            <a:pPr algn="ctr"/>
            <a:r>
              <a:rPr lang="en-US" sz="3200" dirty="0"/>
              <a:t>NAEP Grade 8 Math – </a:t>
            </a:r>
          </a:p>
          <a:p>
            <a:pPr algn="ctr"/>
            <a:r>
              <a:rPr lang="en-US" sz="3200" dirty="0"/>
              <a:t>American Indian/Alaska Native Students</a:t>
            </a:r>
          </a:p>
        </p:txBody>
      </p:sp>
      <p:sp>
        <p:nvSpPr>
          <p:cNvPr id="6" name="TextBox 5"/>
          <p:cNvSpPr txBox="1"/>
          <p:nvPr/>
        </p:nvSpPr>
        <p:spPr>
          <a:xfrm>
            <a:off x="1524000" y="6248401"/>
            <a:ext cx="4114800" cy="430887"/>
          </a:xfrm>
          <a:prstGeom prst="rect">
            <a:avLst/>
          </a:prstGeom>
          <a:noFill/>
        </p:spPr>
        <p:txBody>
          <a:bodyPr wrap="square" rtlCol="0">
            <a:spAutoFit/>
          </a:bodyPr>
          <a:lstStyle/>
          <a:p>
            <a:r>
              <a:rPr lang="en-US" sz="1100" dirty="0"/>
              <a:t>Source: National Center for Education Statistics, NAEP Data Explorer</a:t>
            </a:r>
          </a:p>
        </p:txBody>
      </p:sp>
      <p:sp>
        <p:nvSpPr>
          <p:cNvPr id="8" name="TextBox 7"/>
          <p:cNvSpPr txBox="1"/>
          <p:nvPr/>
        </p:nvSpPr>
        <p:spPr>
          <a:xfrm>
            <a:off x="2514600" y="1524000"/>
            <a:ext cx="6858000" cy="707886"/>
          </a:xfrm>
          <a:prstGeom prst="rect">
            <a:avLst/>
          </a:prstGeom>
          <a:noFill/>
        </p:spPr>
        <p:txBody>
          <a:bodyPr wrap="square" rtlCol="0">
            <a:spAutoFit/>
          </a:bodyPr>
          <a:lstStyle/>
          <a:p>
            <a:pPr algn="ctr"/>
            <a:r>
              <a:rPr lang="en-US" sz="2000" dirty="0"/>
              <a:t>States with the Biggest Gains in Mean Scale Scores </a:t>
            </a:r>
          </a:p>
          <a:p>
            <a:pPr algn="ctr"/>
            <a:r>
              <a:rPr lang="en-US" sz="2000" dirty="0"/>
              <a:t>(2003 – 2015)</a:t>
            </a:r>
          </a:p>
        </p:txBody>
      </p:sp>
      <p:graphicFrame>
        <p:nvGraphicFramePr>
          <p:cNvPr id="9" name="Content Placeholder 5"/>
          <p:cNvGraphicFramePr>
            <a:graphicFrameLocks/>
          </p:cNvGraphicFramePr>
          <p:nvPr>
            <p:extLst/>
          </p:nvPr>
        </p:nvGraphicFramePr>
        <p:xfrm>
          <a:off x="2590800" y="2209800"/>
          <a:ext cx="6940296" cy="1746504"/>
        </p:xfrm>
        <a:graphic>
          <a:graphicData uri="http://schemas.openxmlformats.org/drawingml/2006/table">
            <a:tbl>
              <a:tblPr>
                <a:tableStyleId>{B301B821-A1FF-4177-AEE7-76D212191A09}</a:tableStyleId>
              </a:tblPr>
              <a:tblGrid>
                <a:gridCol w="4315968"/>
                <a:gridCol w="2624328"/>
              </a:tblGrid>
              <a:tr h="457200">
                <a:tc>
                  <a:txBody>
                    <a:bodyPr/>
                    <a:lstStyle/>
                    <a:p>
                      <a:r>
                        <a:rPr lang="en-US" sz="2400" b="1" dirty="0" smtClean="0">
                          <a:latin typeface="Calibri" pitchFamily="34" charset="0"/>
                        </a:rPr>
                        <a:t>State</a:t>
                      </a: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smtClean="0">
                          <a:latin typeface="Calibri" pitchFamily="34" charset="0"/>
                        </a:rPr>
                        <a:t>Gain</a:t>
                      </a:r>
                      <a:endParaRPr lang="en-US" sz="2400" b="1" dirty="0">
                        <a:latin typeface="Calibri" pitchFamily="34" charset="0"/>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New Mexico</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14</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dirty="0" smtClean="0"/>
                        <a:t>Arizona</a:t>
                      </a:r>
                      <a:endParaRPr lang="en-US" dirty="0"/>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6</a:t>
                      </a:r>
                      <a:endParaRPr lang="en-US" dirty="0"/>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429768">
                <a:tc>
                  <a:txBody>
                    <a:bodyPr/>
                    <a:lstStyle/>
                    <a:p>
                      <a:r>
                        <a:rPr lang="en-US" b="0" dirty="0" smtClean="0">
                          <a:solidFill>
                            <a:schemeClr val="tx1"/>
                          </a:solidFill>
                        </a:rPr>
                        <a:t>South Dakota</a:t>
                      </a:r>
                      <a:endParaRPr lang="en-US" b="0" dirty="0">
                        <a:solidFill>
                          <a:schemeClr val="tx1"/>
                        </a:solidFill>
                      </a:endParaRPr>
                    </a:p>
                  </a:txBody>
                  <a:tcP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smtClean="0">
                          <a:solidFill>
                            <a:schemeClr val="tx1"/>
                          </a:solidFill>
                        </a:rPr>
                        <a:t>5</a:t>
                      </a:r>
                    </a:p>
                  </a:txBody>
                  <a:tcP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1524000" y="6096000"/>
            <a:ext cx="9144000" cy="261610"/>
          </a:xfrm>
          <a:prstGeom prst="rect">
            <a:avLst/>
          </a:prstGeom>
          <a:noFill/>
        </p:spPr>
        <p:txBody>
          <a:bodyPr wrap="square" rtlCol="0">
            <a:spAutoFit/>
          </a:bodyPr>
          <a:lstStyle/>
          <a:p>
            <a:r>
              <a:rPr lang="en-US" sz="1100" dirty="0"/>
              <a:t>Note: On average, mean scale scores in math for American Indian/Alaska Native eighth-grade students increased by 3 points from 2003 to 2015. </a:t>
            </a:r>
          </a:p>
        </p:txBody>
      </p:sp>
      <p:cxnSp>
        <p:nvCxnSpPr>
          <p:cNvPr id="7" name="Straight Arrow Connector 6"/>
          <p:cNvCxnSpPr/>
          <p:nvPr/>
        </p:nvCxnSpPr>
        <p:spPr>
          <a:xfrm>
            <a:off x="1828800" y="2971175"/>
            <a:ext cx="685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0" y="2438400"/>
            <a:ext cx="609600" cy="461665"/>
          </a:xfrm>
          <a:prstGeom prst="rect">
            <a:avLst/>
          </a:prstGeom>
          <a:noFill/>
        </p:spPr>
        <p:txBody>
          <a:bodyPr wrap="square" rtlCol="0">
            <a:spAutoFit/>
          </a:bodyPr>
          <a:lstStyle/>
          <a:p>
            <a:r>
              <a:rPr lang="en-US" sz="2400" b="1" dirty="0" smtClean="0">
                <a:solidFill>
                  <a:srgbClr val="FF0000"/>
                </a:solidFill>
              </a:rPr>
              <a:t>#1</a:t>
            </a:r>
            <a:endParaRPr lang="en-US" sz="2400" b="1" dirty="0">
              <a:solidFill>
                <a:srgbClr val="FF0000"/>
              </a:solidFill>
            </a:endParaRPr>
          </a:p>
        </p:txBody>
      </p:sp>
    </p:spTree>
    <p:extLst>
      <p:ext uri="{BB962C8B-B14F-4D97-AF65-F5344CB8AC3E}">
        <p14:creationId xmlns:p14="http://schemas.microsoft.com/office/powerpoint/2010/main" val="29252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is our biggest city doing to other cities across the country?</a:t>
            </a:r>
            <a:endParaRPr lang="en-US" dirty="0"/>
          </a:p>
        </p:txBody>
      </p:sp>
    </p:spTree>
    <p:extLst>
      <p:ext uri="{BB962C8B-B14F-4D97-AF65-F5344CB8AC3E}">
        <p14:creationId xmlns:p14="http://schemas.microsoft.com/office/powerpoint/2010/main" val="3136127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2907350" y="390970"/>
            <a:ext cx="6172200" cy="800100"/>
          </a:xfrm>
        </p:spPr>
        <p:txBody>
          <a:bodyPr rtlCol="0">
            <a:normAutofit/>
          </a:bodyPr>
          <a:lstStyle/>
          <a:p>
            <a:pPr algn="ctr">
              <a:defRPr/>
            </a:pPr>
            <a:r>
              <a:rPr lang="en-US" sz="2100" b="1" dirty="0"/>
              <a:t>Average Scale Scores, by District</a:t>
            </a:r>
            <a:br>
              <a:rPr lang="en-US" sz="2100" b="1" dirty="0"/>
            </a:br>
            <a:r>
              <a:rPr lang="en-US" sz="2100" b="1" dirty="0"/>
              <a:t>Students Overall</a:t>
            </a:r>
          </a:p>
        </p:txBody>
      </p:sp>
      <p:graphicFrame>
        <p:nvGraphicFramePr>
          <p:cNvPr id="14" name="Object 2"/>
          <p:cNvGraphicFramePr>
            <a:graphicFrameLocks noGrp="1" noChangeAspect="1"/>
          </p:cNvGraphicFramePr>
          <p:nvPr>
            <p:ph idx="1"/>
            <p:extLst/>
          </p:nvPr>
        </p:nvGraphicFramePr>
        <p:xfrm>
          <a:off x="2147843" y="1349173"/>
          <a:ext cx="7845778" cy="458160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0"/>
          </p:nvPr>
        </p:nvSpPr>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7695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p:txBody>
      </p:sp>
      <p:cxnSp>
        <p:nvCxnSpPr>
          <p:cNvPr id="6" name="Straight Arrow Connector 5"/>
          <p:cNvCxnSpPr/>
          <p:nvPr/>
        </p:nvCxnSpPr>
        <p:spPr>
          <a:xfrm>
            <a:off x="7620000" y="22098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01354" y="382424"/>
            <a:ext cx="6172200" cy="800100"/>
          </a:xfrm>
        </p:spPr>
        <p:txBody>
          <a:bodyPr rtlCol="0">
            <a:normAutofit/>
          </a:bodyPr>
          <a:lstStyle/>
          <a:p>
            <a:pPr algn="ctr">
              <a:defRPr/>
            </a:pPr>
            <a:r>
              <a:rPr lang="en-US" sz="2100" b="1" dirty="0"/>
              <a:t>Average Scale Scores, by District</a:t>
            </a:r>
            <a:br>
              <a:rPr lang="en-US" sz="2100" b="1" dirty="0"/>
            </a:br>
            <a:r>
              <a:rPr lang="en-US" sz="2100" b="1" dirty="0"/>
              <a:t>Latino Students</a:t>
            </a:r>
          </a:p>
        </p:txBody>
      </p:sp>
      <p:graphicFrame>
        <p:nvGraphicFramePr>
          <p:cNvPr id="14" name="Object 2"/>
          <p:cNvGraphicFramePr>
            <a:graphicFrameLocks noGrp="1" noChangeAspect="1"/>
          </p:cNvGraphicFramePr>
          <p:nvPr>
            <p:ph idx="1"/>
            <p:extLst/>
          </p:nvPr>
        </p:nvGraphicFramePr>
        <p:xfrm>
          <a:off x="1862466" y="1182524"/>
          <a:ext cx="8318425" cy="485761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03971" y="6261397"/>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1" y="6099215"/>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p:txBody>
      </p:sp>
      <p:cxnSp>
        <p:nvCxnSpPr>
          <p:cNvPr id="6" name="Straight Arrow Connector 5"/>
          <p:cNvCxnSpPr/>
          <p:nvPr/>
        </p:nvCxnSpPr>
        <p:spPr>
          <a:xfrm>
            <a:off x="7620000" y="2354031"/>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09900" y="382425"/>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Students</a:t>
            </a:r>
          </a:p>
        </p:txBody>
      </p:sp>
      <p:graphicFrame>
        <p:nvGraphicFramePr>
          <p:cNvPr id="14" name="Object 2"/>
          <p:cNvGraphicFramePr>
            <a:graphicFrameLocks noGrp="1" noChangeAspect="1"/>
          </p:cNvGraphicFramePr>
          <p:nvPr>
            <p:ph idx="1"/>
            <p:extLst/>
          </p:nvPr>
        </p:nvGraphicFramePr>
        <p:xfrm>
          <a:off x="2199118" y="1398880"/>
          <a:ext cx="7648089" cy="44661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03970" y="6252851"/>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81401"/>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p:txBody>
      </p:sp>
      <p:cxnSp>
        <p:nvCxnSpPr>
          <p:cNvPr id="6" name="Straight Arrow Connector 5"/>
          <p:cNvCxnSpPr/>
          <p:nvPr/>
        </p:nvCxnSpPr>
        <p:spPr>
          <a:xfrm>
            <a:off x="8382000" y="2514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9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001354" y="382425"/>
            <a:ext cx="6172200" cy="800100"/>
          </a:xfrm>
        </p:spPr>
        <p:txBody>
          <a:bodyPr rtlCol="0">
            <a:normAutofit/>
          </a:bodyPr>
          <a:lstStyle/>
          <a:p>
            <a:pPr algn="ctr">
              <a:defRPr/>
            </a:pPr>
            <a:r>
              <a:rPr lang="en-US" sz="2100" b="1" dirty="0"/>
              <a:t>Average Scale Scores, by District</a:t>
            </a:r>
            <a:br>
              <a:rPr lang="en-US" sz="2100" b="1" dirty="0"/>
            </a:br>
            <a:r>
              <a:rPr lang="en-US" sz="2100" b="1" dirty="0"/>
              <a:t>Students Overall</a:t>
            </a:r>
          </a:p>
        </p:txBody>
      </p:sp>
      <p:graphicFrame>
        <p:nvGraphicFramePr>
          <p:cNvPr id="14" name="Object 2"/>
          <p:cNvGraphicFramePr>
            <a:graphicFrameLocks noGrp="1" noChangeAspect="1"/>
          </p:cNvGraphicFramePr>
          <p:nvPr>
            <p:ph idx="1"/>
            <p:extLst/>
          </p:nvPr>
        </p:nvGraphicFramePr>
        <p:xfrm>
          <a:off x="2253530" y="1534240"/>
          <a:ext cx="7522283" cy="43927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10"/>
          </p:nvPr>
        </p:nvSpPr>
        <p:spPr>
          <a:xfrm>
            <a:off x="1913238" y="6260574"/>
            <a:ext cx="495300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093757"/>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262; Proficient Scale Score = 299</a:t>
            </a:r>
          </a:p>
        </p:txBody>
      </p:sp>
      <p:cxnSp>
        <p:nvCxnSpPr>
          <p:cNvPr id="6" name="Straight Arrow Connector 5"/>
          <p:cNvCxnSpPr/>
          <p:nvPr/>
        </p:nvCxnSpPr>
        <p:spPr>
          <a:xfrm>
            <a:off x="7162800" y="1234725"/>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6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2975716" y="390970"/>
            <a:ext cx="6172200" cy="800100"/>
          </a:xfrm>
        </p:spPr>
        <p:txBody>
          <a:bodyPr rtlCol="0">
            <a:normAutofit/>
          </a:bodyPr>
          <a:lstStyle/>
          <a:p>
            <a:pPr algn="ctr">
              <a:defRPr/>
            </a:pPr>
            <a:r>
              <a:rPr lang="en-US" sz="2100" b="1" dirty="0"/>
              <a:t>Average Scale Scores, by District</a:t>
            </a:r>
            <a:br>
              <a:rPr lang="en-US" sz="2100" b="1" dirty="0"/>
            </a:br>
            <a:r>
              <a:rPr lang="en-US" sz="2100" b="1" dirty="0"/>
              <a:t>Latino Students</a:t>
            </a:r>
          </a:p>
        </p:txBody>
      </p:sp>
      <p:graphicFrame>
        <p:nvGraphicFramePr>
          <p:cNvPr id="14" name="Object 2"/>
          <p:cNvGraphicFramePr>
            <a:graphicFrameLocks noGrp="1" noChangeAspect="1"/>
          </p:cNvGraphicFramePr>
          <p:nvPr>
            <p:ph idx="1"/>
            <p:extLst/>
          </p:nvPr>
        </p:nvGraphicFramePr>
        <p:xfrm>
          <a:off x="2248238" y="1538513"/>
          <a:ext cx="7520259" cy="43915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16327" y="6272931"/>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101481"/>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262; Proficient Scale Score = 299</a:t>
            </a:r>
          </a:p>
          <a:p>
            <a:pPr marL="257168" indent="-257168" eaLnBrk="0" fontAlgn="base" hangingPunct="0">
              <a:spcBef>
                <a:spcPct val="20000"/>
              </a:spcBef>
              <a:spcAft>
                <a:spcPct val="0"/>
              </a:spcAft>
              <a:defRPr/>
            </a:pPr>
            <a:endParaRPr lang="en-US" sz="825" dirty="0"/>
          </a:p>
        </p:txBody>
      </p:sp>
      <p:cxnSp>
        <p:nvCxnSpPr>
          <p:cNvPr id="6" name="Straight Arrow Connector 5"/>
          <p:cNvCxnSpPr/>
          <p:nvPr/>
        </p:nvCxnSpPr>
        <p:spPr>
          <a:xfrm>
            <a:off x="7467600" y="1367063"/>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2992809" y="390970"/>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Students</a:t>
            </a:r>
          </a:p>
        </p:txBody>
      </p:sp>
      <p:graphicFrame>
        <p:nvGraphicFramePr>
          <p:cNvPr id="14" name="Object 2"/>
          <p:cNvGraphicFramePr>
            <a:graphicFrameLocks noGrp="1" noChangeAspect="1"/>
          </p:cNvGraphicFramePr>
          <p:nvPr>
            <p:ph idx="1"/>
            <p:extLst/>
          </p:nvPr>
        </p:nvGraphicFramePr>
        <p:xfrm>
          <a:off x="2238854" y="1435694"/>
          <a:ext cx="7478103" cy="43669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1910149" y="6295580"/>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1524000" y="6127219"/>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262; Proficient Scale Score = 299</a:t>
            </a:r>
          </a:p>
        </p:txBody>
      </p:sp>
      <p:cxnSp>
        <p:nvCxnSpPr>
          <p:cNvPr id="6" name="Straight Arrow Connector 5"/>
          <p:cNvCxnSpPr/>
          <p:nvPr/>
        </p:nvCxnSpPr>
        <p:spPr>
          <a:xfrm>
            <a:off x="7086600" y="1418634"/>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9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39504"/>
            <a:ext cx="7772400" cy="3581400"/>
          </a:xfrm>
        </p:spPr>
        <p:txBody>
          <a:bodyPr/>
          <a:lstStyle/>
          <a:p>
            <a:r>
              <a:rPr lang="en-US" dirty="0" smtClean="0"/>
              <a:t>Then, beginning in the eighties, growing economic inequality started eating away at our progress.</a:t>
            </a:r>
            <a:endParaRPr lang="en-US" dirty="0"/>
          </a:p>
        </p:txBody>
      </p:sp>
    </p:spTree>
    <p:extLst>
      <p:ext uri="{BB962C8B-B14F-4D97-AF65-F5344CB8AC3E}">
        <p14:creationId xmlns:p14="http://schemas.microsoft.com/office/powerpoint/2010/main" val="194955775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On the college side?</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74373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133600" y="389021"/>
            <a:ext cx="8001000" cy="884238"/>
          </a:xfrm>
        </p:spPr>
        <p:txBody>
          <a:bodyPr rtlCol="0">
            <a:noAutofit/>
          </a:bodyPr>
          <a:lstStyle/>
          <a:p>
            <a:pPr>
              <a:defRPr/>
            </a:pPr>
            <a:r>
              <a:rPr lang="en-US" sz="3200" dirty="0"/>
              <a:t>College Going Rate for Recent High School Graduates, 2012</a:t>
            </a:r>
            <a:endParaRPr lang="en-US" sz="2800" dirty="0"/>
          </a:p>
        </p:txBody>
      </p:sp>
      <p:sp>
        <p:nvSpPr>
          <p:cNvPr id="5" name="TextBox 4"/>
          <p:cNvSpPr txBox="1"/>
          <p:nvPr/>
        </p:nvSpPr>
        <p:spPr>
          <a:xfrm>
            <a:off x="1981200" y="6248400"/>
            <a:ext cx="7782025" cy="215444"/>
          </a:xfrm>
          <a:prstGeom prst="rect">
            <a:avLst/>
          </a:prstGeom>
          <a:noFill/>
        </p:spPr>
        <p:txBody>
          <a:bodyPr wrap="square" rtlCol="0">
            <a:spAutoFit/>
          </a:bodyPr>
          <a:lstStyle/>
          <a:p>
            <a:r>
              <a:rPr lang="en-US" sz="800" dirty="0">
                <a:latin typeface="Calibri" pitchFamily="34" charset="0"/>
              </a:rPr>
              <a:t>Source: Digest of Education Statistics Table 302.5: Estimated rate of 2011-12 high school graduates attending degree-granting postsecondary institutions, by state: 2012</a:t>
            </a:r>
          </a:p>
        </p:txBody>
      </p:sp>
      <p:graphicFrame>
        <p:nvGraphicFramePr>
          <p:cNvPr id="6" name="Content Placeholder 5"/>
          <p:cNvGraphicFramePr>
            <a:graphicFrameLocks noGrp="1"/>
          </p:cNvGraphicFramePr>
          <p:nvPr>
            <p:ph idx="1"/>
            <p:extLst/>
          </p:nvPr>
        </p:nvGraphicFramePr>
        <p:xfrm>
          <a:off x="1610627" y="1467050"/>
          <a:ext cx="8778240" cy="478135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a:off x="3048000" y="1752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44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133600" y="677779"/>
            <a:ext cx="8001000" cy="884238"/>
          </a:xfrm>
        </p:spPr>
        <p:txBody>
          <a:bodyPr rtlCol="0">
            <a:normAutofit fontScale="90000"/>
          </a:bodyPr>
          <a:lstStyle/>
          <a:p>
            <a:pPr>
              <a:defRPr/>
            </a:pPr>
            <a:r>
              <a:rPr lang="en-US" dirty="0" smtClean="0"/>
              <a:t>When High School Dropout Rate is Factored In, the Picture is Different</a:t>
            </a:r>
            <a:br>
              <a:rPr lang="en-US" dirty="0" smtClean="0"/>
            </a:br>
            <a:r>
              <a:rPr lang="en-US" sz="2700" dirty="0"/>
              <a:t>(HS Grad Rate x College Continuation Rate, 2010)</a:t>
            </a:r>
            <a:endParaRPr lang="en-US" sz="3200" dirty="0"/>
          </a:p>
        </p:txBody>
      </p:sp>
      <p:graphicFrame>
        <p:nvGraphicFramePr>
          <p:cNvPr id="11" name="Object 3"/>
          <p:cNvGraphicFramePr>
            <a:graphicFrameLocks noGrp="1" noChangeAspect="1"/>
          </p:cNvGraphicFramePr>
          <p:nvPr>
            <p:ph idx="1"/>
            <p:extLst/>
          </p:nvPr>
        </p:nvGraphicFramePr>
        <p:xfrm>
          <a:off x="1828800" y="2133601"/>
          <a:ext cx="8610600"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Postsecondary Education Opportunity, </a:t>
            </a:r>
            <a:r>
              <a:rPr lang="en-US" sz="800" i="1" dirty="0">
                <a:latin typeface="Calibri" pitchFamily="34" charset="0"/>
              </a:rPr>
              <a:t>Chance for College by Age 19 by State, 1986-2010</a:t>
            </a:r>
            <a:r>
              <a:rPr lang="en-US" sz="800" dirty="0">
                <a:latin typeface="Calibri" pitchFamily="34" charset="0"/>
              </a:rPr>
              <a:t>.</a:t>
            </a:r>
          </a:p>
        </p:txBody>
      </p:sp>
      <p:cxnSp>
        <p:nvCxnSpPr>
          <p:cNvPr id="6" name="Straight Arrow Connector 5"/>
          <p:cNvCxnSpPr/>
          <p:nvPr/>
        </p:nvCxnSpPr>
        <p:spPr>
          <a:xfrm>
            <a:off x="7391400" y="30480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66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Success Rates For Those Who Enroll</a:t>
            </a:r>
            <a:endParaRPr lang="en-US" dirty="0"/>
          </a:p>
        </p:txBody>
      </p:sp>
      <p:sp>
        <p:nvSpPr>
          <p:cNvPr id="5" name="Subtitle 4"/>
          <p:cNvSpPr>
            <a:spLocks noGrp="1"/>
          </p:cNvSpPr>
          <p:nvPr>
            <p:ph type="subTitle" idx="1"/>
          </p:nvPr>
        </p:nvSpPr>
        <p:spPr/>
        <p:txBody>
          <a:bodyPr/>
          <a:lstStyle/>
          <a:p>
            <a:r>
              <a:rPr lang="en-US" dirty="0" smtClean="0"/>
              <a:t>4 year colleges</a:t>
            </a:r>
            <a:endParaRPr lang="en-US" dirty="0"/>
          </a:p>
        </p:txBody>
      </p:sp>
    </p:spTree>
    <p:extLst>
      <p:ext uri="{BB962C8B-B14F-4D97-AF65-F5344CB8AC3E}">
        <p14:creationId xmlns:p14="http://schemas.microsoft.com/office/powerpoint/2010/main" val="35076552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a:bodyPr>
          <a:lstStyle/>
          <a:p>
            <a:pPr>
              <a:defRPr/>
            </a:pPr>
            <a:r>
              <a:rPr lang="en-US" dirty="0" smtClean="0"/>
              <a:t>Six-Year College Graduation Rates, 2014</a:t>
            </a:r>
            <a:endParaRPr lang="en-US" sz="3200" dirty="0"/>
          </a:p>
        </p:txBody>
      </p:sp>
      <p:graphicFrame>
        <p:nvGraphicFramePr>
          <p:cNvPr id="14" name="Content Placeholder 13"/>
          <p:cNvGraphicFramePr>
            <a:graphicFrameLocks noGrp="1"/>
          </p:cNvGraphicFramePr>
          <p:nvPr>
            <p:ph idx="1"/>
            <p:extLst/>
          </p:nvPr>
        </p:nvGraphicFramePr>
        <p:xfrm>
          <a:off x="1828800" y="1524001"/>
          <a:ext cx="86106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9"/>
          <p:cNvSpPr txBox="1">
            <a:spLocks/>
          </p:cNvSpPr>
          <p:nvPr/>
        </p:nvSpPr>
        <p:spPr bwMode="auto">
          <a:xfrm>
            <a:off x="1524000" y="6019800"/>
            <a:ext cx="6858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endParaRPr lang="en-US" sz="1100" dirty="0">
              <a:latin typeface="Calibri" pitchFamily="34" charset="0"/>
            </a:endParaRPr>
          </a:p>
          <a:p>
            <a:pPr marL="342900" indent="-342900" eaLnBrk="0" fontAlgn="base" hangingPunct="0">
              <a:spcBef>
                <a:spcPct val="20000"/>
              </a:spcBef>
              <a:spcAft>
                <a:spcPct val="0"/>
              </a:spcAft>
              <a:defRPr/>
            </a:pPr>
            <a:endParaRPr lang="en-US" sz="1100" dirty="0"/>
          </a:p>
        </p:txBody>
      </p:sp>
      <p:sp>
        <p:nvSpPr>
          <p:cNvPr id="6" name="TextBox 5"/>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p:txBody>
      </p:sp>
      <p:cxnSp>
        <p:nvCxnSpPr>
          <p:cNvPr id="7" name="Straight Arrow Connector 6"/>
          <p:cNvCxnSpPr/>
          <p:nvPr/>
        </p:nvCxnSpPr>
        <p:spPr>
          <a:xfrm>
            <a:off x="9982200" y="2496676"/>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6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Six-Year College Graduation Rates </a:t>
            </a:r>
            <a:br>
              <a:rPr lang="en-US" dirty="0" smtClean="0"/>
            </a:br>
            <a:r>
              <a:rPr lang="en-US" dirty="0" smtClean="0"/>
              <a:t>White, 2014</a:t>
            </a:r>
            <a:endParaRPr lang="en-US" sz="3200" dirty="0"/>
          </a:p>
        </p:txBody>
      </p:sp>
      <p:graphicFrame>
        <p:nvGraphicFramePr>
          <p:cNvPr id="14" name="Content Placeholder 13"/>
          <p:cNvGraphicFramePr>
            <a:graphicFrameLocks noGrp="1"/>
          </p:cNvGraphicFramePr>
          <p:nvPr>
            <p:ph idx="1"/>
            <p:extLst/>
          </p:nvPr>
        </p:nvGraphicFramePr>
        <p:xfrm>
          <a:off x="1828800" y="1676401"/>
          <a:ext cx="84582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1200" y="6257636"/>
            <a:ext cx="6477000" cy="21544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p:txBody>
      </p:sp>
      <p:cxnSp>
        <p:nvCxnSpPr>
          <p:cNvPr id="5" name="Straight Arrow Connector 4"/>
          <p:cNvCxnSpPr/>
          <p:nvPr/>
        </p:nvCxnSpPr>
        <p:spPr>
          <a:xfrm>
            <a:off x="9677400" y="2514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12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Six-Year College Graduation Rates </a:t>
            </a:r>
            <a:br>
              <a:rPr lang="en-US" dirty="0" smtClean="0"/>
            </a:br>
            <a:r>
              <a:rPr lang="en-US" dirty="0" smtClean="0"/>
              <a:t>African American, 2014</a:t>
            </a:r>
            <a:endParaRPr lang="en-US" sz="3200" dirty="0"/>
          </a:p>
        </p:txBody>
      </p:sp>
      <p:graphicFrame>
        <p:nvGraphicFramePr>
          <p:cNvPr id="14" name="Content Placeholder 13"/>
          <p:cNvGraphicFramePr>
            <a:graphicFrameLocks noGrp="1"/>
          </p:cNvGraphicFramePr>
          <p:nvPr>
            <p:ph idx="1"/>
            <p:extLst/>
          </p:nvPr>
        </p:nvGraphicFramePr>
        <p:xfrm>
          <a:off x="1828800" y="1676401"/>
          <a:ext cx="84582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88695" y="6248010"/>
            <a:ext cx="6477000" cy="21544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p:txBody>
      </p:sp>
      <p:cxnSp>
        <p:nvCxnSpPr>
          <p:cNvPr id="5" name="Straight Arrow Connector 4"/>
          <p:cNvCxnSpPr/>
          <p:nvPr/>
        </p:nvCxnSpPr>
        <p:spPr>
          <a:xfrm>
            <a:off x="9067800" y="2994624"/>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81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Six-Year College Graduation Rates </a:t>
            </a:r>
            <a:br>
              <a:rPr lang="en-US" dirty="0" smtClean="0"/>
            </a:br>
            <a:r>
              <a:rPr lang="en-US" dirty="0" smtClean="0"/>
              <a:t>Hispanic, 2014</a:t>
            </a:r>
            <a:endParaRPr lang="en-US" sz="3200" dirty="0"/>
          </a:p>
        </p:txBody>
      </p:sp>
      <p:graphicFrame>
        <p:nvGraphicFramePr>
          <p:cNvPr id="14" name="Content Placeholder 13"/>
          <p:cNvGraphicFramePr>
            <a:graphicFrameLocks noGrp="1"/>
          </p:cNvGraphicFramePr>
          <p:nvPr>
            <p:ph idx="1"/>
            <p:extLst/>
          </p:nvPr>
        </p:nvGraphicFramePr>
        <p:xfrm>
          <a:off x="1752600" y="1676401"/>
          <a:ext cx="86868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p:txBody>
      </p:sp>
      <p:cxnSp>
        <p:nvCxnSpPr>
          <p:cNvPr id="5" name="Straight Arrow Connector 4"/>
          <p:cNvCxnSpPr/>
          <p:nvPr/>
        </p:nvCxnSpPr>
        <p:spPr>
          <a:xfrm>
            <a:off x="9296400" y="25908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9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Six-Year College Graduation Rates </a:t>
            </a:r>
            <a:br>
              <a:rPr lang="en-US" dirty="0" smtClean="0"/>
            </a:br>
            <a:r>
              <a:rPr lang="en-US" dirty="0" smtClean="0"/>
              <a:t>American Indian/Alaska Native, 2014</a:t>
            </a:r>
            <a:endParaRPr lang="en-US" sz="3200" dirty="0"/>
          </a:p>
        </p:txBody>
      </p:sp>
      <p:graphicFrame>
        <p:nvGraphicFramePr>
          <p:cNvPr id="14" name="Content Placeholder 13"/>
          <p:cNvGraphicFramePr>
            <a:graphicFrameLocks noGrp="1"/>
          </p:cNvGraphicFramePr>
          <p:nvPr>
            <p:ph idx="1"/>
            <p:extLst/>
          </p:nvPr>
        </p:nvGraphicFramePr>
        <p:xfrm>
          <a:off x="1752600" y="1676401"/>
          <a:ext cx="86106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00451" y="6277276"/>
            <a:ext cx="6477000" cy="33855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a:p>
            <a:r>
              <a:rPr lang="en-US" sz="800" dirty="0">
                <a:latin typeface="Calibri" pitchFamily="34" charset="0"/>
              </a:rPr>
              <a:t>.</a:t>
            </a:r>
          </a:p>
        </p:txBody>
      </p:sp>
      <p:cxnSp>
        <p:nvCxnSpPr>
          <p:cNvPr id="5" name="Straight Arrow Connector 4"/>
          <p:cNvCxnSpPr/>
          <p:nvPr/>
        </p:nvCxnSpPr>
        <p:spPr>
          <a:xfrm>
            <a:off x="9296400" y="3063082"/>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173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for those who start in 2-year colleges?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656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recent years, most income gains have gone to those at the top of the ladder, while those at the bottom have fallen backwards.</a:t>
            </a:r>
            <a:endParaRPr lang="en-US" dirty="0"/>
          </a:p>
        </p:txBody>
      </p:sp>
      <p:sp>
        <p:nvSpPr>
          <p:cNvPr id="4" name="TextBox 3"/>
          <p:cNvSpPr txBox="1"/>
          <p:nvPr/>
        </p:nvSpPr>
        <p:spPr>
          <a:xfrm>
            <a:off x="1524000" y="6248400"/>
            <a:ext cx="9144000" cy="261610"/>
          </a:xfrm>
          <a:prstGeom prst="rect">
            <a:avLst/>
          </a:prstGeom>
          <a:noFill/>
        </p:spPr>
        <p:txBody>
          <a:bodyPr wrap="square" rtlCol="0">
            <a:spAutoFit/>
          </a:bodyPr>
          <a:lstStyle/>
          <a:p>
            <a:r>
              <a:rPr lang="en-US" sz="1100" dirty="0">
                <a:solidFill>
                  <a:prstClr val="black"/>
                </a:solidFill>
              </a:rPr>
              <a:t>Source: </a:t>
            </a:r>
            <a:r>
              <a:rPr lang="en-US" sz="1100" dirty="0" err="1">
                <a:solidFill>
                  <a:prstClr val="black"/>
                </a:solidFill>
              </a:rPr>
              <a:t>Stiglitz</a:t>
            </a:r>
            <a:r>
              <a:rPr lang="en-US" sz="1100" dirty="0">
                <a:solidFill>
                  <a:prstClr val="black"/>
                </a:solidFill>
              </a:rPr>
              <a:t>, “Inequality is a Choice,” </a:t>
            </a:r>
            <a:r>
              <a:rPr lang="en-US" sz="1100" i="1" dirty="0">
                <a:solidFill>
                  <a:prstClr val="black"/>
                </a:solidFill>
              </a:rPr>
              <a:t>New York Times</a:t>
            </a:r>
            <a:r>
              <a:rPr lang="en-US" sz="1100" dirty="0">
                <a:solidFill>
                  <a:prstClr val="black"/>
                </a:solidFill>
              </a:rPr>
              <a:t>, October 13, 2013.</a:t>
            </a:r>
          </a:p>
        </p:txBody>
      </p:sp>
    </p:spTree>
    <p:extLst>
      <p:ext uri="{BB962C8B-B14F-4D97-AF65-F5344CB8AC3E}">
        <p14:creationId xmlns:p14="http://schemas.microsoft.com/office/powerpoint/2010/main" val="22764958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a:bodyPr>
          <a:lstStyle/>
          <a:p>
            <a:pPr>
              <a:defRPr/>
            </a:pPr>
            <a:r>
              <a:rPr lang="en-US" dirty="0" smtClean="0"/>
              <a:t>Three-Year College Graduation Rates, 2014</a:t>
            </a:r>
            <a:endParaRPr lang="en-US" sz="3200" dirty="0"/>
          </a:p>
        </p:txBody>
      </p:sp>
      <p:graphicFrame>
        <p:nvGraphicFramePr>
          <p:cNvPr id="14" name="Content Placeholder 13"/>
          <p:cNvGraphicFramePr>
            <a:graphicFrameLocks noGrp="1"/>
          </p:cNvGraphicFramePr>
          <p:nvPr>
            <p:ph idx="1"/>
            <p:extLst/>
          </p:nvPr>
        </p:nvGraphicFramePr>
        <p:xfrm>
          <a:off x="1828800" y="1524001"/>
          <a:ext cx="86106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33600" y="6248401"/>
            <a:ext cx="6477000" cy="215444"/>
          </a:xfrm>
          <a:prstGeom prst="rect">
            <a:avLst/>
          </a:prstGeom>
          <a:noFill/>
        </p:spPr>
        <p:txBody>
          <a:bodyPr wrap="square" rtlCol="0">
            <a:spAutoFit/>
          </a:bodyPr>
          <a:lstStyle/>
          <a:p>
            <a:r>
              <a:rPr lang="en-US" sz="800" dirty="0">
                <a:latin typeface="Calibri" pitchFamily="34" charset="0"/>
              </a:rPr>
              <a:t>Source: </a:t>
            </a:r>
            <a:r>
              <a:rPr lang="en-US" sz="800" dirty="0" err="1">
                <a:latin typeface="Calibri" pitchFamily="34" charset="0"/>
              </a:rPr>
              <a:t>Ipeds</a:t>
            </a:r>
            <a:r>
              <a:rPr lang="en-US" sz="800" dirty="0">
                <a:latin typeface="Calibri" pitchFamily="34" charset="0"/>
              </a:rPr>
              <a:t>, 2014</a:t>
            </a:r>
          </a:p>
        </p:txBody>
      </p:sp>
      <p:cxnSp>
        <p:nvCxnSpPr>
          <p:cNvPr id="5" name="Straight Arrow Connector 4"/>
          <p:cNvCxnSpPr/>
          <p:nvPr/>
        </p:nvCxnSpPr>
        <p:spPr>
          <a:xfrm>
            <a:off x="8686800" y="3329782"/>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26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 it all up?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464831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Adults Ages </a:t>
            </a:r>
            <a:r>
              <a:rPr lang="en-US" b="1" dirty="0" smtClean="0"/>
              <a:t>25-64</a:t>
            </a:r>
            <a:r>
              <a:rPr lang="en-US" dirty="0" smtClean="0"/>
              <a:t> with at least an Associate’s Degree, 2014</a:t>
            </a:r>
            <a:endParaRPr lang="en-US" sz="3200" dirty="0"/>
          </a:p>
        </p:txBody>
      </p:sp>
      <p:graphicFrame>
        <p:nvGraphicFramePr>
          <p:cNvPr id="13" name="Content Placeholder 12"/>
          <p:cNvGraphicFramePr>
            <a:graphicFrameLocks noGrp="1"/>
          </p:cNvGraphicFramePr>
          <p:nvPr>
            <p:ph idx="1"/>
            <p:extLst/>
          </p:nvPr>
        </p:nvGraphicFramePr>
        <p:xfrm>
          <a:off x="1905000" y="1676401"/>
          <a:ext cx="84582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U.S. Census Bureau, 2014 American Community Survey data 5 YR estimates</a:t>
            </a:r>
          </a:p>
        </p:txBody>
      </p:sp>
      <p:cxnSp>
        <p:nvCxnSpPr>
          <p:cNvPr id="6" name="Straight Arrow Connector 5"/>
          <p:cNvCxnSpPr/>
          <p:nvPr/>
        </p:nvCxnSpPr>
        <p:spPr>
          <a:xfrm>
            <a:off x="8763000" y="2895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487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Adults Ages </a:t>
            </a:r>
            <a:r>
              <a:rPr lang="en-US" b="1" dirty="0" smtClean="0"/>
              <a:t>25-34</a:t>
            </a:r>
            <a:r>
              <a:rPr lang="en-US" dirty="0" smtClean="0"/>
              <a:t> with at least an Associate’s Degree, 2014</a:t>
            </a:r>
            <a:endParaRPr lang="en-US" sz="3200" dirty="0"/>
          </a:p>
        </p:txBody>
      </p:sp>
      <p:graphicFrame>
        <p:nvGraphicFramePr>
          <p:cNvPr id="13" name="Content Placeholder 12"/>
          <p:cNvGraphicFramePr>
            <a:graphicFrameLocks noGrp="1"/>
          </p:cNvGraphicFramePr>
          <p:nvPr>
            <p:ph idx="1"/>
            <p:extLst/>
          </p:nvPr>
        </p:nvGraphicFramePr>
        <p:xfrm>
          <a:off x="1905000" y="1676401"/>
          <a:ext cx="84582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U.S. Census Bureau, 2014 American Community Survey  5yr estimates</a:t>
            </a:r>
          </a:p>
        </p:txBody>
      </p:sp>
      <p:cxnSp>
        <p:nvCxnSpPr>
          <p:cNvPr id="6" name="Straight Arrow Connector 5"/>
          <p:cNvCxnSpPr/>
          <p:nvPr/>
        </p:nvCxnSpPr>
        <p:spPr>
          <a:xfrm>
            <a:off x="9677400" y="3063082"/>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27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a:defRPr/>
            </a:pPr>
            <a:r>
              <a:rPr lang="en-US" dirty="0" smtClean="0"/>
              <a:t>Adults Ages 25-34 with at least a Bachelor’s Degree, 2014</a:t>
            </a:r>
            <a:endParaRPr lang="en-US" sz="3200" dirty="0"/>
          </a:p>
        </p:txBody>
      </p:sp>
      <p:graphicFrame>
        <p:nvGraphicFramePr>
          <p:cNvPr id="13" name="Content Placeholder 12"/>
          <p:cNvGraphicFramePr>
            <a:graphicFrameLocks noGrp="1"/>
          </p:cNvGraphicFramePr>
          <p:nvPr>
            <p:ph idx="1"/>
            <p:extLst/>
          </p:nvPr>
        </p:nvGraphicFramePr>
        <p:xfrm>
          <a:off x="1752600" y="1752601"/>
          <a:ext cx="86106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6248400"/>
            <a:ext cx="6477000" cy="215444"/>
          </a:xfrm>
          <a:prstGeom prst="rect">
            <a:avLst/>
          </a:prstGeom>
          <a:noFill/>
        </p:spPr>
        <p:txBody>
          <a:bodyPr wrap="square" rtlCol="0">
            <a:spAutoFit/>
          </a:bodyPr>
          <a:lstStyle/>
          <a:p>
            <a:r>
              <a:rPr lang="en-US" sz="800" dirty="0">
                <a:latin typeface="Calibri" pitchFamily="34" charset="0"/>
              </a:rPr>
              <a:t>Source: U.S. Census Bureau, 2014 American Community Survey  5yr estimates</a:t>
            </a:r>
          </a:p>
        </p:txBody>
      </p:sp>
      <p:cxnSp>
        <p:nvCxnSpPr>
          <p:cNvPr id="6" name="Straight Arrow Connector 5"/>
          <p:cNvCxnSpPr/>
          <p:nvPr/>
        </p:nvCxnSpPr>
        <p:spPr>
          <a:xfrm>
            <a:off x="9906000" y="33528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98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Differences between groups?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1428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467" y="563880"/>
            <a:ext cx="8519962" cy="899160"/>
          </a:xfrm>
        </p:spPr>
        <p:txBody>
          <a:bodyPr rtlCol="0">
            <a:noAutofit/>
          </a:bodyPr>
          <a:lstStyle/>
          <a:p>
            <a:pPr>
              <a:defRPr/>
            </a:pPr>
            <a:r>
              <a:rPr lang="en-US" sz="2400" dirty="0"/>
              <a:t>Gaps Between Whites and Minorities – Average Annual Percent of Adults 25+ with at Least an Associate’s Degree, 2011-2013 </a:t>
            </a:r>
          </a:p>
        </p:txBody>
      </p:sp>
      <p:graphicFrame>
        <p:nvGraphicFramePr>
          <p:cNvPr id="6" name="Chart 5"/>
          <p:cNvGraphicFramePr/>
          <p:nvPr>
            <p:extLst/>
          </p:nvPr>
        </p:nvGraphicFramePr>
        <p:xfrm>
          <a:off x="1676400" y="1530418"/>
          <a:ext cx="8760594" cy="44853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6400" y="6161773"/>
            <a:ext cx="8876096" cy="215444"/>
          </a:xfrm>
          <a:prstGeom prst="rect">
            <a:avLst/>
          </a:prstGeom>
          <a:noFill/>
        </p:spPr>
        <p:txBody>
          <a:bodyPr wrap="square" rtlCol="0">
            <a:spAutoFit/>
          </a:bodyPr>
          <a:lstStyle/>
          <a:p>
            <a:r>
              <a:rPr lang="en-US" sz="800" dirty="0">
                <a:latin typeface="Calibri" pitchFamily="34" charset="0"/>
              </a:rPr>
              <a:t>Source: US Census. 2013 American Community Survey 3-YR estimates. B15002H: </a:t>
            </a:r>
            <a:r>
              <a:rPr lang="en-US" sz="800" dirty="0"/>
              <a:t>Sex by educational attainment for the population 25 years and </a:t>
            </a:r>
            <a:r>
              <a:rPr lang="en-US" sz="800" dirty="0" err="1"/>
              <a:t>oveR</a:t>
            </a:r>
            <a:r>
              <a:rPr lang="en-US" sz="800" dirty="0"/>
              <a:t> (White, Hispanic, Native American, and Black)</a:t>
            </a:r>
            <a:r>
              <a:rPr lang="en-US" sz="800" dirty="0">
                <a:latin typeface="Calibri" pitchFamily="34" charset="0"/>
              </a:rPr>
              <a:t>.</a:t>
            </a:r>
          </a:p>
        </p:txBody>
      </p:sp>
      <p:cxnSp>
        <p:nvCxnSpPr>
          <p:cNvPr id="5" name="Straight Arrow Connector 4"/>
          <p:cNvCxnSpPr/>
          <p:nvPr/>
        </p:nvCxnSpPr>
        <p:spPr>
          <a:xfrm>
            <a:off x="3048000" y="2514600"/>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10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91600" cy="1752600"/>
          </a:xfrm>
        </p:spPr>
        <p:txBody>
          <a:bodyPr rtlCol="0">
            <a:noAutofit/>
          </a:bodyPr>
          <a:lstStyle/>
          <a:p>
            <a:pPr>
              <a:defRPr/>
            </a:pPr>
            <a:r>
              <a:rPr lang="en-US" sz="2400" dirty="0"/>
              <a:t>Gaps Between Whites and Minorities – Average Annual Percent of Adults 25+ with at Least a Bachelor’s Degree, 2010-2014</a:t>
            </a:r>
            <a:br>
              <a:rPr lang="en-US" sz="2400" dirty="0"/>
            </a:br>
            <a:endParaRPr lang="en-US" sz="2400" dirty="0"/>
          </a:p>
        </p:txBody>
      </p:sp>
      <p:graphicFrame>
        <p:nvGraphicFramePr>
          <p:cNvPr id="6" name="Chart 5"/>
          <p:cNvGraphicFramePr/>
          <p:nvPr>
            <p:extLst/>
          </p:nvPr>
        </p:nvGraphicFramePr>
        <p:xfrm>
          <a:off x="1786288" y="1390024"/>
          <a:ext cx="8915400" cy="4590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61950" y="6171399"/>
            <a:ext cx="6477000" cy="461665"/>
          </a:xfrm>
          <a:prstGeom prst="rect">
            <a:avLst/>
          </a:prstGeom>
          <a:noFill/>
        </p:spPr>
        <p:txBody>
          <a:bodyPr wrap="square" rtlCol="0">
            <a:spAutoFit/>
          </a:bodyPr>
          <a:lstStyle/>
          <a:p>
            <a:r>
              <a:rPr lang="en-US" sz="800" dirty="0">
                <a:latin typeface="Calibri" pitchFamily="34" charset="0"/>
              </a:rPr>
              <a:t>Source: US Census. 2014 American Community Survey 5-YR estimates. B15002H: </a:t>
            </a:r>
            <a:r>
              <a:rPr lang="en-US" sz="800" dirty="0"/>
              <a:t>Sex by educational attainment for the population 25 years and over (White, Hispanic, Native American, and Black)</a:t>
            </a:r>
            <a:r>
              <a:rPr lang="en-US" sz="800" dirty="0">
                <a:latin typeface="Calibri" pitchFamily="34" charset="0"/>
              </a:rPr>
              <a:t>.</a:t>
            </a:r>
          </a:p>
          <a:p>
            <a:r>
              <a:rPr lang="en-US" sz="800" dirty="0">
                <a:latin typeface="Calibri" pitchFamily="34" charset="0"/>
              </a:rPr>
              <a:t>.</a:t>
            </a:r>
          </a:p>
        </p:txBody>
      </p:sp>
      <p:cxnSp>
        <p:nvCxnSpPr>
          <p:cNvPr id="7" name="Straight Arrow Connector 6"/>
          <p:cNvCxnSpPr/>
          <p:nvPr/>
        </p:nvCxnSpPr>
        <p:spPr>
          <a:xfrm>
            <a:off x="2895600" y="1181502"/>
            <a:ext cx="762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7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solidFill>
            <a:schemeClr val="accent3">
              <a:lumMod val="40000"/>
              <a:lumOff val="60000"/>
            </a:schemeClr>
          </a:solidFill>
        </p:spPr>
        <p:txBody>
          <a:bodyPr>
            <a:normAutofit/>
          </a:bodyPr>
          <a:lstStyle/>
          <a:p>
            <a:pPr eaLnBrk="1" hangingPunct="1"/>
            <a:r>
              <a:rPr lang="en-US" sz="3000" dirty="0">
                <a:latin typeface="Univers 55" pitchFamily="34" charset="0"/>
              </a:rPr>
              <a:t>What Can You Do?</a:t>
            </a:r>
          </a:p>
        </p:txBody>
      </p:sp>
      <p:sp>
        <p:nvSpPr>
          <p:cNvPr id="3" name="Subtitle 2"/>
          <p:cNvSpPr>
            <a:spLocks noGrp="1"/>
          </p:cNvSpPr>
          <p:nvPr>
            <p:ph type="subTitle" idx="1"/>
          </p:nvPr>
        </p:nvSpPr>
        <p:spPr/>
        <p:txBody>
          <a:bodyPr>
            <a:normAutofit/>
          </a:bodyPr>
          <a:lstStyle/>
          <a:p>
            <a:pPr eaLnBrk="1" hangingPunct="1"/>
            <a:endParaRPr lang="en-US" sz="2100" dirty="0">
              <a:latin typeface="Univers 45 Light" pitchFamily="34" charset="0"/>
            </a:endParaRPr>
          </a:p>
        </p:txBody>
      </p:sp>
    </p:spTree>
    <p:extLst>
      <p:ext uri="{BB962C8B-B14F-4D97-AF65-F5344CB8AC3E}">
        <p14:creationId xmlns:p14="http://schemas.microsoft.com/office/powerpoint/2010/main" val="12678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First, don’t accept the excuses.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0429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3181350" y="1902263"/>
          <a:ext cx="6057900" cy="3524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667000" y="5543550"/>
            <a:ext cx="4857750" cy="473206"/>
          </a:xfrm>
          <a:prstGeom prst="rect">
            <a:avLst/>
          </a:prstGeom>
          <a:noFill/>
        </p:spPr>
        <p:txBody>
          <a:bodyPr wrap="square" rtlCol="0">
            <a:spAutoFit/>
          </a:bodyPr>
          <a:lstStyle/>
          <a:p>
            <a:r>
              <a:rPr lang="en-US" sz="825" dirty="0">
                <a:latin typeface="+mj-lt"/>
              </a:rPr>
              <a:t>Source: U.S. Census Bureau, Current Population Survey Annual Social and Economic Supplements, Table H-2. Share of Aggregate Income Received by Each Fifth and Top 5 Percent of Households, All Races: 1967 to 2014.</a:t>
            </a:r>
          </a:p>
        </p:txBody>
      </p:sp>
      <p:sp>
        <p:nvSpPr>
          <p:cNvPr id="5" name="TextBox 4"/>
          <p:cNvSpPr txBox="1"/>
          <p:nvPr/>
        </p:nvSpPr>
        <p:spPr>
          <a:xfrm>
            <a:off x="2781300" y="1143001"/>
            <a:ext cx="6629400" cy="784830"/>
          </a:xfrm>
          <a:prstGeom prst="rect">
            <a:avLst/>
          </a:prstGeom>
          <a:noFill/>
        </p:spPr>
        <p:txBody>
          <a:bodyPr wrap="square" rtlCol="0">
            <a:spAutoFit/>
          </a:bodyPr>
          <a:lstStyle/>
          <a:p>
            <a:pPr algn="ctr"/>
            <a:r>
              <a:rPr lang="en-US" sz="2250" dirty="0"/>
              <a:t>Wealthiest US households take greater share of income, while poorest 20% fall backwards</a:t>
            </a:r>
          </a:p>
        </p:txBody>
      </p:sp>
    </p:spTree>
    <p:extLst>
      <p:ext uri="{BB962C8B-B14F-4D97-AF65-F5344CB8AC3E}">
        <p14:creationId xmlns:p14="http://schemas.microsoft.com/office/powerpoint/2010/main" val="246669497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When you see troubling data on your schools or colleges, it doesn’t help if you just ignore it.  You can help create demand for change by pointing to the successes elsewhere—and by pressing for similar results.</a:t>
            </a:r>
            <a:endParaRPr lang="en-US" dirty="0"/>
          </a:p>
        </p:txBody>
      </p:sp>
    </p:spTree>
    <p:extLst>
      <p:ext uri="{BB962C8B-B14F-4D97-AF65-F5344CB8AC3E}">
        <p14:creationId xmlns:p14="http://schemas.microsoft.com/office/powerpoint/2010/main" val="293182298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Yes, this may make you “</a:t>
            </a:r>
            <a:r>
              <a:rPr lang="en-US" sz="3675" b="1" i="1" dirty="0">
                <a:latin typeface="Curlz MT" pitchFamily="82" charset="0"/>
              </a:rPr>
              <a:t>annoying</a:t>
            </a:r>
            <a:r>
              <a:rPr lang="en-US" dirty="0" smtClean="0"/>
              <a:t>.”  But in the end, you don’t do education leaders any favors by being too nice.  The good ones will use your demands to leverage change. (And, if you are lucky, you’ll drive the bad ones out.)</a:t>
            </a:r>
            <a:endParaRPr lang="en-US" dirty="0"/>
          </a:p>
        </p:txBody>
      </p:sp>
    </p:spTree>
    <p:extLst>
      <p:ext uri="{BB962C8B-B14F-4D97-AF65-F5344CB8AC3E}">
        <p14:creationId xmlns:p14="http://schemas.microsoft.com/office/powerpoint/2010/main" val="4150863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95400"/>
            <a:ext cx="8991600" cy="2262189"/>
          </a:xfrm>
          <a:solidFill>
            <a:schemeClr val="accent3">
              <a:lumMod val="60000"/>
              <a:lumOff val="40000"/>
            </a:schemeClr>
          </a:solidFill>
        </p:spPr>
        <p:txBody>
          <a:bodyPr>
            <a:normAutofit/>
          </a:bodyPr>
          <a:lstStyle/>
          <a:p>
            <a:r>
              <a:rPr lang="en-US" dirty="0" smtClean="0"/>
              <a:t>Second, push your state and districts to start early, especially with low-income children.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11451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High quality pre-school is the best investment we can make.  It pays to prevent problems rather than ameliorate them later.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405086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Third, get behind College and Career Ready Standards.</a:t>
            </a:r>
            <a:endParaRPr lang="en-US" dirty="0"/>
          </a:p>
        </p:txBody>
      </p:sp>
      <p:sp>
        <p:nvSpPr>
          <p:cNvPr id="3" name="Subtitle 2"/>
          <p:cNvSpPr>
            <a:spLocks noGrp="1"/>
          </p:cNvSpPr>
          <p:nvPr>
            <p:ph type="subTitle" idx="1"/>
          </p:nvPr>
        </p:nvSpPr>
        <p:spPr/>
        <p:txBody>
          <a:bodyPr/>
          <a:lstStyle/>
          <a:p>
            <a:r>
              <a:rPr lang="en-US" dirty="0" smtClean="0"/>
              <a:t>Earlier standards were varied and, in many states, far too low.</a:t>
            </a:r>
            <a:endParaRPr lang="en-US" dirty="0"/>
          </a:p>
        </p:txBody>
      </p:sp>
    </p:spTree>
    <p:extLst>
      <p:ext uri="{BB962C8B-B14F-4D97-AF65-F5344CB8AC3E}">
        <p14:creationId xmlns:p14="http://schemas.microsoft.com/office/powerpoint/2010/main" val="30653778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152400"/>
            <a:ext cx="8229600" cy="990600"/>
          </a:xfrm>
        </p:spPr>
        <p:txBody>
          <a:bodyPr/>
          <a:lstStyle/>
          <a:p>
            <a:pPr eaLnBrk="1" hangingPunct="1"/>
            <a:r>
              <a:rPr lang="en-US" sz="2800"/>
              <a:t>NAEP Score Equivalents of States’ Proficiency Standards, Grade 4 Reading, 2005</a:t>
            </a:r>
          </a:p>
        </p:txBody>
      </p:sp>
      <p:sp>
        <p:nvSpPr>
          <p:cNvPr id="18435" name="Text Box 4"/>
          <p:cNvSpPr txBox="1">
            <a:spLocks noChangeArrowheads="1"/>
          </p:cNvSpPr>
          <p:nvPr/>
        </p:nvSpPr>
        <p:spPr bwMode="auto">
          <a:xfrm>
            <a:off x="1812925" y="6211888"/>
            <a:ext cx="184150" cy="457200"/>
          </a:xfrm>
          <a:prstGeom prst="rect">
            <a:avLst/>
          </a:prstGeom>
          <a:noFill/>
          <a:ln w="44450">
            <a:noFill/>
            <a:miter lim="800000"/>
            <a:headEnd/>
            <a:tailEnd/>
          </a:ln>
        </p:spPr>
        <p:txBody>
          <a:bodyPr wrap="none">
            <a:spAutoFit/>
          </a:bodyPr>
          <a:lstStyle/>
          <a:p>
            <a:endParaRPr lang="en-US" sz="2400" b="1"/>
          </a:p>
        </p:txBody>
      </p:sp>
      <p:sp>
        <p:nvSpPr>
          <p:cNvPr id="18436" name="Text Box 5"/>
          <p:cNvSpPr txBox="1">
            <a:spLocks noChangeArrowheads="1"/>
          </p:cNvSpPr>
          <p:nvPr/>
        </p:nvSpPr>
        <p:spPr bwMode="auto">
          <a:xfrm>
            <a:off x="1524001" y="6583363"/>
            <a:ext cx="10525061" cy="369332"/>
          </a:xfrm>
          <a:prstGeom prst="rect">
            <a:avLst/>
          </a:prstGeom>
          <a:noFill/>
          <a:ln w="44450">
            <a:noFill/>
            <a:miter lim="800000"/>
            <a:headEnd/>
            <a:tailEnd/>
          </a:ln>
        </p:spPr>
        <p:txBody>
          <a:bodyPr wrap="none">
            <a:spAutoFit/>
          </a:bodyPr>
          <a:lstStyle/>
          <a:p>
            <a:r>
              <a:rPr lang="en-US" u="sng"/>
              <a:t>Source</a:t>
            </a:r>
            <a:r>
              <a:rPr lang="en-US"/>
              <a:t>: NCES, </a:t>
            </a:r>
            <a:r>
              <a:rPr lang="en-US" i="1"/>
              <a:t>Mapping 2005 State Proficiency Standards Onto the NAEP Scales</a:t>
            </a:r>
            <a:r>
              <a:rPr lang="en-US"/>
              <a:t>, http://nces.ed.gov</a:t>
            </a:r>
          </a:p>
        </p:txBody>
      </p:sp>
      <p:pic>
        <p:nvPicPr>
          <p:cNvPr id="18437" name="Picture 16"/>
          <p:cNvPicPr>
            <a:picLocks noChangeAspect="1" noChangeArrowheads="1"/>
          </p:cNvPicPr>
          <p:nvPr/>
        </p:nvPicPr>
        <p:blipFill>
          <a:blip r:embed="rId2" cstate="print"/>
          <a:srcRect/>
          <a:stretch>
            <a:fillRect/>
          </a:stretch>
        </p:blipFill>
        <p:spPr bwMode="auto">
          <a:xfrm>
            <a:off x="1752600" y="1165079"/>
            <a:ext cx="7975600" cy="5256213"/>
          </a:xfrm>
          <a:prstGeom prst="rect">
            <a:avLst/>
          </a:prstGeom>
          <a:noFill/>
          <a:ln w="44450">
            <a:noFill/>
            <a:miter lim="800000"/>
            <a:headEnd/>
            <a:tailEnd/>
          </a:ln>
        </p:spPr>
      </p:pic>
      <p:sp>
        <p:nvSpPr>
          <p:cNvPr id="9" name="Oval 8"/>
          <p:cNvSpPr/>
          <p:nvPr/>
        </p:nvSpPr>
        <p:spPr>
          <a:xfrm>
            <a:off x="8328838" y="2190307"/>
            <a:ext cx="350875" cy="29771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200400"/>
            <a:ext cx="343786" cy="31188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472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
            <a:ext cx="8229600" cy="990600"/>
          </a:xfrm>
        </p:spPr>
        <p:txBody>
          <a:bodyPr/>
          <a:lstStyle/>
          <a:p>
            <a:pPr eaLnBrk="1" hangingPunct="1"/>
            <a:r>
              <a:rPr lang="en-US" sz="2800"/>
              <a:t>NAEP Score Equivalents of States’ Proficiency Standards, Grade 8 Math, 2005</a:t>
            </a:r>
          </a:p>
        </p:txBody>
      </p:sp>
      <p:sp>
        <p:nvSpPr>
          <p:cNvPr id="21507" name="Text Box 3"/>
          <p:cNvSpPr txBox="1">
            <a:spLocks noChangeArrowheads="1"/>
          </p:cNvSpPr>
          <p:nvPr/>
        </p:nvSpPr>
        <p:spPr bwMode="auto">
          <a:xfrm>
            <a:off x="1812925" y="6211888"/>
            <a:ext cx="184150" cy="457200"/>
          </a:xfrm>
          <a:prstGeom prst="rect">
            <a:avLst/>
          </a:prstGeom>
          <a:noFill/>
          <a:ln w="44450">
            <a:noFill/>
            <a:miter lim="800000"/>
            <a:headEnd/>
            <a:tailEnd/>
          </a:ln>
        </p:spPr>
        <p:txBody>
          <a:bodyPr wrap="none">
            <a:spAutoFit/>
          </a:bodyPr>
          <a:lstStyle/>
          <a:p>
            <a:endParaRPr lang="en-US" sz="2400" b="1"/>
          </a:p>
        </p:txBody>
      </p:sp>
      <p:pic>
        <p:nvPicPr>
          <p:cNvPr id="21508" name="Picture 6"/>
          <p:cNvPicPr>
            <a:picLocks noChangeAspect="1" noChangeArrowheads="1"/>
          </p:cNvPicPr>
          <p:nvPr/>
        </p:nvPicPr>
        <p:blipFill>
          <a:blip r:embed="rId2" cstate="print"/>
          <a:srcRect/>
          <a:stretch>
            <a:fillRect/>
          </a:stretch>
        </p:blipFill>
        <p:spPr bwMode="auto">
          <a:xfrm>
            <a:off x="1752601" y="1143001"/>
            <a:ext cx="7959725" cy="5235575"/>
          </a:xfrm>
          <a:prstGeom prst="rect">
            <a:avLst/>
          </a:prstGeom>
          <a:noFill/>
          <a:ln w="44450">
            <a:noFill/>
            <a:miter lim="800000"/>
            <a:headEnd/>
            <a:tailEnd/>
          </a:ln>
        </p:spPr>
      </p:pic>
      <p:sp>
        <p:nvSpPr>
          <p:cNvPr id="21509" name="Text Box 7"/>
          <p:cNvSpPr txBox="1">
            <a:spLocks noChangeArrowheads="1"/>
          </p:cNvSpPr>
          <p:nvPr/>
        </p:nvSpPr>
        <p:spPr bwMode="auto">
          <a:xfrm>
            <a:off x="1524001" y="6583363"/>
            <a:ext cx="10525061" cy="369332"/>
          </a:xfrm>
          <a:prstGeom prst="rect">
            <a:avLst/>
          </a:prstGeom>
          <a:noFill/>
          <a:ln w="44450">
            <a:noFill/>
            <a:miter lim="800000"/>
            <a:headEnd/>
            <a:tailEnd/>
          </a:ln>
        </p:spPr>
        <p:txBody>
          <a:bodyPr wrap="none">
            <a:spAutoFit/>
          </a:bodyPr>
          <a:lstStyle/>
          <a:p>
            <a:r>
              <a:rPr lang="en-US" u="sng"/>
              <a:t>Source</a:t>
            </a:r>
            <a:r>
              <a:rPr lang="en-US"/>
              <a:t>: NCES, </a:t>
            </a:r>
            <a:r>
              <a:rPr lang="en-US" i="1"/>
              <a:t>Mapping 2005 State Proficiency Standards Onto the NAEP Scales</a:t>
            </a:r>
            <a:r>
              <a:rPr lang="en-US"/>
              <a:t>, http://nces.ed.gov</a:t>
            </a:r>
          </a:p>
        </p:txBody>
      </p:sp>
      <p:sp>
        <p:nvSpPr>
          <p:cNvPr id="9" name="Oval 8"/>
          <p:cNvSpPr/>
          <p:nvPr/>
        </p:nvSpPr>
        <p:spPr>
          <a:xfrm>
            <a:off x="8732876" y="2275368"/>
            <a:ext cx="350875" cy="29771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24801" y="2819400"/>
            <a:ext cx="350875" cy="29771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777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46 states and DC have adopted Common Core</a:t>
            </a:r>
            <a:endParaRPr lang="en-US" dirty="0"/>
          </a:p>
        </p:txBody>
      </p:sp>
      <p:sp>
        <p:nvSpPr>
          <p:cNvPr id="5" name="Subtitle 4"/>
          <p:cNvSpPr>
            <a:spLocks noGrp="1"/>
          </p:cNvSpPr>
          <p:nvPr>
            <p:ph type="subTitle" idx="1"/>
          </p:nvPr>
        </p:nvSpPr>
        <p:spPr/>
        <p:txBody>
          <a:bodyPr/>
          <a:lstStyle/>
          <a:p>
            <a:r>
              <a:rPr lang="en-US" dirty="0" smtClean="0"/>
              <a:t>But implementation has been slow, and the big shockers—first-time results—are yet to come.</a:t>
            </a:r>
            <a:endParaRPr lang="en-US" dirty="0"/>
          </a:p>
        </p:txBody>
      </p:sp>
    </p:spTree>
    <p:extLst>
      <p:ext uri="{BB962C8B-B14F-4D97-AF65-F5344CB8AC3E}">
        <p14:creationId xmlns:p14="http://schemas.microsoft.com/office/powerpoint/2010/main" val="1531767168"/>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Folks outside of education—especially employers--can help by explaining why new standards are so important.</a:t>
            </a:r>
            <a:endParaRPr lang="en-US" dirty="0"/>
          </a:p>
        </p:txBody>
      </p:sp>
      <p:sp>
        <p:nvSpPr>
          <p:cNvPr id="3" name="Subtitle 2"/>
          <p:cNvSpPr>
            <a:spLocks noGrp="1"/>
          </p:cNvSpPr>
          <p:nvPr>
            <p:ph type="subTitle" idx="1"/>
          </p:nvPr>
        </p:nvSpPr>
        <p:spPr/>
        <p:txBody>
          <a:bodyPr>
            <a:normAutofit/>
          </a:bodyPr>
          <a:lstStyle/>
          <a:p>
            <a:r>
              <a:rPr lang="en-US" dirty="0" smtClean="0"/>
              <a:t>By pressing for systematic and careful implementation.  And by helping public to interpret what look like “lower” results..</a:t>
            </a:r>
            <a:endParaRPr lang="en-US" dirty="0"/>
          </a:p>
        </p:txBody>
      </p:sp>
    </p:spTree>
    <p:extLst>
      <p:ext uri="{BB962C8B-B14F-4D97-AF65-F5344CB8AC3E}">
        <p14:creationId xmlns:p14="http://schemas.microsoft.com/office/powerpoint/2010/main" val="299894013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In a recent analysis of the assignments middle school students get from their teachers, we found great variation in the level of challenge, with poor students getting less than others…but no schools very strong.</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771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783313" y="1500851"/>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0" y="6019800"/>
            <a:ext cx="9144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Note: </a:t>
            </a:r>
            <a:r>
              <a:rPr lang="en-US" sz="1100" dirty="0" err="1">
                <a:solidFill>
                  <a:prstClr val="black"/>
                </a:solidFill>
              </a:rPr>
              <a:t>Gini</a:t>
            </a:r>
            <a:r>
              <a:rPr lang="en-US" sz="1100" dirty="0">
                <a:solidFill>
                  <a:prstClr val="black"/>
                </a:solidFill>
              </a:rPr>
              <a:t> coefficient ranges from 0 to 1, where 0 indicates total income equality and 1 indicates total income inequality.</a:t>
            </a:r>
          </a:p>
        </p:txBody>
      </p:sp>
      <p:cxnSp>
        <p:nvCxnSpPr>
          <p:cNvPr id="6" name="Straight Arrow Connector 5"/>
          <p:cNvCxnSpPr/>
          <p:nvPr/>
        </p:nvCxnSpPr>
        <p:spPr>
          <a:xfrm>
            <a:off x="3706088" y="2767366"/>
            <a:ext cx="0" cy="838200"/>
          </a:xfrm>
          <a:prstGeom prst="straightConnector1">
            <a:avLst/>
          </a:prstGeom>
          <a:ln w="38100">
            <a:solidFill>
              <a:srgbClr val="76212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5150" y="428500"/>
            <a:ext cx="8991600" cy="923330"/>
          </a:xfrm>
          <a:prstGeom prst="rect">
            <a:avLst/>
          </a:prstGeom>
          <a:noFill/>
        </p:spPr>
        <p:txBody>
          <a:bodyPr wrap="square" rtlCol="0">
            <a:spAutoFit/>
          </a:bodyPr>
          <a:lstStyle/>
          <a:p>
            <a:pPr algn="ctr" fontAlgn="base">
              <a:spcBef>
                <a:spcPct val="0"/>
              </a:spcBef>
              <a:spcAft>
                <a:spcPct val="0"/>
              </a:spcAft>
            </a:pPr>
            <a:r>
              <a:rPr lang="en-US" sz="2700" dirty="0">
                <a:solidFill>
                  <a:prstClr val="black"/>
                </a:solidFill>
                <a:latin typeface="Univers 55"/>
                <a:cs typeface="Univers 55"/>
              </a:rPr>
              <a:t>Instead of being the most equal, the U.S. has the third highest income inequality among OECD nations.</a:t>
            </a:r>
          </a:p>
        </p:txBody>
      </p:sp>
      <p:sp>
        <p:nvSpPr>
          <p:cNvPr id="8" name="TextBox 7"/>
          <p:cNvSpPr txBox="1"/>
          <p:nvPr/>
        </p:nvSpPr>
        <p:spPr>
          <a:xfrm>
            <a:off x="3127328" y="2493049"/>
            <a:ext cx="1316625" cy="276999"/>
          </a:xfrm>
          <a:prstGeom prst="rect">
            <a:avLst/>
          </a:prstGeom>
          <a:noFill/>
        </p:spPr>
        <p:txBody>
          <a:bodyPr wrap="square" rtlCol="0">
            <a:spAutoFit/>
          </a:bodyPr>
          <a:lstStyle/>
          <a:p>
            <a:pPr fontAlgn="base">
              <a:spcBef>
                <a:spcPct val="0"/>
              </a:spcBef>
              <a:spcAft>
                <a:spcPct val="0"/>
              </a:spcAft>
            </a:pPr>
            <a:r>
              <a:rPr lang="en-US" sz="1200" b="1" dirty="0">
                <a:solidFill>
                  <a:srgbClr val="762123"/>
                </a:solidFill>
              </a:rPr>
              <a:t>United States</a:t>
            </a:r>
          </a:p>
        </p:txBody>
      </p:sp>
      <p:sp>
        <p:nvSpPr>
          <p:cNvPr id="9" name="TextBox 8"/>
          <p:cNvSpPr txBox="1"/>
          <p:nvPr/>
        </p:nvSpPr>
        <p:spPr>
          <a:xfrm>
            <a:off x="1662223" y="6237767"/>
            <a:ext cx="6477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Source:  United Nations, U.N. data, </a:t>
            </a:r>
            <a:r>
              <a:rPr lang="en-US" sz="1100" u="sng" dirty="0">
                <a:solidFill>
                  <a:prstClr val="black"/>
                </a:solidFill>
                <a:hlinkClick r:id="rId4"/>
              </a:rPr>
              <a:t>http://data.un.org/DocumentData.aspx?q=gini&amp;id=271</a:t>
            </a:r>
            <a:r>
              <a:rPr lang="en-US" sz="1100" dirty="0">
                <a:solidFill>
                  <a:prstClr val="black"/>
                </a:solidFill>
              </a:rPr>
              <a:t>: 2011</a:t>
            </a:r>
          </a:p>
        </p:txBody>
      </p:sp>
    </p:spTree>
    <p:extLst>
      <p:ext uri="{BB962C8B-B14F-4D97-AF65-F5344CB8AC3E}">
        <p14:creationId xmlns:p14="http://schemas.microsoft.com/office/powerpoint/2010/main" val="34672487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7578" y="171833"/>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English Language Arts</a:t>
            </a:r>
          </a:p>
        </p:txBody>
      </p:sp>
      <p:sp>
        <p:nvSpPr>
          <p:cNvPr id="9" name="Rectangle 8"/>
          <p:cNvSpPr/>
          <p:nvPr/>
        </p:nvSpPr>
        <p:spPr>
          <a:xfrm>
            <a:off x="2361576" y="962653"/>
            <a:ext cx="7948670" cy="5586145"/>
          </a:xfrm>
          <a:prstGeom prst="rect">
            <a:avLst/>
          </a:prstGeom>
        </p:spPr>
        <p:txBody>
          <a:bodyPr wrap="square">
            <a:spAutoFit/>
          </a:bodyPr>
          <a:lstStyle/>
          <a:p>
            <a:r>
              <a:rPr lang="en-US" sz="2900" dirty="0">
                <a:latin typeface="Eras Medium ITC" panose="020B0602030504020804" pitchFamily="34" charset="0"/>
              </a:rPr>
              <a:t>How can we make out voices heard?  After reading </a:t>
            </a:r>
            <a:r>
              <a:rPr lang="en-US" sz="2900" i="1" dirty="0">
                <a:latin typeface="Eras Medium ITC" panose="020B0602030504020804" pitchFamily="34" charset="0"/>
              </a:rPr>
              <a:t>I am Malala</a:t>
            </a:r>
            <a:r>
              <a:rPr lang="en-US" sz="2900" dirty="0">
                <a:latin typeface="Eras Medium ITC" panose="020B0602030504020804" pitchFamily="34" charset="0"/>
              </a:rPr>
              <a:t>, </a:t>
            </a:r>
            <a:r>
              <a:rPr lang="en-US" sz="2900" dirty="0">
                <a:solidFill>
                  <a:srgbClr val="C00000"/>
                </a:solidFill>
                <a:latin typeface="Eras Medium ITC" panose="020B0602030504020804" pitchFamily="34" charset="0"/>
              </a:rPr>
              <a:t>write a literary essay </a:t>
            </a:r>
            <a:r>
              <a:rPr lang="en-US" sz="2900" dirty="0">
                <a:latin typeface="Eras Medium ITC" panose="020B0602030504020804" pitchFamily="34" charset="0"/>
              </a:rPr>
              <a:t>in which you answer this question.  Select and analyze one of the following:</a:t>
            </a:r>
          </a:p>
          <a:p>
            <a:endParaRPr lang="en-US" sz="1400" dirty="0">
              <a:latin typeface="Eras Medium ITC" panose="020B0602030504020804" pitchFamily="34" charset="0"/>
            </a:endParaRPr>
          </a:p>
          <a:p>
            <a:pPr marL="914400" lvl="1" indent="-457200">
              <a:buFont typeface="Arial" panose="020B0604020202020204" pitchFamily="34" charset="0"/>
              <a:buChar char="•"/>
            </a:pPr>
            <a:r>
              <a:rPr lang="en-US" sz="2900" dirty="0">
                <a:latin typeface="Eras Medium ITC" panose="020B0602030504020804" pitchFamily="34" charset="0"/>
              </a:rPr>
              <a:t>Any key person from the text</a:t>
            </a:r>
          </a:p>
          <a:p>
            <a:pPr marL="914400" lvl="1" indent="-457200">
              <a:buFont typeface="Arial" panose="020B0604020202020204" pitchFamily="34" charset="0"/>
              <a:buChar char="•"/>
            </a:pPr>
            <a:r>
              <a:rPr lang="en-US" sz="2900" dirty="0">
                <a:latin typeface="Eras Medium ITC" panose="020B0602030504020804" pitchFamily="34" charset="0"/>
              </a:rPr>
              <a:t>The setting</a:t>
            </a:r>
          </a:p>
          <a:p>
            <a:pPr marL="914400" lvl="1" indent="-457200">
              <a:buFont typeface="Arial" panose="020B0604020202020204" pitchFamily="34" charset="0"/>
              <a:buChar char="•"/>
            </a:pPr>
            <a:r>
              <a:rPr lang="en-US" sz="2900" dirty="0">
                <a:latin typeface="Eras Medium ITC" panose="020B0602030504020804" pitchFamily="34" charset="0"/>
              </a:rPr>
              <a:t>A theme from the text</a:t>
            </a:r>
          </a:p>
          <a:p>
            <a:pPr lvl="1"/>
            <a:endParaRPr lang="en-US" sz="1400" dirty="0">
              <a:latin typeface="Eras Medium ITC" panose="020B0602030504020804" pitchFamily="34" charset="0"/>
            </a:endParaRPr>
          </a:p>
          <a:p>
            <a:r>
              <a:rPr lang="en-US" sz="2900" dirty="0">
                <a:solidFill>
                  <a:srgbClr val="C00000"/>
                </a:solidFill>
                <a:latin typeface="Eras Medium ITC" panose="020B0602030504020804" pitchFamily="34" charset="0"/>
              </a:rPr>
              <a:t>Support your argument with evidence </a:t>
            </a:r>
            <a:r>
              <a:rPr lang="en-US" sz="2900" dirty="0">
                <a:latin typeface="Eras Medium ITC" panose="020B0602030504020804" pitchFamily="34" charset="0"/>
              </a:rPr>
              <a:t>from the text.  In your piece, be sure to </a:t>
            </a:r>
            <a:r>
              <a:rPr lang="en-US" sz="2900" dirty="0">
                <a:solidFill>
                  <a:srgbClr val="C00000"/>
                </a:solidFill>
                <a:latin typeface="Eras Medium ITC" panose="020B0602030504020804" pitchFamily="34" charset="0"/>
              </a:rPr>
              <a:t>write at least 5 paragraphs</a:t>
            </a:r>
            <a:r>
              <a:rPr lang="en-US" sz="2900" dirty="0">
                <a:latin typeface="Eras Medium ITC" panose="020B0602030504020804" pitchFamily="34" charset="0"/>
              </a:rPr>
              <a:t> and </a:t>
            </a:r>
            <a:r>
              <a:rPr lang="en-US" sz="2900" dirty="0">
                <a:solidFill>
                  <a:srgbClr val="C00000"/>
                </a:solidFill>
                <a:latin typeface="Eras Medium ITC" panose="020B0602030504020804" pitchFamily="34" charset="0"/>
              </a:rPr>
              <a:t>follow the structure of a literary analysis.</a:t>
            </a:r>
          </a:p>
        </p:txBody>
      </p:sp>
      <p:grpSp>
        <p:nvGrpSpPr>
          <p:cNvPr id="10" name="Group 9"/>
          <p:cNvGrpSpPr/>
          <p:nvPr/>
        </p:nvGrpSpPr>
        <p:grpSpPr>
          <a:xfrm>
            <a:off x="1524000" y="0"/>
            <a:ext cx="837576" cy="962652"/>
            <a:chOff x="-286439" y="851986"/>
            <a:chExt cx="784443" cy="84987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12" name="Straight Connector 11"/>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82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1754" y="-2092"/>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41650"/>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a:t>
            </a:r>
          </a:p>
        </p:txBody>
      </p:sp>
      <p:sp>
        <p:nvSpPr>
          <p:cNvPr id="15" name="TextBox 14"/>
          <p:cNvSpPr txBox="1"/>
          <p:nvPr/>
        </p:nvSpPr>
        <p:spPr>
          <a:xfrm>
            <a:off x="2433846" y="1366974"/>
            <a:ext cx="3327098" cy="4708981"/>
          </a:xfrm>
          <a:prstGeom prst="rect">
            <a:avLst/>
          </a:prstGeom>
          <a:noFill/>
        </p:spPr>
        <p:txBody>
          <a:bodyPr wrap="square" rtlCol="0">
            <a:spAutoFit/>
          </a:bodyPr>
          <a:lstStyle/>
          <a:p>
            <a:r>
              <a:rPr lang="en-US" sz="3000" dirty="0">
                <a:solidFill>
                  <a:srgbClr val="C00000"/>
                </a:solidFill>
                <a:latin typeface="Eras Medium ITC" panose="020B0602030504020804" pitchFamily="34" charset="0"/>
              </a:rPr>
              <a:t>Read the poem</a:t>
            </a:r>
            <a:r>
              <a:rPr lang="en-US" sz="3000" dirty="0">
                <a:latin typeface="Eras Medium ITC" panose="020B0602030504020804" pitchFamily="34" charset="0"/>
              </a:rPr>
              <a:t>, then </a:t>
            </a:r>
            <a:r>
              <a:rPr lang="en-US" sz="3000" dirty="0">
                <a:solidFill>
                  <a:srgbClr val="C00000"/>
                </a:solidFill>
                <a:latin typeface="Eras Medium ITC" panose="020B0602030504020804" pitchFamily="34" charset="0"/>
              </a:rPr>
              <a:t>fill in the blanks to create your own poem </a:t>
            </a:r>
            <a:r>
              <a:rPr lang="en-US" sz="3000" dirty="0">
                <a:latin typeface="Eras Medium ITC" panose="020B0602030504020804" pitchFamily="34" charset="0"/>
              </a:rPr>
              <a:t>to communicate your thoughts and feelings about unfinished business in your life.  </a:t>
            </a:r>
          </a:p>
        </p:txBody>
      </p:sp>
      <p:sp>
        <p:nvSpPr>
          <p:cNvPr id="16" name="TextBox 15"/>
          <p:cNvSpPr txBox="1"/>
          <p:nvPr/>
        </p:nvSpPr>
        <p:spPr>
          <a:xfrm>
            <a:off x="5821501" y="1329377"/>
            <a:ext cx="4707514" cy="4462760"/>
          </a:xfrm>
          <a:prstGeom prst="rect">
            <a:avLst/>
          </a:prstGeom>
          <a:noFill/>
        </p:spPr>
        <p:txBody>
          <a:bodyPr wrap="square" rtlCol="0">
            <a:spAutoFit/>
          </a:bodyPr>
          <a:lstStyle/>
          <a:p>
            <a:r>
              <a:rPr lang="en-US" sz="2300" b="1" dirty="0">
                <a:latin typeface="Eras Medium ITC" panose="020B0602030504020804" pitchFamily="34" charset="0"/>
              </a:rPr>
              <a:t>The Song I couldn’t Finish</a:t>
            </a:r>
          </a:p>
          <a:p>
            <a:r>
              <a:rPr lang="en-US" dirty="0">
                <a:latin typeface="Eras Medium ITC" panose="020B0602030504020804" pitchFamily="34" charset="0"/>
              </a:rPr>
              <a:t>by Jeanne</a:t>
            </a:r>
          </a:p>
          <a:p>
            <a:endParaRPr lang="en-US" dirty="0">
              <a:latin typeface="Eras Medium ITC" panose="020B0602030504020804" pitchFamily="34" charset="0"/>
            </a:endParaRPr>
          </a:p>
          <a:p>
            <a:r>
              <a:rPr lang="en-US" sz="2300" i="1" dirty="0">
                <a:latin typeface="Eras Medium ITC" panose="020B0602030504020804" pitchFamily="34" charset="0"/>
              </a:rPr>
              <a:t>The words I couldn’t say</a:t>
            </a:r>
          </a:p>
          <a:p>
            <a:r>
              <a:rPr lang="en-US" sz="2300" i="1" dirty="0">
                <a:latin typeface="Eras Medium ITC" panose="020B0602030504020804" pitchFamily="34" charset="0"/>
              </a:rPr>
              <a:t>The call I couldn’t make</a:t>
            </a:r>
          </a:p>
          <a:p>
            <a:r>
              <a:rPr lang="en-US" sz="2300" i="1" dirty="0">
                <a:latin typeface="Eras Medium ITC" panose="020B0602030504020804" pitchFamily="34" charset="0"/>
              </a:rPr>
              <a:t>The time I couldn’t spend with you</a:t>
            </a:r>
          </a:p>
          <a:p>
            <a:r>
              <a:rPr lang="en-US" sz="2300" i="1" dirty="0">
                <a:latin typeface="Eras Medium ITC" panose="020B0602030504020804" pitchFamily="34" charset="0"/>
              </a:rPr>
              <a:t>The walls I couldn’t break through</a:t>
            </a:r>
          </a:p>
          <a:p>
            <a:endParaRPr lang="en-US" i="1" dirty="0">
              <a:latin typeface="Eras Medium ITC" panose="020B0602030504020804" pitchFamily="34" charset="0"/>
            </a:endParaRPr>
          </a:p>
          <a:p>
            <a:r>
              <a:rPr lang="en-US" sz="2300" i="1" dirty="0">
                <a:latin typeface="Eras Medium ITC" panose="020B0602030504020804" pitchFamily="34" charset="0"/>
              </a:rPr>
              <a:t>The breath I couldn’t take</a:t>
            </a:r>
          </a:p>
          <a:p>
            <a:r>
              <a:rPr lang="en-US" sz="2300" i="1" dirty="0">
                <a:latin typeface="Eras Medium ITC" panose="020B0602030504020804" pitchFamily="34" charset="0"/>
              </a:rPr>
              <a:t>The air I couldn’t release</a:t>
            </a:r>
          </a:p>
          <a:p>
            <a:r>
              <a:rPr lang="en-US" sz="2300" i="1" dirty="0">
                <a:latin typeface="Eras Medium ITC" panose="020B0602030504020804" pitchFamily="34" charset="0"/>
              </a:rPr>
              <a:t>The love I couldn’t feel</a:t>
            </a:r>
          </a:p>
          <a:p>
            <a:r>
              <a:rPr lang="en-US" sz="2300" i="1" dirty="0">
                <a:latin typeface="Eras Medium ITC" panose="020B0602030504020804" pitchFamily="34" charset="0"/>
              </a:rPr>
              <a:t>The person I couldn’t convince</a:t>
            </a:r>
          </a:p>
          <a:p>
            <a:r>
              <a:rPr lang="en-US" sz="2300" i="1" dirty="0">
                <a:latin typeface="Eras Medium ITC" panose="020B0602030504020804" pitchFamily="34" charset="0"/>
              </a:rPr>
              <a:t>The song I couldn’t finish</a:t>
            </a:r>
          </a:p>
        </p:txBody>
      </p:sp>
      <p:cxnSp>
        <p:nvCxnSpPr>
          <p:cNvPr id="17" name="Straight Connector 16"/>
          <p:cNvCxnSpPr/>
          <p:nvPr/>
        </p:nvCxnSpPr>
        <p:spPr>
          <a:xfrm>
            <a:off x="5650051" y="1337587"/>
            <a:ext cx="11017" cy="469640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670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9889" y="593966"/>
            <a:ext cx="7845404"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Eras Medium ITC" panose="020B0602030504020804" pitchFamily="34" charset="0"/>
              </a:rPr>
              <a:t>T</a:t>
            </a:r>
            <a:r>
              <a:rPr lang="en-US" sz="2700" b="1" dirty="0">
                <a:latin typeface="Eras Medium ITC" panose="020B0602030504020804" pitchFamily="34" charset="0"/>
              </a:rPr>
              <a:t>he words I couldn’t say</a:t>
            </a:r>
          </a:p>
          <a:p>
            <a:r>
              <a:rPr lang="en-US" sz="2700" dirty="0">
                <a:latin typeface="Eras Medium ITC" panose="020B0602030504020804" pitchFamily="34" charset="0"/>
              </a:rPr>
              <a:t>	</a:t>
            </a:r>
            <a:r>
              <a:rPr lang="en-US" sz="2700" i="1" dirty="0">
                <a:latin typeface="Eras Medium ITC" panose="020B0602030504020804" pitchFamily="34" charset="0"/>
              </a:rPr>
              <a:t>I couldn’t say ___________________________</a:t>
            </a:r>
          </a:p>
          <a:p>
            <a:r>
              <a:rPr lang="en-US" sz="2700" b="1" dirty="0">
                <a:latin typeface="Eras Medium ITC" panose="020B0602030504020804" pitchFamily="34" charset="0"/>
              </a:rPr>
              <a:t>The things I couldn’t change</a:t>
            </a:r>
          </a:p>
          <a:p>
            <a:r>
              <a:rPr lang="en-US" sz="2700" dirty="0">
                <a:latin typeface="Eras Medium ITC" panose="020B0602030504020804" pitchFamily="34" charset="0"/>
              </a:rPr>
              <a:t>	</a:t>
            </a:r>
            <a:r>
              <a:rPr lang="en-US" sz="2700" i="1" dirty="0">
                <a:latin typeface="Eras Medium ITC" panose="020B0602030504020804" pitchFamily="34" charset="0"/>
              </a:rPr>
              <a:t>I couldn’t ______________________________</a:t>
            </a:r>
          </a:p>
          <a:p>
            <a:r>
              <a:rPr lang="en-US" sz="2700" b="1" dirty="0">
                <a:latin typeface="Eras Medium ITC" panose="020B0602030504020804" pitchFamily="34" charset="0"/>
              </a:rPr>
              <a:t>The walls I couldn’t break through</a:t>
            </a:r>
          </a:p>
          <a:p>
            <a:r>
              <a:rPr lang="en-US" sz="2700" i="1" dirty="0">
                <a:latin typeface="Eras Medium ITC" panose="020B0602030504020804" pitchFamily="34" charset="0"/>
              </a:rPr>
              <a:t>	I couldn’t find a way to __________________</a:t>
            </a:r>
          </a:p>
          <a:p>
            <a:r>
              <a:rPr lang="en-US" sz="2700" b="1" dirty="0">
                <a:latin typeface="Eras Medium ITC" panose="020B0602030504020804" pitchFamily="34" charset="0"/>
              </a:rPr>
              <a:t>The feelings I couldn’t feel</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help I couldn’t give</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song I couldn’t finish</a:t>
            </a:r>
          </a:p>
          <a:p>
            <a:r>
              <a:rPr lang="en-US" sz="2700" i="1" dirty="0">
                <a:latin typeface="Eras Medium ITC" panose="020B0602030504020804" pitchFamily="34" charset="0"/>
              </a:rPr>
              <a:t>	The song was about ____________________</a:t>
            </a:r>
          </a:p>
        </p:txBody>
      </p:sp>
      <p:sp>
        <p:nvSpPr>
          <p:cNvPr id="3" name="TextBox 2"/>
          <p:cNvSpPr txBox="1"/>
          <p:nvPr/>
        </p:nvSpPr>
        <p:spPr>
          <a:xfrm>
            <a:off x="2306196" y="141650"/>
            <a:ext cx="5866254" cy="769441"/>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 </a:t>
            </a:r>
            <a:r>
              <a:rPr lang="en-US" sz="2000" b="1" dirty="0">
                <a:solidFill>
                  <a:schemeClr val="bg1"/>
                </a:solidFill>
              </a:rPr>
              <a:t>(continued)</a:t>
            </a:r>
          </a:p>
        </p:txBody>
      </p:sp>
    </p:spTree>
    <p:extLst>
      <p:ext uri="{BB962C8B-B14F-4D97-AF65-F5344CB8AC3E}">
        <p14:creationId xmlns:p14="http://schemas.microsoft.com/office/powerpoint/2010/main" val="18087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 Trust </a:t>
            </a:r>
            <a:r>
              <a:rPr lang="en-US" dirty="0"/>
              <a:t>Assignment Study:</a:t>
            </a:r>
            <a:br>
              <a:rPr lang="en-US" dirty="0"/>
            </a:br>
            <a:r>
              <a:rPr lang="en-US" dirty="0"/>
              <a:t>What We Found</a:t>
            </a:r>
          </a:p>
        </p:txBody>
      </p:sp>
      <p:sp>
        <p:nvSpPr>
          <p:cNvPr id="3" name="Content Placeholder 2"/>
          <p:cNvSpPr>
            <a:spLocks noGrp="1"/>
          </p:cNvSpPr>
          <p:nvPr>
            <p:ph idx="1"/>
          </p:nvPr>
        </p:nvSpPr>
        <p:spPr/>
        <p:txBody>
          <a:bodyPr/>
          <a:lstStyle/>
          <a:p>
            <a:r>
              <a:rPr lang="en-US" dirty="0"/>
              <a:t>Fewer than 4 in 10 middle grades assignments are targeted at a grade-appropriate standard; </a:t>
            </a:r>
            <a:endParaRPr lang="en-US" dirty="0" smtClean="0"/>
          </a:p>
          <a:p>
            <a:r>
              <a:rPr lang="en-US" dirty="0" smtClean="0"/>
              <a:t>In </a:t>
            </a:r>
            <a:r>
              <a:rPr lang="en-US" dirty="0"/>
              <a:t>high poverty schools the proportion drops to only about one third, compared to nearly half of assignments in </a:t>
            </a:r>
            <a:r>
              <a:rPr lang="en-US" dirty="0" smtClean="0"/>
              <a:t>low poverty </a:t>
            </a:r>
            <a:r>
              <a:rPr lang="en-US" dirty="0"/>
              <a:t>schools; </a:t>
            </a:r>
            <a:endParaRPr lang="en-US" dirty="0" smtClean="0"/>
          </a:p>
          <a:p>
            <a:r>
              <a:rPr lang="en-US" dirty="0" smtClean="0"/>
              <a:t>That </a:t>
            </a:r>
            <a:r>
              <a:rPr lang="en-US" dirty="0"/>
              <a:t>said, only about 5% of assignments in both kinds of schools tapped into the higher-level cognitive demands of the </a:t>
            </a:r>
            <a:r>
              <a:rPr lang="en-US" dirty="0" smtClean="0"/>
              <a:t>CCSS;</a:t>
            </a:r>
          </a:p>
          <a:p>
            <a:r>
              <a:rPr lang="en-US" dirty="0" smtClean="0"/>
              <a:t>Most </a:t>
            </a:r>
            <a:r>
              <a:rPr lang="en-US" dirty="0"/>
              <a:t>efforts at engagement and relevance were superficial, and often condescending.</a:t>
            </a:r>
          </a:p>
        </p:txBody>
      </p:sp>
    </p:spTree>
    <p:extLst>
      <p:ext uri="{BB962C8B-B14F-4D97-AF65-F5344CB8AC3E}">
        <p14:creationId xmlns:p14="http://schemas.microsoft.com/office/powerpoint/2010/main" val="321390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Fourth, people </a:t>
            </a:r>
            <a:r>
              <a:rPr lang="en-US" smtClean="0"/>
              <a:t>matter:  help </a:t>
            </a:r>
            <a:r>
              <a:rPr lang="en-US" dirty="0" smtClean="0"/>
              <a:t>keep momentum in the teacher effectiveness movement.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635973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009900" y="1200150"/>
            <a:ext cx="6172200" cy="857250"/>
          </a:xfrm>
        </p:spPr>
        <p:txBody>
          <a:bodyPr rtlCol="0">
            <a:normAutofit fontScale="90000"/>
          </a:bodyPr>
          <a:lstStyle/>
          <a:p>
            <a:pPr>
              <a:defRPr/>
            </a:pPr>
            <a:r>
              <a:rPr lang="en-US" sz="3000"/>
              <a:t>Students in Dallas Gain More in Math with Effective Teachers: One Year Growth From 3</a:t>
            </a:r>
            <a:r>
              <a:rPr lang="en-US" sz="3000" baseline="30000"/>
              <a:t>rd</a:t>
            </a:r>
            <a:r>
              <a:rPr lang="en-US" sz="3000"/>
              <a:t>-4</a:t>
            </a:r>
            <a:r>
              <a:rPr lang="en-US" sz="3000" baseline="30000"/>
              <a:t>th</a:t>
            </a:r>
            <a:r>
              <a:rPr lang="en-US" sz="3000"/>
              <a:t> Grade</a:t>
            </a:r>
          </a:p>
        </p:txBody>
      </p:sp>
      <p:graphicFrame>
        <p:nvGraphicFramePr>
          <p:cNvPr id="83970" name="Object 3"/>
          <p:cNvGraphicFramePr>
            <a:graphicFrameLocks noGrp="1" noChangeAspect="1"/>
          </p:cNvGraphicFramePr>
          <p:nvPr>
            <p:ph idx="1"/>
          </p:nvPr>
        </p:nvGraphicFramePr>
        <p:xfrm>
          <a:off x="2961087" y="2268142"/>
          <a:ext cx="6207919" cy="3384947"/>
        </p:xfrm>
        <a:graphic>
          <a:graphicData uri="http://schemas.openxmlformats.org/presentationml/2006/ole">
            <mc:AlternateContent xmlns:mc="http://schemas.openxmlformats.org/markup-compatibility/2006">
              <mc:Choice xmlns:v="urn:schemas-microsoft-com:vml" Requires="v">
                <p:oleObj spid="_x0000_s17439" r:id="rId4" imgW="8279086" imgH="4511431" progId="Excel.Sheet.8">
                  <p:embed/>
                </p:oleObj>
              </mc:Choice>
              <mc:Fallback>
                <p:oleObj r:id="rId4" imgW="8279086" imgH="4511431"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1087" y="2268142"/>
                        <a:ext cx="6207919" cy="3384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2667000" y="5793582"/>
            <a:ext cx="6343650" cy="369332"/>
          </a:xfrm>
          <a:prstGeom prst="rect">
            <a:avLst/>
          </a:prstGeom>
          <a:noFill/>
          <a:ln w="9525">
            <a:noFill/>
            <a:miter lim="800000"/>
            <a:headEnd/>
            <a:tailEnd/>
          </a:ln>
        </p:spPr>
        <p:txBody>
          <a:bodyPr>
            <a:spAutoFit/>
          </a:bodyPr>
          <a:lstStyle/>
          <a:p>
            <a:pPr>
              <a:spcBef>
                <a:spcPct val="50000"/>
              </a:spcBef>
              <a:defRPr/>
            </a:pPr>
            <a:r>
              <a:rPr lang="en-US" sz="900" u="sng" dirty="0"/>
              <a:t>Source</a:t>
            </a:r>
            <a:r>
              <a:rPr lang="en-US" sz="900" dirty="0"/>
              <a:t>:  Heather Jordan, Robert </a:t>
            </a:r>
            <a:r>
              <a:rPr lang="en-US" sz="900" dirty="0" err="1"/>
              <a:t>Mendro</a:t>
            </a:r>
            <a:r>
              <a:rPr lang="en-US" sz="900" dirty="0"/>
              <a:t>, and Dash </a:t>
            </a:r>
            <a:r>
              <a:rPr lang="en-US" sz="900" dirty="0" err="1"/>
              <a:t>Weerasinghe</a:t>
            </a:r>
            <a:r>
              <a:rPr lang="en-US" sz="900" dirty="0"/>
              <a:t>, </a:t>
            </a:r>
            <a:r>
              <a:rPr lang="en-US" sz="900" i="1" dirty="0"/>
              <a:t>The Effects of Teachers on Longitudinal Student Achievement</a:t>
            </a:r>
            <a:r>
              <a:rPr lang="en-US" sz="900" dirty="0"/>
              <a:t>, 1997.</a:t>
            </a:r>
          </a:p>
        </p:txBody>
      </p:sp>
    </p:spTree>
    <p:extLst>
      <p:ext uri="{BB962C8B-B14F-4D97-AF65-F5344CB8AC3E}">
        <p14:creationId xmlns:p14="http://schemas.microsoft.com/office/powerpoint/2010/main" val="1038714895"/>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3967" t="2855"/>
          <a:stretch>
            <a:fillRect/>
          </a:stretch>
        </p:blipFill>
        <p:spPr bwMode="auto">
          <a:xfrm>
            <a:off x="2838451" y="2488475"/>
            <a:ext cx="6403643" cy="2997926"/>
          </a:xfrm>
          <a:prstGeom prst="rect">
            <a:avLst/>
          </a:prstGeom>
          <a:noFill/>
          <a:ln w="9525">
            <a:noFill/>
            <a:miter lim="800000"/>
            <a:headEnd/>
            <a:tailEnd/>
          </a:ln>
        </p:spPr>
      </p:pic>
      <p:sp>
        <p:nvSpPr>
          <p:cNvPr id="2" name="Title 1"/>
          <p:cNvSpPr>
            <a:spLocks noGrp="1"/>
          </p:cNvSpPr>
          <p:nvPr>
            <p:ph type="title"/>
          </p:nvPr>
        </p:nvSpPr>
        <p:spPr>
          <a:xfrm>
            <a:off x="2667000" y="1143000"/>
            <a:ext cx="6858000" cy="971550"/>
          </a:xfrm>
          <a:solidFill>
            <a:schemeClr val="bg1"/>
          </a:solidFill>
        </p:spPr>
        <p:txBody>
          <a:bodyPr>
            <a:noAutofit/>
          </a:bodyPr>
          <a:lstStyle/>
          <a:p>
            <a:r>
              <a:rPr lang="en-US" sz="2400" b="1" dirty="0"/>
              <a:t>DIFFERENCES IN TEACHER EFFECTIVENESS ACCOUNT FOR LARGE DIFFERENCES IN STUDENT LEARNING</a:t>
            </a:r>
          </a:p>
        </p:txBody>
      </p:sp>
      <p:sp>
        <p:nvSpPr>
          <p:cNvPr id="2049" name="Rectangle 1"/>
          <p:cNvSpPr>
            <a:spLocks noChangeArrowheads="1"/>
          </p:cNvSpPr>
          <p:nvPr/>
        </p:nvSpPr>
        <p:spPr bwMode="auto">
          <a:xfrm>
            <a:off x="2838450" y="2310201"/>
            <a:ext cx="2571750"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r>
              <a:rPr lang="en-US" sz="1200" dirty="0"/>
              <a:t>The distribution of value-added </a:t>
            </a:r>
          </a:p>
          <a:p>
            <a:pPr lvl="0"/>
            <a:r>
              <a:rPr lang="en-US" sz="1200" dirty="0"/>
              <a:t>scores for ELA teachers in LAUSD</a:t>
            </a:r>
            <a:endParaRPr lang="en-US" sz="2100" dirty="0">
              <a:cs typeface="Arial" pitchFamily="34" charset="0"/>
            </a:endParaRPr>
          </a:p>
        </p:txBody>
      </p:sp>
    </p:spTree>
    <p:extLst>
      <p:ext uri="{BB962C8B-B14F-4D97-AF65-F5344CB8AC3E}">
        <p14:creationId xmlns:p14="http://schemas.microsoft.com/office/powerpoint/2010/main" val="315684437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8450" y="1200151"/>
            <a:ext cx="6515100" cy="1200329"/>
          </a:xfrm>
          <a:prstGeom prst="rect">
            <a:avLst/>
          </a:prstGeom>
        </p:spPr>
        <p:txBody>
          <a:bodyPr wrap="square">
            <a:spAutoFit/>
          </a:bodyPr>
          <a:lstStyle/>
          <a:p>
            <a:pPr algn="ctr"/>
            <a:r>
              <a:rPr lang="en-US" sz="2400" b="1" dirty="0"/>
              <a:t>ACCESS TO MULTIPLE EFFECTIVE TEACHERS CAN DRAMATICALLY AFFECT STUDENT LEARNING</a:t>
            </a:r>
          </a:p>
        </p:txBody>
      </p:sp>
      <p:sp>
        <p:nvSpPr>
          <p:cNvPr id="11" name="Rectangle 10"/>
          <p:cNvSpPr/>
          <p:nvPr/>
        </p:nvSpPr>
        <p:spPr>
          <a:xfrm>
            <a:off x="2895600" y="2571750"/>
            <a:ext cx="1885950" cy="1569660"/>
          </a:xfrm>
          <a:prstGeom prst="rect">
            <a:avLst/>
          </a:prstGeom>
        </p:spPr>
        <p:txBody>
          <a:bodyPr wrap="square">
            <a:spAutoFit/>
          </a:bodyPr>
          <a:lstStyle/>
          <a:p>
            <a:r>
              <a:rPr lang="en-US" sz="1200" dirty="0">
                <a:latin typeface="Arial" pitchFamily="34" charset="0"/>
                <a:cs typeface="Arial" pitchFamily="34" charset="0"/>
              </a:rPr>
              <a:t>CST math proficiency trends for second-graders at ‘Below Basic’ or ‘Far Below Basic’ in 2007 who subsequently had three consecutive high or low value-added teachers</a:t>
            </a:r>
          </a:p>
        </p:txBody>
      </p:sp>
      <p:pic>
        <p:nvPicPr>
          <p:cNvPr id="5122" name="Picture 2"/>
          <p:cNvPicPr>
            <a:picLocks noChangeAspect="1" noChangeArrowheads="1"/>
          </p:cNvPicPr>
          <p:nvPr/>
        </p:nvPicPr>
        <p:blipFill>
          <a:blip r:embed="rId3" cstate="print"/>
          <a:srcRect/>
          <a:stretch>
            <a:fillRect/>
          </a:stretch>
        </p:blipFill>
        <p:spPr bwMode="auto">
          <a:xfrm>
            <a:off x="5036129" y="2114550"/>
            <a:ext cx="4260272" cy="3543300"/>
          </a:xfrm>
          <a:prstGeom prst="rect">
            <a:avLst/>
          </a:prstGeom>
          <a:noFill/>
          <a:ln w="9525">
            <a:noFill/>
            <a:miter lim="800000"/>
            <a:headEnd/>
            <a:tailEnd/>
          </a:ln>
        </p:spPr>
      </p:pic>
    </p:spTree>
    <p:extLst>
      <p:ext uri="{BB962C8B-B14F-4D97-AF65-F5344CB8AC3E}">
        <p14:creationId xmlns:p14="http://schemas.microsoft.com/office/powerpoint/2010/main" val="341675348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p:txBody>
          <a:bodyPr/>
          <a:lstStyle/>
          <a:p>
            <a:pPr eaLnBrk="1" hangingPunct="1"/>
            <a:r>
              <a:rPr lang="en-US" dirty="0" smtClean="0"/>
              <a:t>So, there are VERY BIG differences among our teachers.</a:t>
            </a:r>
          </a:p>
        </p:txBody>
      </p:sp>
    </p:spTree>
    <p:extLst>
      <p:ext uri="{BB962C8B-B14F-4D97-AF65-F5344CB8AC3E}">
        <p14:creationId xmlns:p14="http://schemas.microsoft.com/office/powerpoint/2010/main" val="1598314118"/>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BUT…</a:t>
            </a:r>
            <a:endParaRPr lang="en-US" dirty="0"/>
          </a:p>
        </p:txBody>
      </p:sp>
      <p:sp>
        <p:nvSpPr>
          <p:cNvPr id="3" name="Subtitle 2"/>
          <p:cNvSpPr>
            <a:spLocks noGrp="1"/>
          </p:cNvSpPr>
          <p:nvPr>
            <p:ph type="subTitle" idx="1"/>
          </p:nvPr>
        </p:nvSpPr>
        <p:spPr/>
        <p:txBody>
          <a:bodyPr/>
          <a:lstStyle/>
          <a:p>
            <a:r>
              <a:rPr lang="en-US" dirty="0" smtClean="0"/>
              <a:t>We pretend that there aren’t.</a:t>
            </a:r>
            <a:endParaRPr lang="en-US" dirty="0"/>
          </a:p>
        </p:txBody>
      </p:sp>
    </p:spTree>
    <p:extLst>
      <p:ext uri="{BB962C8B-B14F-4D97-AF65-F5344CB8AC3E}">
        <p14:creationId xmlns:p14="http://schemas.microsoft.com/office/powerpoint/2010/main" val="27721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 just wages and wealth, but social mobility as well.</a:t>
            </a:r>
            <a:endParaRPr lang="en-US" dirty="0"/>
          </a:p>
        </p:txBody>
      </p:sp>
    </p:spTree>
    <p:extLst>
      <p:ext uri="{BB962C8B-B14F-4D97-AF65-F5344CB8AC3E}">
        <p14:creationId xmlns:p14="http://schemas.microsoft.com/office/powerpoint/2010/main" val="331020973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your state and districts are acting on this knowledge by:</a:t>
            </a:r>
            <a:endParaRPr lang="en-US" dirty="0"/>
          </a:p>
        </p:txBody>
      </p:sp>
      <p:sp>
        <p:nvSpPr>
          <p:cNvPr id="3" name="Content Placeholder 2"/>
          <p:cNvSpPr>
            <a:spLocks noGrp="1"/>
          </p:cNvSpPr>
          <p:nvPr>
            <p:ph idx="1"/>
          </p:nvPr>
        </p:nvSpPr>
        <p:spPr/>
        <p:txBody>
          <a:bodyPr/>
          <a:lstStyle/>
          <a:p>
            <a:r>
              <a:rPr lang="en-US" sz="2100" dirty="0"/>
              <a:t>Putting into place an honest evaluation system, that takes student growth into account;</a:t>
            </a:r>
          </a:p>
          <a:p>
            <a:r>
              <a:rPr lang="en-US" sz="2100" dirty="0"/>
              <a:t>Training principals and expert teachers in evaluation and feedback techniques;</a:t>
            </a:r>
          </a:p>
          <a:p>
            <a:r>
              <a:rPr lang="en-US" sz="2100" dirty="0"/>
              <a:t>Providing support to teachers who are struggling;</a:t>
            </a:r>
          </a:p>
          <a:p>
            <a:r>
              <a:rPr lang="en-US" sz="2100" dirty="0"/>
              <a:t>Working hard to hold onto the strongest ones, and chasing out the weak ones; and,</a:t>
            </a:r>
          </a:p>
          <a:p>
            <a:r>
              <a:rPr lang="en-US" sz="2100" dirty="0"/>
              <a:t>Assuring that all groups of children get their fair share of strong teachers</a:t>
            </a:r>
            <a:r>
              <a:rPr lang="en-US" dirty="0" smtClean="0"/>
              <a:t>.</a:t>
            </a:r>
          </a:p>
          <a:p>
            <a:pPr>
              <a:buNone/>
            </a:pPr>
            <a:endParaRPr lang="en-US" dirty="0" smtClean="0"/>
          </a:p>
          <a:p>
            <a:endParaRPr lang="en-US" dirty="0" smtClean="0"/>
          </a:p>
          <a:p>
            <a:endParaRPr lang="en-US" dirty="0" smtClean="0"/>
          </a:p>
          <a:p>
            <a:endParaRPr lang="en-US" dirty="0"/>
          </a:p>
        </p:txBody>
      </p:sp>
      <p:sp>
        <p:nvSpPr>
          <p:cNvPr id="4" name="Text Placeholder 3"/>
          <p:cNvSpPr>
            <a:spLocks noGrp="1"/>
          </p:cNvSpPr>
          <p:nvPr>
            <p:ph type="body" sz="quarter" idx="10"/>
          </p:nvPr>
        </p:nvSpPr>
        <p:spPr/>
        <p:txBody>
          <a:bodyPr>
            <a:normAutofit fontScale="92500" lnSpcReduction="10000"/>
          </a:bodyPr>
          <a:lstStyle/>
          <a:p>
            <a:endParaRPr lang="en-US"/>
          </a:p>
        </p:txBody>
      </p:sp>
    </p:spTree>
    <p:extLst>
      <p:ext uri="{BB962C8B-B14F-4D97-AF65-F5344CB8AC3E}">
        <p14:creationId xmlns:p14="http://schemas.microsoft.com/office/powerpoint/2010/main" val="23210900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PS:  On all these matters, trust…but verify.</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050064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normAutofit/>
          </a:bodyPr>
          <a:lstStyle/>
          <a:p>
            <a:r>
              <a:rPr lang="en-US" dirty="0" smtClean="0"/>
              <a:t>Fifth, principals matter hugely.  States and districts need clear plan to grow new leaders.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33065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is way too important to be left to higher education.</a:t>
            </a:r>
            <a:endParaRPr lang="en-US" dirty="0"/>
          </a:p>
        </p:txBody>
      </p:sp>
      <p:sp>
        <p:nvSpPr>
          <p:cNvPr id="3" name="Subtitle 2"/>
          <p:cNvSpPr>
            <a:spLocks noGrp="1"/>
          </p:cNvSpPr>
          <p:nvPr>
            <p:ph type="subTitle" idx="1"/>
          </p:nvPr>
        </p:nvSpPr>
        <p:spPr/>
        <p:txBody>
          <a:bodyPr/>
          <a:lstStyle/>
          <a:p>
            <a:r>
              <a:rPr lang="en-US" dirty="0" smtClean="0"/>
              <a:t>And this is something that business can help with.  </a:t>
            </a:r>
            <a:endParaRPr lang="en-US" dirty="0"/>
          </a:p>
        </p:txBody>
      </p:sp>
    </p:spTree>
    <p:extLst>
      <p:ext uri="{BB962C8B-B14F-4D97-AF65-F5344CB8AC3E}">
        <p14:creationId xmlns:p14="http://schemas.microsoft.com/office/powerpoint/2010/main" val="46379992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Finally, mind the gaps in opportunity and achievement.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386480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normAutofit/>
          </a:bodyPr>
          <a:lstStyle/>
          <a:p>
            <a:pPr eaLnBrk="1" hangingPunct="1"/>
            <a:r>
              <a:rPr lang="en-US" dirty="0" smtClean="0"/>
              <a:t>True, gaps in achievement begin before children arrive at the schoolhouse door.</a:t>
            </a:r>
          </a:p>
        </p:txBody>
      </p:sp>
      <p:sp>
        <p:nvSpPr>
          <p:cNvPr id="679939" name="Rectangle 3"/>
          <p:cNvSpPr>
            <a:spLocks noGrp="1" noChangeArrowheads="1"/>
          </p:cNvSpPr>
          <p:nvPr>
            <p:ph type="subTitle" idx="1"/>
          </p:nvPr>
        </p:nvSpPr>
        <p:spPr>
          <a:xfrm>
            <a:off x="3695700" y="3771900"/>
            <a:ext cx="4800600" cy="1663288"/>
          </a:xfrm>
        </p:spPr>
        <p:txBody>
          <a:bodyPr/>
          <a:lstStyle/>
          <a:p>
            <a:pPr eaLnBrk="1" hangingPunct="1">
              <a:lnSpc>
                <a:spcPct val="90000"/>
              </a:lnSpc>
            </a:pPr>
            <a:r>
              <a:rPr lang="en-US" sz="2100" dirty="0"/>
              <a:t>But, rather than organizing our educational system to ameliorate this problem, we organize it to exacerbate the problem.</a:t>
            </a:r>
          </a:p>
        </p:txBody>
      </p:sp>
    </p:spTree>
    <p:extLst>
      <p:ext uri="{BB962C8B-B14F-4D97-AF65-F5344CB8AC3E}">
        <p14:creationId xmlns:p14="http://schemas.microsoft.com/office/powerpoint/2010/main" val="4980261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Those practices aren’t good for kids.  They are not good for our country.  And they are not good for business.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27548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 are taking the diversity that should be our competitive advantage in the international marketplace, and obliterating it.</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Don’t just stand by and watch, even if they are not “your” kids.  Speak up.  Demand the data.  Demand progress.</a:t>
            </a:r>
            <a:endParaRPr lang="en-US" dirty="0"/>
          </a:p>
        </p:txBody>
      </p:sp>
    </p:spTree>
    <p:extLst>
      <p:ext uri="{BB962C8B-B14F-4D97-AF65-F5344CB8AC3E}">
        <p14:creationId xmlns:p14="http://schemas.microsoft.com/office/powerpoint/2010/main" val="35711787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2192000" cy="1219200"/>
          </a:xfrm>
          <a:prstGeom prst="rect">
            <a:avLst/>
          </a:prstGeom>
          <a:solidFill>
            <a:srgbClr val="FFD457"/>
          </a:solidFill>
          <a:ln w="9525">
            <a:noFill/>
            <a:miter lim="800000"/>
            <a:headEnd/>
            <a:tailEnd/>
          </a:ln>
        </p:spPr>
        <p:txBody>
          <a:bodyPr wrap="none" anchor="ctr"/>
          <a:lstStyle/>
          <a:p>
            <a:pPr algn="ctr"/>
            <a:endParaRPr lang="en-US" dirty="0">
              <a:solidFill>
                <a:schemeClr val="bg1"/>
              </a:solidFill>
            </a:endParaRPr>
          </a:p>
        </p:txBody>
      </p:sp>
      <p:sp>
        <p:nvSpPr>
          <p:cNvPr id="17412" name="Text Placeholder 2"/>
          <p:cNvSpPr>
            <a:spLocks noGrp="1"/>
          </p:cNvSpPr>
          <p:nvPr>
            <p:ph type="body" sz="quarter" idx="10"/>
          </p:nvPr>
        </p:nvSpPr>
        <p:spPr>
          <a:xfrm>
            <a:off x="4648200" y="5791200"/>
            <a:ext cx="3657600" cy="990600"/>
          </a:xfrm>
        </p:spPr>
        <p:txBody>
          <a:bodyPr>
            <a:normAutofit fontScale="92500"/>
          </a:bodyPr>
          <a:lstStyle/>
          <a:p>
            <a:pPr eaLnBrk="1" hangingPunct="1"/>
            <a:r>
              <a:rPr lang="en-US" dirty="0" smtClean="0"/>
              <a:t>                 </a:t>
            </a:r>
          </a:p>
          <a:p>
            <a:pPr eaLnBrk="1" hangingPunct="1"/>
            <a:r>
              <a:rPr lang="en-US" sz="1500" dirty="0"/>
              <a:t>Washington, D.C.          Metro Detroit, MI   </a:t>
            </a:r>
          </a:p>
          <a:p>
            <a:pPr eaLnBrk="1" hangingPunct="1"/>
            <a:r>
              <a:rPr lang="en-US" sz="1500" dirty="0"/>
              <a:t>202/293-1217                734/619-8009</a:t>
            </a:r>
          </a:p>
        </p:txBody>
      </p:sp>
      <p:cxnSp>
        <p:nvCxnSpPr>
          <p:cNvPr id="6" name="Straight Connector 5"/>
          <p:cNvCxnSpPr/>
          <p:nvPr/>
        </p:nvCxnSpPr>
        <p:spPr>
          <a:xfrm>
            <a:off x="1524000" y="5638800"/>
            <a:ext cx="91440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733801" y="6246813"/>
            <a:ext cx="12207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133600" y="1219200"/>
            <a:ext cx="8001000" cy="4191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p>
            <a:pPr algn="ctr"/>
            <a:endParaRPr lang="en-US" sz="4400" b="1" dirty="0"/>
          </a:p>
          <a:p>
            <a:pPr algn="ctr"/>
            <a:endParaRPr lang="en-US" sz="5300" b="1" dirty="0"/>
          </a:p>
          <a:p>
            <a:pPr algn="ctr"/>
            <a:endParaRPr lang="en-US" sz="9600" b="1" dirty="0"/>
          </a:p>
          <a:p>
            <a:pPr algn="ctr"/>
            <a:endParaRPr lang="en-US" sz="5600" b="1" dirty="0"/>
          </a:p>
          <a:p>
            <a:pPr algn="ctr"/>
            <a:endParaRPr lang="en-US" sz="5600" b="1" dirty="0"/>
          </a:p>
          <a:p>
            <a:pPr algn="ctr"/>
            <a:endParaRPr lang="en-US" sz="5600" b="1" dirty="0"/>
          </a:p>
          <a:p>
            <a:pPr algn="ctr"/>
            <a:endParaRPr lang="en-US" sz="5600" b="1" dirty="0"/>
          </a:p>
          <a:p>
            <a:pPr algn="ctr"/>
            <a:r>
              <a:rPr lang="en-US" sz="9600" b="1" dirty="0"/>
              <a:t>Download this presentation on our website </a:t>
            </a:r>
          </a:p>
          <a:p>
            <a:pPr algn="ctr"/>
            <a:r>
              <a:rPr lang="en-US" sz="9600" b="1" u="sng" dirty="0"/>
              <a:t/>
            </a:r>
            <a:br>
              <a:rPr lang="en-US" sz="9600" b="1" u="sng" dirty="0"/>
            </a:br>
            <a:r>
              <a:rPr lang="en-US" sz="9600" b="1" u="sng" dirty="0">
                <a:solidFill>
                  <a:schemeClr val="accent6">
                    <a:lumMod val="50000"/>
                  </a:schemeClr>
                </a:solidFill>
              </a:rPr>
              <a:t>www.edtrust.org</a:t>
            </a:r>
          </a:p>
          <a:p>
            <a:pPr algn="ctr"/>
            <a:endParaRPr lang="en-US" sz="5600" b="1" u="sng" dirty="0"/>
          </a:p>
          <a:p>
            <a:pPr algn="ctr"/>
            <a:endParaRPr lang="en-US" sz="5600" dirty="0"/>
          </a:p>
        </p:txBody>
      </p:sp>
      <p:sp>
        <p:nvSpPr>
          <p:cNvPr id="7" name="TextBox 6"/>
          <p:cNvSpPr txBox="1"/>
          <p:nvPr/>
        </p:nvSpPr>
        <p:spPr>
          <a:xfrm>
            <a:off x="8305800" y="5791200"/>
            <a:ext cx="3276600" cy="1132618"/>
          </a:xfrm>
          <a:prstGeom prst="rect">
            <a:avLst/>
          </a:prstGeom>
          <a:noFill/>
        </p:spPr>
        <p:txBody>
          <a:bodyPr wrap="square" rtlCol="0">
            <a:spAutoFit/>
          </a:bodyPr>
          <a:lstStyle/>
          <a:p>
            <a:pPr marL="342900" indent="-342900">
              <a:spcBef>
                <a:spcPct val="20000"/>
              </a:spcBef>
            </a:pPr>
            <a:r>
              <a:rPr lang="en-US" sz="1600" b="1" dirty="0">
                <a:solidFill>
                  <a:srgbClr val="FFD457"/>
                </a:solidFill>
              </a:rPr>
              <a:t>                    </a:t>
            </a:r>
          </a:p>
          <a:p>
            <a:pPr marL="342900" indent="-342900">
              <a:spcBef>
                <a:spcPct val="20000"/>
              </a:spcBef>
            </a:pPr>
            <a:r>
              <a:rPr lang="en-US" sz="1400" b="1" dirty="0">
                <a:solidFill>
                  <a:srgbClr val="FFD457"/>
                </a:solidFill>
              </a:rPr>
              <a:t>Oakland, </a:t>
            </a:r>
            <a:r>
              <a:rPr lang="en-US" sz="1400" b="1" dirty="0" smtClean="0">
                <a:solidFill>
                  <a:srgbClr val="FFD457"/>
                </a:solidFill>
              </a:rPr>
              <a:t>CA      New York, NY</a:t>
            </a:r>
            <a:endParaRPr lang="en-US" sz="1400" b="1" dirty="0">
              <a:solidFill>
                <a:srgbClr val="FFD457"/>
              </a:solidFill>
            </a:endParaRPr>
          </a:p>
          <a:p>
            <a:pPr marL="342900" indent="-342900">
              <a:spcBef>
                <a:spcPct val="20000"/>
              </a:spcBef>
            </a:pPr>
            <a:r>
              <a:rPr lang="en-US" sz="1400" b="1" dirty="0">
                <a:solidFill>
                  <a:srgbClr val="FFD457"/>
                </a:solidFill>
              </a:rPr>
              <a:t>510/465-6444</a:t>
            </a:r>
          </a:p>
          <a:p>
            <a:endParaRPr lang="en-US" dirty="0"/>
          </a:p>
        </p:txBody>
      </p:sp>
    </p:spTree>
    <p:extLst>
      <p:ext uri="{BB962C8B-B14F-4D97-AF65-F5344CB8AC3E}">
        <p14:creationId xmlns:p14="http://schemas.microsoft.com/office/powerpoint/2010/main" val="89402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 intergenerational mobility was improving until 1980, but barriers have gotten higher since.</a:t>
            </a:r>
          </a:p>
        </p:txBody>
      </p:sp>
      <p:sp>
        <p:nvSpPr>
          <p:cNvPr id="6" name="Text Placeholder 5"/>
          <p:cNvSpPr>
            <a:spLocks noGrp="1"/>
          </p:cNvSpPr>
          <p:nvPr>
            <p:ph type="body" sz="quarter" idx="10"/>
          </p:nvPr>
        </p:nvSpPr>
        <p:spPr>
          <a:xfrm>
            <a:off x="1747284" y="6079526"/>
            <a:ext cx="8920716" cy="413653"/>
          </a:xfrm>
        </p:spPr>
        <p:txBody>
          <a:bodyPr>
            <a:noAutofit/>
          </a:bodyPr>
          <a:lstStyle/>
          <a:p>
            <a:r>
              <a:rPr lang="en-US" dirty="0" smtClean="0"/>
              <a:t>Source:  Daniel Aaronson and </a:t>
            </a:r>
            <a:r>
              <a:rPr lang="en-US" dirty="0" err="1" smtClean="0"/>
              <a:t>Bhashkar</a:t>
            </a:r>
            <a:r>
              <a:rPr lang="en-US" dirty="0" smtClean="0"/>
              <a:t> </a:t>
            </a:r>
            <a:r>
              <a:rPr lang="en-US" dirty="0" err="1" smtClean="0"/>
              <a:t>Mazumder</a:t>
            </a:r>
            <a:r>
              <a:rPr lang="en-US" dirty="0" smtClean="0"/>
              <a:t>. </a:t>
            </a:r>
            <a:r>
              <a:rPr lang="en-US" i="1" dirty="0" smtClean="0"/>
              <a:t>Intergenerational Economic Mobility in the U.S.,1940  to 2000. </a:t>
            </a:r>
            <a:r>
              <a:rPr lang="en-US" dirty="0" smtClean="0"/>
              <a:t>Federal Reserve Bank of Chicago WP 2005-12: Dec. 2005.</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1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9">
                                            <p:graphicEl>
                                              <a:chart seriesIdx="0" categoryIdx="0" bldStep="ptInCategory"/>
                                            </p:graphicEl>
                                          </p:spTgt>
                                        </p:tgtEl>
                                        <p:attrNameLst>
                                          <p:attrName>style.visibility</p:attrName>
                                        </p:attrNameLst>
                                      </p:cBhvr>
                                      <p:to>
                                        <p:strVal val="visible"/>
                                      </p:to>
                                    </p:set>
                                    <p:anim calcmode="lin" valueType="num">
                                      <p:cBhvr>
                                        <p:cTn id="7" dur="5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8" dur="500" fill="hold"/>
                                        <p:tgtEl>
                                          <p:spTgt spid="9">
                                            <p:graphicEl>
                                              <a:chart seriesIdx="0" categoryIdx="0" bldStep="ptInCategory"/>
                                            </p:graphicEl>
                                          </p:spTgt>
                                        </p:tgtEl>
                                        <p:attrNameLst>
                                          <p:attrName>ppt_y</p:attrName>
                                        </p:attrNameLst>
                                      </p:cBhvr>
                                      <p:tavLst>
                                        <p:tav tm="0">
                                          <p:val>
                                            <p:strVal val="#ppt_y+#ppt_h/2"/>
                                          </p:val>
                                        </p:tav>
                                        <p:tav tm="100000">
                                          <p:val>
                                            <p:strVal val="#ppt_y"/>
                                          </p:val>
                                        </p:tav>
                                      </p:tavLst>
                                    </p:anim>
                                    <p:anim calcmode="lin" valueType="num">
                                      <p:cBhvr>
                                        <p:cTn id="9" dur="500" fill="hold"/>
                                        <p:tgtEl>
                                          <p:spTgt spid="9">
                                            <p:graphicEl>
                                              <a:chart seriesIdx="0" categoryIdx="0" bldStep="ptInCategory"/>
                                            </p:graphicEl>
                                          </p:spTgt>
                                        </p:tgtEl>
                                        <p:attrNameLst>
                                          <p:attrName>ppt_w</p:attrName>
                                        </p:attrNameLst>
                                      </p:cBhvr>
                                      <p:tavLst>
                                        <p:tav tm="0">
                                          <p:val>
                                            <p:strVal val="#ppt_w"/>
                                          </p:val>
                                        </p:tav>
                                        <p:tav tm="100000">
                                          <p:val>
                                            <p:strVal val="#ppt_w"/>
                                          </p:val>
                                        </p:tav>
                                      </p:tavLst>
                                    </p:anim>
                                    <p:anim calcmode="lin" valueType="num">
                                      <p:cBhvr>
                                        <p:cTn id="10" dur="500" fill="hold"/>
                                        <p:tgtEl>
                                          <p:spTgt spid="9">
                                            <p:graphicEl>
                                              <a:chart seriesIdx="0" categoryIdx="0"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 calcmode="lin" valueType="num">
                                      <p:cBhvr>
                                        <p:cTn id="15" dur="5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16" dur="500" fill="hold"/>
                                        <p:tgtEl>
                                          <p:spTgt spid="9">
                                            <p:graphicEl>
                                              <a:chart seriesIdx="0" categoryIdx="1" bldStep="ptInCategory"/>
                                            </p:graphicEl>
                                          </p:spTgt>
                                        </p:tgtEl>
                                        <p:attrNameLst>
                                          <p:attrName>ppt_y</p:attrName>
                                        </p:attrNameLst>
                                      </p:cBhvr>
                                      <p:tavLst>
                                        <p:tav tm="0">
                                          <p:val>
                                            <p:strVal val="#ppt_y+#ppt_h/2"/>
                                          </p:val>
                                        </p:tav>
                                        <p:tav tm="100000">
                                          <p:val>
                                            <p:strVal val="#ppt_y"/>
                                          </p:val>
                                        </p:tav>
                                      </p:tavLst>
                                    </p:anim>
                                    <p:anim calcmode="lin" valueType="num">
                                      <p:cBhvr>
                                        <p:cTn id="17" dur="500" fill="hold"/>
                                        <p:tgtEl>
                                          <p:spTgt spid="9">
                                            <p:graphicEl>
                                              <a:chart seriesIdx="0" categoryIdx="1" bldStep="ptInCategory"/>
                                            </p:graphicEl>
                                          </p:spTgt>
                                        </p:tgtEl>
                                        <p:attrNameLst>
                                          <p:attrName>ppt_w</p:attrName>
                                        </p:attrNameLst>
                                      </p:cBhvr>
                                      <p:tavLst>
                                        <p:tav tm="0">
                                          <p:val>
                                            <p:strVal val="#ppt_w"/>
                                          </p:val>
                                        </p:tav>
                                        <p:tav tm="100000">
                                          <p:val>
                                            <p:strVal val="#ppt_w"/>
                                          </p:val>
                                        </p:tav>
                                      </p:tavLst>
                                    </p:anim>
                                    <p:anim calcmode="lin" valueType="num">
                                      <p:cBhvr>
                                        <p:cTn id="18" dur="500" fill="hold"/>
                                        <p:tgtEl>
                                          <p:spTgt spid="9">
                                            <p:graphicEl>
                                              <a:chart seriesIdx="0" categoryIdx="1"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9">
                                            <p:graphicEl>
                                              <a:chart seriesIdx="0" categoryIdx="2" bldStep="ptInCategory"/>
                                            </p:graphicEl>
                                          </p:spTgt>
                                        </p:tgtEl>
                                        <p:attrNameLst>
                                          <p:attrName>style.visibility</p:attrName>
                                        </p:attrNameLst>
                                      </p:cBhvr>
                                      <p:to>
                                        <p:strVal val="visible"/>
                                      </p:to>
                                    </p:set>
                                    <p:anim calcmode="lin" valueType="num">
                                      <p:cBhvr>
                                        <p:cTn id="23" dur="5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4" dur="500" fill="hold"/>
                                        <p:tgtEl>
                                          <p:spTgt spid="9">
                                            <p:graphicEl>
                                              <a:chart seriesIdx="0" categoryIdx="2" bldStep="ptInCategory"/>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9">
                                            <p:graphicEl>
                                              <a:chart seriesIdx="0" categoryIdx="2" bldStep="ptInCategory"/>
                                            </p:graphicEl>
                                          </p:spTgt>
                                        </p:tgtEl>
                                        <p:attrNameLst>
                                          <p:attrName>ppt_w</p:attrName>
                                        </p:attrNameLst>
                                      </p:cBhvr>
                                      <p:tavLst>
                                        <p:tav tm="0">
                                          <p:val>
                                            <p:strVal val="#ppt_w"/>
                                          </p:val>
                                        </p:tav>
                                        <p:tav tm="100000">
                                          <p:val>
                                            <p:strVal val="#ppt_w"/>
                                          </p:val>
                                        </p:tav>
                                      </p:tavLst>
                                    </p:anim>
                                    <p:anim calcmode="lin" valueType="num">
                                      <p:cBhvr>
                                        <p:cTn id="26" dur="500" fill="hold"/>
                                        <p:tgtEl>
                                          <p:spTgt spid="9">
                                            <p:graphicEl>
                                              <a:chart seriesIdx="0" categoryIdx="2"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9">
                                            <p:graphicEl>
                                              <a:chart seriesIdx="0" categoryIdx="3" bldStep="ptInCategory"/>
                                            </p:graphicEl>
                                          </p:spTgt>
                                        </p:tgtEl>
                                        <p:attrNameLst>
                                          <p:attrName>style.visibility</p:attrName>
                                        </p:attrNameLst>
                                      </p:cBhvr>
                                      <p:to>
                                        <p:strVal val="visible"/>
                                      </p:to>
                                    </p:set>
                                    <p:anim calcmode="lin" valueType="num">
                                      <p:cBhvr>
                                        <p:cTn id="31" dur="5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2" dur="500" fill="hold"/>
                                        <p:tgtEl>
                                          <p:spTgt spid="9">
                                            <p:graphicEl>
                                              <a:chart seriesIdx="0" categoryIdx="3" bldStep="ptInCategory"/>
                                            </p:graphicEl>
                                          </p:spTgt>
                                        </p:tgtEl>
                                        <p:attrNameLst>
                                          <p:attrName>ppt_y</p:attrName>
                                        </p:attrNameLst>
                                      </p:cBhvr>
                                      <p:tavLst>
                                        <p:tav tm="0">
                                          <p:val>
                                            <p:strVal val="#ppt_y+#ppt_h/2"/>
                                          </p:val>
                                        </p:tav>
                                        <p:tav tm="100000">
                                          <p:val>
                                            <p:strVal val="#ppt_y"/>
                                          </p:val>
                                        </p:tav>
                                      </p:tavLst>
                                    </p:anim>
                                    <p:anim calcmode="lin" valueType="num">
                                      <p:cBhvr>
                                        <p:cTn id="33" dur="500" fill="hold"/>
                                        <p:tgtEl>
                                          <p:spTgt spid="9">
                                            <p:graphicEl>
                                              <a:chart seriesIdx="0" categoryIdx="3" bldStep="ptInCategory"/>
                                            </p:graphicEl>
                                          </p:spTgt>
                                        </p:tgtEl>
                                        <p:attrNameLst>
                                          <p:attrName>ppt_w</p:attrName>
                                        </p:attrNameLst>
                                      </p:cBhvr>
                                      <p:tavLst>
                                        <p:tav tm="0">
                                          <p:val>
                                            <p:strVal val="#ppt_w"/>
                                          </p:val>
                                        </p:tav>
                                        <p:tav tm="100000">
                                          <p:val>
                                            <p:strVal val="#ppt_w"/>
                                          </p:val>
                                        </p:tav>
                                      </p:tavLst>
                                    </p:anim>
                                    <p:anim calcmode="lin" valueType="num">
                                      <p:cBhvr>
                                        <p:cTn id="34" dur="500" fill="hold"/>
                                        <p:tgtEl>
                                          <p:spTgt spid="9">
                                            <p:graphicEl>
                                              <a:chart seriesIdx="0" categoryIdx="3"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9">
                                            <p:graphicEl>
                                              <a:chart seriesIdx="0" categoryIdx="4" bldStep="ptInCategory"/>
                                            </p:graphicEl>
                                          </p:spTgt>
                                        </p:tgtEl>
                                        <p:attrNameLst>
                                          <p:attrName>style.visibility</p:attrName>
                                        </p:attrNameLst>
                                      </p:cBhvr>
                                      <p:to>
                                        <p:strVal val="visible"/>
                                      </p:to>
                                    </p:set>
                                    <p:anim calcmode="lin" valueType="num">
                                      <p:cBhvr>
                                        <p:cTn id="39" dur="500" fill="hold"/>
                                        <p:tgtEl>
                                          <p:spTgt spid="9">
                                            <p:graphicEl>
                                              <a:chart seriesIdx="0" categoryIdx="4" bldStep="ptInCategory"/>
                                            </p:graphicEl>
                                          </p:spTgt>
                                        </p:tgtEl>
                                        <p:attrNameLst>
                                          <p:attrName>ppt_x</p:attrName>
                                        </p:attrNameLst>
                                      </p:cBhvr>
                                      <p:tavLst>
                                        <p:tav tm="0">
                                          <p:val>
                                            <p:strVal val="#ppt_x"/>
                                          </p:val>
                                        </p:tav>
                                        <p:tav tm="100000">
                                          <p:val>
                                            <p:strVal val="#ppt_x"/>
                                          </p:val>
                                        </p:tav>
                                      </p:tavLst>
                                    </p:anim>
                                    <p:anim calcmode="lin" valueType="num">
                                      <p:cBhvr>
                                        <p:cTn id="40" dur="500" fill="hold"/>
                                        <p:tgtEl>
                                          <p:spTgt spid="9">
                                            <p:graphicEl>
                                              <a:chart seriesIdx="0" categoryIdx="4" bldStep="ptInCategory"/>
                                            </p:graphicEl>
                                          </p:spTgt>
                                        </p:tgtEl>
                                        <p:attrNameLst>
                                          <p:attrName>ppt_y</p:attrName>
                                        </p:attrNameLst>
                                      </p:cBhvr>
                                      <p:tavLst>
                                        <p:tav tm="0">
                                          <p:val>
                                            <p:strVal val="#ppt_y+#ppt_h/2"/>
                                          </p:val>
                                        </p:tav>
                                        <p:tav tm="100000">
                                          <p:val>
                                            <p:strVal val="#ppt_y"/>
                                          </p:val>
                                        </p:tav>
                                      </p:tavLst>
                                    </p:anim>
                                    <p:anim calcmode="lin" valueType="num">
                                      <p:cBhvr>
                                        <p:cTn id="41" dur="500" fill="hold"/>
                                        <p:tgtEl>
                                          <p:spTgt spid="9">
                                            <p:graphicEl>
                                              <a:chart seriesIdx="0" categoryIdx="4" bldStep="ptInCategory"/>
                                            </p:graphicEl>
                                          </p:spTgt>
                                        </p:tgtEl>
                                        <p:attrNameLst>
                                          <p:attrName>ppt_w</p:attrName>
                                        </p:attrNameLst>
                                      </p:cBhvr>
                                      <p:tavLst>
                                        <p:tav tm="0">
                                          <p:val>
                                            <p:strVal val="#ppt_w"/>
                                          </p:val>
                                        </p:tav>
                                        <p:tav tm="100000">
                                          <p:val>
                                            <p:strVal val="#ppt_w"/>
                                          </p:val>
                                        </p:tav>
                                      </p:tavLst>
                                    </p:anim>
                                    <p:anim calcmode="lin" valueType="num">
                                      <p:cBhvr>
                                        <p:cTn id="42" dur="500" fill="hold"/>
                                        <p:tgtEl>
                                          <p:spTgt spid="9">
                                            <p:graphicEl>
                                              <a:chart seriesIdx="0" categoryIdx="4"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9">
                                            <p:graphicEl>
                                              <a:chart seriesIdx="0" categoryIdx="5" bldStep="ptInCategory"/>
                                            </p:graphicEl>
                                          </p:spTgt>
                                        </p:tgtEl>
                                        <p:attrNameLst>
                                          <p:attrName>style.visibility</p:attrName>
                                        </p:attrNameLst>
                                      </p:cBhvr>
                                      <p:to>
                                        <p:strVal val="visible"/>
                                      </p:to>
                                    </p:set>
                                    <p:anim calcmode="lin" valueType="num">
                                      <p:cBhvr>
                                        <p:cTn id="47" dur="500" fill="hold"/>
                                        <p:tgtEl>
                                          <p:spTgt spid="9">
                                            <p:graphicEl>
                                              <a:chart seriesIdx="0" categoryIdx="5" bldStep="ptInCategory"/>
                                            </p:graphicEl>
                                          </p:spTgt>
                                        </p:tgtEl>
                                        <p:attrNameLst>
                                          <p:attrName>ppt_x</p:attrName>
                                        </p:attrNameLst>
                                      </p:cBhvr>
                                      <p:tavLst>
                                        <p:tav tm="0">
                                          <p:val>
                                            <p:strVal val="#ppt_x"/>
                                          </p:val>
                                        </p:tav>
                                        <p:tav tm="100000">
                                          <p:val>
                                            <p:strVal val="#ppt_x"/>
                                          </p:val>
                                        </p:tav>
                                      </p:tavLst>
                                    </p:anim>
                                    <p:anim calcmode="lin" valueType="num">
                                      <p:cBhvr>
                                        <p:cTn id="48" dur="500" fill="hold"/>
                                        <p:tgtEl>
                                          <p:spTgt spid="9">
                                            <p:graphicEl>
                                              <a:chart seriesIdx="0" categoryIdx="5" bldStep="ptInCategory"/>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9">
                                            <p:graphicEl>
                                              <a:chart seriesIdx="0" categoryIdx="5" bldStep="ptInCategory"/>
                                            </p:graphicEl>
                                          </p:spTgt>
                                        </p:tgtEl>
                                        <p:attrNameLst>
                                          <p:attrName>ppt_w</p:attrName>
                                        </p:attrNameLst>
                                      </p:cBhvr>
                                      <p:tavLst>
                                        <p:tav tm="0">
                                          <p:val>
                                            <p:strVal val="#ppt_w"/>
                                          </p:val>
                                        </p:tav>
                                        <p:tav tm="100000">
                                          <p:val>
                                            <p:strVal val="#ppt_w"/>
                                          </p:val>
                                        </p:tav>
                                      </p:tavLst>
                                    </p:anim>
                                    <p:anim calcmode="lin" valueType="num">
                                      <p:cBhvr>
                                        <p:cTn id="50" dur="500" fill="hold"/>
                                        <p:tgtEl>
                                          <p:spTgt spid="9">
                                            <p:graphicEl>
                                              <a:chart seriesIdx="0" categoryIdx="5" bldStep="ptInCategory"/>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US now has one of lowest rates of intergenerational mobility</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24000" y="6248402"/>
            <a:ext cx="6781800" cy="430887"/>
          </a:xfrm>
          <a:prstGeom prst="rect">
            <a:avLst/>
          </a:prstGeom>
          <a:noFill/>
        </p:spPr>
        <p:txBody>
          <a:bodyPr wrap="square" rtlCol="0">
            <a:spAutoFit/>
          </a:bodyPr>
          <a:lstStyle/>
          <a:p>
            <a:r>
              <a:rPr lang="en-US" sz="1100" dirty="0">
                <a:latin typeface="+mj-lt"/>
              </a:rPr>
              <a:t>Source: </a:t>
            </a:r>
            <a:r>
              <a:rPr lang="en-US" sz="1100" dirty="0" err="1">
                <a:latin typeface="+mj-lt"/>
              </a:rPr>
              <a:t>Corak</a:t>
            </a:r>
            <a:r>
              <a:rPr lang="en-US" sz="1100" dirty="0">
                <a:latin typeface="+mj-lt"/>
              </a:rPr>
              <a:t>, Miles. </a:t>
            </a:r>
            <a:r>
              <a:rPr lang="en-US" sz="1100" i="1" dirty="0">
                <a:latin typeface="+mj-lt"/>
              </a:rPr>
              <a:t>Chasing the Same Dream, Climbing Different Ladders</a:t>
            </a:r>
            <a:r>
              <a:rPr lang="en-US" sz="1100" dirty="0">
                <a:latin typeface="+mj-lt"/>
              </a:rPr>
              <a:t>. Economic Mobility Project; Pew Charitable Trusts, 2010.</a:t>
            </a:r>
          </a:p>
        </p:txBody>
      </p:sp>
      <p:sp>
        <p:nvSpPr>
          <p:cNvPr id="2" name="Oval 1"/>
          <p:cNvSpPr/>
          <p:nvPr/>
        </p:nvSpPr>
        <p:spPr>
          <a:xfrm>
            <a:off x="2667000" y="2667000"/>
            <a:ext cx="1981200" cy="76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06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  Two Powerful Stories</a:t>
            </a:r>
            <a:endParaRPr lang="en-US" dirty="0"/>
          </a:p>
        </p:txBody>
      </p:sp>
    </p:spTree>
    <p:extLst>
      <p:ext uri="{BB962C8B-B14F-4D97-AF65-F5344CB8AC3E}">
        <p14:creationId xmlns:p14="http://schemas.microsoft.com/office/powerpoint/2010/main" val="1894621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At macro level, better and more equal education is not the only answer.</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But at the individual level, it really is.  </a:t>
            </a:r>
          </a:p>
        </p:txBody>
      </p:sp>
    </p:spTree>
    <p:extLst>
      <p:ext uri="{BB962C8B-B14F-4D97-AF65-F5344CB8AC3E}">
        <p14:creationId xmlns:p14="http://schemas.microsoft.com/office/powerpoint/2010/main" val="3964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There is one road up, and that road runs through our schools and colleges.</a:t>
            </a:r>
            <a:endParaRPr lang="en-US" dirty="0"/>
          </a:p>
        </p:txBody>
      </p:sp>
    </p:spTree>
    <p:extLst>
      <p:ext uri="{BB962C8B-B14F-4D97-AF65-F5344CB8AC3E}">
        <p14:creationId xmlns:p14="http://schemas.microsoft.com/office/powerpoint/2010/main" val="341248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we doing?</a:t>
            </a:r>
            <a:endParaRPr lang="en-US" dirty="0"/>
          </a:p>
        </p:txBody>
      </p:sp>
      <p:pic>
        <p:nvPicPr>
          <p:cNvPr id="7" name="Content Placeholder 6" descr="iStock_000005407438Small (2).JPG"/>
          <p:cNvPicPr>
            <a:picLocks noGrp="1" noChangeAspect="1"/>
          </p:cNvPicPr>
          <p:nvPr>
            <p:ph idx="1"/>
          </p:nvPr>
        </p:nvPicPr>
        <p:blipFill>
          <a:blip r:embed="rId3" cstate="print"/>
          <a:stretch>
            <a:fillRect/>
          </a:stretch>
        </p:blipFill>
        <p:spPr>
          <a:xfrm>
            <a:off x="3311509" y="1814623"/>
            <a:ext cx="5173384" cy="4389120"/>
          </a:xfrm>
        </p:spPr>
      </p:pic>
    </p:spTree>
    <p:extLst>
      <p:ext uri="{BB962C8B-B14F-4D97-AF65-F5344CB8AC3E}">
        <p14:creationId xmlns:p14="http://schemas.microsoft.com/office/powerpoint/2010/main" val="2434968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rmAutofit/>
          </a:bodyPr>
          <a:lstStyle/>
          <a:p>
            <a:pPr eaLnBrk="1" hangingPunct="1"/>
            <a:r>
              <a:rPr lang="en-US" sz="4000" dirty="0">
                <a:latin typeface="Univers 55" pitchFamily="34" charset="0"/>
              </a:rPr>
              <a:t>First, some good news.</a:t>
            </a:r>
          </a:p>
        </p:txBody>
      </p:sp>
      <p:sp>
        <p:nvSpPr>
          <p:cNvPr id="4" name="Subtitle 3"/>
          <p:cNvSpPr>
            <a:spLocks noGrp="1"/>
          </p:cNvSpPr>
          <p:nvPr>
            <p:ph type="subTitle" idx="1"/>
          </p:nvPr>
        </p:nvSpPr>
        <p:spPr>
          <a:xfrm>
            <a:off x="2895600" y="3505200"/>
            <a:ext cx="6400800" cy="2133600"/>
          </a:xfrm>
        </p:spPr>
        <p:txBody>
          <a:bodyPr>
            <a:normAutofit lnSpcReduction="10000"/>
          </a:bodyPr>
          <a:lstStyle/>
          <a:p>
            <a:r>
              <a:rPr lang="en-US" sz="2800" dirty="0">
                <a:latin typeface="Univers 55" pitchFamily="34" charset="0"/>
              </a:rPr>
              <a:t>After more than a decade of fairly flat achievement and stagnant or growing gaps in K-12, we appear to be turning the corner with our elementary students.</a:t>
            </a:r>
          </a:p>
        </p:txBody>
      </p:sp>
    </p:spTree>
    <p:extLst>
      <p:ext uri="{BB962C8B-B14F-4D97-AF65-F5344CB8AC3E}">
        <p14:creationId xmlns:p14="http://schemas.microsoft.com/office/powerpoint/2010/main" val="1076051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Autofit/>
          </a:bodyPr>
          <a:lstStyle/>
          <a:p>
            <a:r>
              <a:rPr lang="en-US" sz="3200" dirty="0"/>
              <a:t>Since 1999, large gains for all groups of students, especially students of color</a:t>
            </a:r>
          </a:p>
        </p:txBody>
      </p:sp>
      <p:graphicFrame>
        <p:nvGraphicFramePr>
          <p:cNvPr id="5" name="Content Placeholder 4"/>
          <p:cNvGraphicFramePr>
            <a:graphicFrameLocks noGrp="1"/>
          </p:cNvGraphicFramePr>
          <p:nvPr>
            <p:ph idx="1"/>
          </p:nvPr>
        </p:nvGraphicFramePr>
        <p:xfrm>
          <a:off x="2057400" y="1371601"/>
          <a:ext cx="8077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606062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Since 1999, performance rising for </a:t>
            </a:r>
            <a:br>
              <a:rPr lang="en-US" dirty="0" smtClean="0"/>
            </a:br>
            <a:r>
              <a:rPr lang="en-US" dirty="0" smtClean="0"/>
              <a:t>all groups of students</a:t>
            </a:r>
            <a:endParaRPr lang="en-US" dirty="0"/>
          </a:p>
        </p:txBody>
      </p:sp>
      <p:graphicFrame>
        <p:nvGraphicFramePr>
          <p:cNvPr id="5" name="Content Placeholder 4"/>
          <p:cNvGraphicFramePr>
            <a:graphicFrameLocks noGrp="1"/>
          </p:cNvGraphicFramePr>
          <p:nvPr>
            <p:ph idx="1"/>
          </p:nvPr>
        </p:nvGraphicFramePr>
        <p:xfrm>
          <a:off x="2057400" y="1524001"/>
          <a:ext cx="81534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3966385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Looked at differently…</a:t>
            </a:r>
            <a:endParaRPr lang="en-US" dirty="0"/>
          </a:p>
        </p:txBody>
      </p:sp>
    </p:spTree>
    <p:extLst>
      <p:ext uri="{BB962C8B-B14F-4D97-AF65-F5344CB8AC3E}">
        <p14:creationId xmlns:p14="http://schemas.microsoft.com/office/powerpoint/2010/main" val="38572990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 NAEP Grade 4 Math</a:t>
            </a:r>
            <a:endParaRPr lang="en-US" dirty="0"/>
          </a:p>
        </p:txBody>
      </p:sp>
      <p:graphicFrame>
        <p:nvGraphicFramePr>
          <p:cNvPr id="5" name="Content Placeholder 4"/>
          <p:cNvGraphicFramePr>
            <a:graphicFrameLocks noGrp="1"/>
          </p:cNvGraphicFramePr>
          <p:nvPr>
            <p:ph idx="1"/>
            <p:extLst/>
          </p:nvPr>
        </p:nvGraphicFramePr>
        <p:xfrm>
          <a:off x="3238500" y="2114551"/>
          <a:ext cx="5715000" cy="33373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4294967295"/>
          </p:nvPr>
        </p:nvSpPr>
        <p:spPr>
          <a:xfrm>
            <a:off x="3009900" y="5543550"/>
            <a:ext cx="6515100" cy="171450"/>
          </a:xfrm>
          <a:prstGeom prst="rect">
            <a:avLst/>
          </a:prstGeom>
        </p:spPr>
        <p:txBody>
          <a:bodyPr>
            <a:normAutofit fontScale="77500" lnSpcReduction="20000"/>
          </a:bodyPr>
          <a:lstStyle/>
          <a:p>
            <a:pPr marL="0" indent="0">
              <a:buNone/>
            </a:pPr>
            <a:r>
              <a:rPr lang="en-US" sz="825" dirty="0"/>
              <a:t>National Center for Education Statistics, NAEP Data Explorer, http://nces.ed.gov/nationsreportcard/nde/</a:t>
            </a:r>
          </a:p>
          <a:p>
            <a:endParaRPr lang="en-US" sz="825" dirty="0"/>
          </a:p>
        </p:txBody>
      </p:sp>
    </p:spTree>
    <p:extLst>
      <p:ext uri="{BB962C8B-B14F-4D97-AF65-F5344CB8AC3E}">
        <p14:creationId xmlns:p14="http://schemas.microsoft.com/office/powerpoint/2010/main" val="3433951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idx="1"/>
            <p:extLst/>
          </p:nvPr>
        </p:nvGraphicFramePr>
        <p:xfrm>
          <a:off x="3238500" y="2114551"/>
          <a:ext cx="5715000" cy="33373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0"/>
          </p:nvPr>
        </p:nvSpPr>
        <p:spPr>
          <a:xfrm>
            <a:off x="3009900" y="5543550"/>
            <a:ext cx="5314950" cy="171450"/>
          </a:xfrm>
        </p:spPr>
        <p:txBody>
          <a:bodyPr>
            <a:normAutofit fontScale="55000" lnSpcReduction="20000"/>
          </a:bodyPr>
          <a:lstStyle/>
          <a:p>
            <a:r>
              <a:rPr lang="en-US" dirty="0" smtClean="0"/>
              <a:t>National Center for Education Statistics, NAEP Data Explorer, http://nces.ed.gov/nationsreportcard/nde/</a:t>
            </a:r>
          </a:p>
          <a:p>
            <a:endParaRPr lang="en-US" dirty="0"/>
          </a:p>
        </p:txBody>
      </p:sp>
      <p:sp>
        <p:nvSpPr>
          <p:cNvPr id="7" name="Title 1"/>
          <p:cNvSpPr txBox="1">
            <a:spLocks/>
          </p:cNvSpPr>
          <p:nvPr/>
        </p:nvSpPr>
        <p:spPr>
          <a:xfrm>
            <a:off x="3009900" y="1143000"/>
            <a:ext cx="6172200" cy="800100"/>
          </a:xfrm>
          <a:prstGeom prst="rect">
            <a:avLst/>
          </a:prstGeom>
        </p:spPr>
        <p:txBody>
          <a:bodyPr vert="horz" lIns="68580" tIns="34290" rIns="68580" bIns="34290" rtlCol="0" anchor="ctr">
            <a:normAutofit/>
          </a:bodyPr>
          <a:lstStyle/>
          <a:p>
            <a:pPr algn="ctr">
              <a:spcBef>
                <a:spcPct val="0"/>
              </a:spcBef>
              <a:defRPr/>
            </a:pPr>
            <a:r>
              <a:rPr lang="en-US" sz="3000" dirty="0">
                <a:ea typeface="+mj-ea"/>
                <a:cs typeface="+mj-cs"/>
              </a:rPr>
              <a:t>2015 NAEP Grade 4 Math</a:t>
            </a:r>
          </a:p>
        </p:txBody>
      </p:sp>
    </p:spTree>
    <p:extLst>
      <p:ext uri="{BB962C8B-B14F-4D97-AF65-F5344CB8AC3E}">
        <p14:creationId xmlns:p14="http://schemas.microsoft.com/office/powerpoint/2010/main" val="4102922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Middle grades are up, too.</a:t>
            </a:r>
            <a:endParaRPr lang="en-US" dirty="0"/>
          </a:p>
        </p:txBody>
      </p:sp>
    </p:spTree>
    <p:extLst>
      <p:ext uri="{BB962C8B-B14F-4D97-AF65-F5344CB8AC3E}">
        <p14:creationId xmlns:p14="http://schemas.microsoft.com/office/powerpoint/2010/main" val="16520291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38536" y="310097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4400" dirty="0">
              <a:latin typeface="+mj-lt"/>
              <a:ea typeface="+mj-ea"/>
              <a:cs typeface="+mj-cs"/>
            </a:endParaRPr>
          </a:p>
        </p:txBody>
      </p:sp>
      <p:sp>
        <p:nvSpPr>
          <p:cNvPr id="6" name="Title 1"/>
          <p:cNvSpPr txBox="1">
            <a:spLocks/>
          </p:cNvSpPr>
          <p:nvPr/>
        </p:nvSpPr>
        <p:spPr bwMode="auto">
          <a:xfrm>
            <a:off x="2209800" y="213042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400" dirty="0">
                <a:latin typeface="Univers 55"/>
                <a:ea typeface="ＭＳ Ｐゴシック" charset="-128"/>
                <a:cs typeface="Univers 55"/>
              </a:rPr>
              <a:t>1.  </a:t>
            </a:r>
            <a:r>
              <a:rPr lang="en-US" sz="4400" b="1" u="sng" dirty="0">
                <a:latin typeface="Univers 55"/>
                <a:ea typeface="ＭＳ Ｐゴシック" charset="-128"/>
                <a:cs typeface="Univers 55"/>
              </a:rPr>
              <a:t>Land of Opportunity</a:t>
            </a:r>
            <a:r>
              <a:rPr lang="en-US" sz="4400" dirty="0">
                <a:latin typeface="Univers 55"/>
                <a:ea typeface="ＭＳ Ｐゴシック" charset="-128"/>
                <a:cs typeface="Univers 55"/>
              </a:rPr>
              <a:t>:</a:t>
            </a:r>
          </a:p>
        </p:txBody>
      </p:sp>
      <p:sp>
        <p:nvSpPr>
          <p:cNvPr id="7" name="Subtitle 2"/>
          <p:cNvSpPr>
            <a:spLocks noGrp="1"/>
          </p:cNvSpPr>
          <p:nvPr>
            <p:ph type="subTitle" idx="1"/>
          </p:nvPr>
        </p:nvSpPr>
        <p:spPr>
          <a:xfrm>
            <a:off x="2895600" y="3886200"/>
            <a:ext cx="6400800" cy="1752600"/>
          </a:xfrm>
        </p:spPr>
        <p:txBody>
          <a:bodyPr/>
          <a:lstStyle/>
          <a:p>
            <a:r>
              <a:rPr lang="en-US" sz="3600" dirty="0">
                <a:solidFill>
                  <a:schemeClr val="bg1">
                    <a:lumMod val="50000"/>
                  </a:schemeClr>
                </a:solidFill>
              </a:rPr>
              <a:t>Work hard, and you can become anything you want to be.</a:t>
            </a:r>
          </a:p>
        </p:txBody>
      </p:sp>
    </p:spTree>
    <p:extLst>
      <p:ext uri="{BB962C8B-B14F-4D97-AF65-F5344CB8AC3E}">
        <p14:creationId xmlns:p14="http://schemas.microsoft.com/office/powerpoint/2010/main" val="2203911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Record performance for students of color</a:t>
            </a:r>
            <a:endParaRPr lang="en-US" dirty="0"/>
          </a:p>
        </p:txBody>
      </p:sp>
      <p:graphicFrame>
        <p:nvGraphicFramePr>
          <p:cNvPr id="5" name="Content Placeholder 4"/>
          <p:cNvGraphicFramePr>
            <a:graphicFrameLocks noGrp="1"/>
          </p:cNvGraphicFramePr>
          <p:nvPr>
            <p:ph idx="1"/>
          </p:nvPr>
        </p:nvGraphicFramePr>
        <p:xfrm>
          <a:off x="2057400" y="1219201"/>
          <a:ext cx="80772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2" name="Text Placeholder 3"/>
          <p:cNvSpPr>
            <a:spLocks noGrp="1"/>
          </p:cNvSpPr>
          <p:nvPr>
            <p:ph type="body" sz="quarter" idx="4294967295"/>
          </p:nvPr>
        </p:nvSpPr>
        <p:spPr>
          <a:xfrm>
            <a:off x="1981200" y="6248400"/>
            <a:ext cx="8686800" cy="228600"/>
          </a:xfrm>
          <a:prstGeom prst="rect">
            <a:avLst/>
          </a:prstGeom>
        </p:spPr>
        <p:txBody>
          <a:bodyPr>
            <a:normAutofit fontScale="32500" lnSpcReduction="2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121838950"/>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981200" y="381000"/>
            <a:ext cx="8229600" cy="1066800"/>
          </a:xfrm>
        </p:spPr>
        <p:txBody>
          <a:bodyPr rtlCol="0">
            <a:normAutofit/>
          </a:bodyPr>
          <a:lstStyle/>
          <a:p>
            <a:pPr>
              <a:defRPr/>
            </a:pPr>
            <a:r>
              <a:rPr lang="en-US" sz="3200" dirty="0"/>
              <a:t>Over the last decade, all groups have steadily improved and gaps have narrowed</a:t>
            </a:r>
          </a:p>
        </p:txBody>
      </p:sp>
      <p:graphicFrame>
        <p:nvGraphicFramePr>
          <p:cNvPr id="14" name="Object 2"/>
          <p:cNvGraphicFramePr>
            <a:graphicFrameLocks noGrp="1" noChangeAspect="1"/>
          </p:cNvGraphicFramePr>
          <p:nvPr>
            <p:ph idx="1"/>
            <p:extLst>
              <p:ext uri="{D42A27DB-BD31-4B8C-83A1-F6EECF244321}">
                <p14:modId xmlns:p14="http://schemas.microsoft.com/office/powerpoint/2010/main" val="1571088401"/>
              </p:ext>
            </p:extLst>
          </p:nvPr>
        </p:nvGraphicFramePr>
        <p:xfrm>
          <a:off x="1894534" y="1447801"/>
          <a:ext cx="8316266"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a:t>
            </a:r>
            <a:endParaRPr lang="en-US" dirty="0"/>
          </a:p>
        </p:txBody>
      </p:sp>
      <p:sp>
        <p:nvSpPr>
          <p:cNvPr id="17" name="TextBox 16"/>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Tree>
    <p:extLst>
      <p:ext uri="{BB962C8B-B14F-4D97-AF65-F5344CB8AC3E}">
        <p14:creationId xmlns:p14="http://schemas.microsoft.com/office/powerpoint/2010/main" val="298549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dirty="0" smtClean="0"/>
              <a:t>Bottom Line:</a:t>
            </a:r>
          </a:p>
        </p:txBody>
      </p:sp>
      <p:sp>
        <p:nvSpPr>
          <p:cNvPr id="151555" name="Rectangle 5"/>
          <p:cNvSpPr>
            <a:spLocks noGrp="1" noChangeArrowheads="1"/>
          </p:cNvSpPr>
          <p:nvPr>
            <p:ph type="subTitle" idx="1"/>
          </p:nvPr>
        </p:nvSpPr>
        <p:spPr/>
        <p:txBody>
          <a:bodyPr rtlCol="0">
            <a:normAutofit/>
          </a:bodyPr>
          <a:lstStyle/>
          <a:p>
            <a:pPr>
              <a:defRPr/>
            </a:pPr>
            <a:r>
              <a:rPr lang="en-US" sz="4000" dirty="0"/>
              <a:t>When we really focus on something, we make progress!</a:t>
            </a:r>
          </a:p>
        </p:txBody>
      </p:sp>
      <p:pic>
        <p:nvPicPr>
          <p:cNvPr id="5" name="Picture 1" descr="42-16490669 (white background).jpg"/>
          <p:cNvPicPr>
            <a:picLocks noChangeAspect="1"/>
          </p:cNvPicPr>
          <p:nvPr/>
        </p:nvPicPr>
        <p:blipFill>
          <a:blip r:embed="rId3" cstate="print"/>
          <a:srcRect/>
          <a:stretch>
            <a:fillRect/>
          </a:stretch>
        </p:blipFill>
        <p:spPr bwMode="auto">
          <a:xfrm>
            <a:off x="1524000" y="381001"/>
            <a:ext cx="2713038" cy="3317875"/>
          </a:xfrm>
          <a:prstGeom prst="rect">
            <a:avLst/>
          </a:prstGeom>
          <a:noFill/>
          <a:ln w="9525">
            <a:noFill/>
            <a:miter lim="800000"/>
            <a:headEnd/>
            <a:tailEnd/>
          </a:ln>
        </p:spPr>
      </p:pic>
    </p:spTree>
    <p:extLst>
      <p:ext uri="{BB962C8B-B14F-4D97-AF65-F5344CB8AC3E}">
        <p14:creationId xmlns:p14="http://schemas.microsoft.com/office/powerpoint/2010/main" val="898904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rtlCol="0">
            <a:normAutofit/>
          </a:bodyPr>
          <a:lstStyle/>
          <a:p>
            <a:pPr>
              <a:defRPr/>
            </a:pPr>
            <a:r>
              <a:rPr lang="en-US" sz="4000" dirty="0"/>
              <a:t>Clearly, much more remains to be done in elementary and middle school</a:t>
            </a:r>
          </a:p>
        </p:txBody>
      </p:sp>
      <p:sp>
        <p:nvSpPr>
          <p:cNvPr id="102403" name="Rectangle 3"/>
          <p:cNvSpPr>
            <a:spLocks noGrp="1" noChangeArrowheads="1"/>
          </p:cNvSpPr>
          <p:nvPr>
            <p:ph type="subTitle" idx="1"/>
          </p:nvPr>
        </p:nvSpPr>
        <p:spPr/>
        <p:txBody>
          <a:bodyPr/>
          <a:lstStyle/>
          <a:p>
            <a:pPr eaLnBrk="1" hangingPunct="1"/>
            <a:r>
              <a:rPr lang="en-US" dirty="0" smtClean="0"/>
              <a:t>Too many youngsters still enter high school way behind.</a:t>
            </a:r>
          </a:p>
        </p:txBody>
      </p:sp>
    </p:spTree>
    <p:extLst>
      <p:ext uri="{BB962C8B-B14F-4D97-AF65-F5344CB8AC3E}">
        <p14:creationId xmlns:p14="http://schemas.microsoft.com/office/powerpoint/2010/main" val="2155218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r>
              <a:rPr lang="en-US" sz="3600" dirty="0"/>
              <a:t>But at least we have some traction on elementary and middle school problems.</a:t>
            </a:r>
          </a:p>
        </p:txBody>
      </p:sp>
      <p:sp>
        <p:nvSpPr>
          <p:cNvPr id="103427" name="Rectangle 3"/>
          <p:cNvSpPr>
            <a:spLocks noGrp="1" noChangeArrowheads="1"/>
          </p:cNvSpPr>
          <p:nvPr>
            <p:ph type="subTitle" idx="1"/>
          </p:nvPr>
        </p:nvSpPr>
        <p:spPr/>
        <p:txBody>
          <a:bodyPr/>
          <a:lstStyle/>
          <a:p>
            <a:pPr eaLnBrk="1" hangingPunct="1"/>
            <a:r>
              <a:rPr lang="en-US" dirty="0" smtClean="0"/>
              <a:t>The same is NOT true </a:t>
            </a:r>
          </a:p>
          <a:p>
            <a:pPr eaLnBrk="1" hangingPunct="1"/>
            <a:r>
              <a:rPr lang="en-US" dirty="0" smtClean="0"/>
              <a:t>of our high schools.</a:t>
            </a:r>
          </a:p>
        </p:txBody>
      </p:sp>
    </p:spTree>
    <p:extLst>
      <p:ext uri="{BB962C8B-B14F-4D97-AF65-F5344CB8AC3E}">
        <p14:creationId xmlns:p14="http://schemas.microsoft.com/office/powerpoint/2010/main" val="1187102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Univers 55" pitchFamily="34" charset="0"/>
              </a:rPr>
              <a:t>Achievement is flat in reading for students overall.</a:t>
            </a:r>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NAEP Long-Term Trends, NCES (2004)</a:t>
            </a:r>
          </a:p>
          <a:p>
            <a:endParaRPr lang="en-US" dirty="0"/>
          </a:p>
        </p:txBody>
      </p:sp>
    </p:spTree>
    <p:extLst>
      <p:ext uri="{BB962C8B-B14F-4D97-AF65-F5344CB8AC3E}">
        <p14:creationId xmlns:p14="http://schemas.microsoft.com/office/powerpoint/2010/main" val="24929650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latin typeface="Univers 55" pitchFamily="34" charset="0"/>
              </a:rPr>
              <a:t>Math achievement for students overall is flat over time.</a:t>
            </a:r>
          </a:p>
        </p:txBody>
      </p:sp>
      <p:graphicFrame>
        <p:nvGraphicFramePr>
          <p:cNvPr id="8" name="Content Placeholder 5"/>
          <p:cNvGraphicFramePr>
            <a:graphicFrameLocks noGrp="1"/>
          </p:cNvGraphicFramePr>
          <p:nvPr>
            <p:ph idx="1"/>
          </p:nvPr>
        </p:nvGraphicFramePr>
        <p:xfrm>
          <a:off x="2286000" y="1676400"/>
          <a:ext cx="7467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220" name="Text Placeholder 3"/>
          <p:cNvSpPr>
            <a:spLocks noGrp="1"/>
          </p:cNvSpPr>
          <p:nvPr>
            <p:ph type="body" sz="quarter" idx="10"/>
          </p:nvPr>
        </p:nvSpPr>
        <p:spPr/>
        <p:txBody>
          <a:bodyPr>
            <a:normAutofit fontScale="92500" lnSpcReduction="10000"/>
          </a:bodyPr>
          <a:lstStyle/>
          <a:p>
            <a:r>
              <a:rPr lang="en-US" dirty="0" smtClean="0">
                <a:latin typeface="Calibri" pitchFamily="34" charset="0"/>
              </a:rPr>
              <a:t>National Center for Education Statistics, NAEP 2008 Trends in Academic Progress</a:t>
            </a:r>
          </a:p>
          <a:p>
            <a:endParaRPr lang="en-US" dirty="0" smtClean="0"/>
          </a:p>
        </p:txBody>
      </p:sp>
      <p:sp>
        <p:nvSpPr>
          <p:cNvPr id="9222" name="Text Box 6"/>
          <p:cNvSpPr txBox="1">
            <a:spLocks noChangeArrowheads="1"/>
          </p:cNvSpPr>
          <p:nvPr/>
        </p:nvSpPr>
        <p:spPr bwMode="auto">
          <a:xfrm>
            <a:off x="1524000" y="6048375"/>
            <a:ext cx="8610600" cy="261610"/>
          </a:xfrm>
          <a:prstGeom prst="rect">
            <a:avLst/>
          </a:prstGeom>
          <a:noFill/>
          <a:ln w="44450">
            <a:noFill/>
            <a:miter lim="800000"/>
            <a:headEnd/>
            <a:tailEnd/>
          </a:ln>
        </p:spPr>
        <p:txBody>
          <a:bodyPr>
            <a:spAutoFit/>
          </a:bodyPr>
          <a:lstStyle/>
          <a:p>
            <a:pPr fontAlgn="base">
              <a:spcBef>
                <a:spcPct val="50000"/>
              </a:spcBef>
              <a:spcAft>
                <a:spcPct val="0"/>
              </a:spcAft>
            </a:pPr>
            <a:r>
              <a:rPr lang="en-US" sz="1100" dirty="0">
                <a:solidFill>
                  <a:prstClr val="black"/>
                </a:solidFill>
                <a:latin typeface="Calibri" pitchFamily="34" charset="0"/>
              </a:rPr>
              <a:t>* Denotes previous assessment format</a:t>
            </a:r>
          </a:p>
        </p:txBody>
      </p:sp>
    </p:spTree>
    <p:extLst>
      <p:ext uri="{BB962C8B-B14F-4D97-AF65-F5344CB8AC3E}">
        <p14:creationId xmlns:p14="http://schemas.microsoft.com/office/powerpoint/2010/main" val="21845135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dirty="0" smtClean="0"/>
              <a:t>And despite earlier improvements, gaps between groups haven’t narrowed much since the late 80s and early 90s.</a:t>
            </a:r>
          </a:p>
        </p:txBody>
      </p:sp>
    </p:spTree>
    <p:extLst>
      <p:ext uri="{BB962C8B-B14F-4D97-AF65-F5344CB8AC3E}">
        <p14:creationId xmlns:p14="http://schemas.microsoft.com/office/powerpoint/2010/main" val="8737516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Reading:  Not much gap narrowing since 1988.</a:t>
            </a:r>
            <a:endParaRPr lang="en-US" dirty="0"/>
          </a:p>
        </p:txBody>
      </p:sp>
      <p:graphicFrame>
        <p:nvGraphicFramePr>
          <p:cNvPr id="5" name="Content Placeholder 4"/>
          <p:cNvGraphicFramePr>
            <a:graphicFrameLocks noGrp="1"/>
          </p:cNvGraphicFramePr>
          <p:nvPr>
            <p:ph idx="1"/>
          </p:nvPr>
        </p:nvGraphicFramePr>
        <p:xfrm>
          <a:off x="1905000" y="1524001"/>
          <a:ext cx="83820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5"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14853999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Math:  Not much gap closing since 1990.</a:t>
            </a:r>
            <a:endParaRPr lang="en-US" dirty="0"/>
          </a:p>
        </p:txBody>
      </p:sp>
      <p:graphicFrame>
        <p:nvGraphicFramePr>
          <p:cNvPr id="5" name="Content Placeholder 4"/>
          <p:cNvGraphicFramePr>
            <a:graphicFrameLocks noGrp="1"/>
          </p:cNvGraphicFramePr>
          <p:nvPr>
            <p:ph idx="1"/>
          </p:nvPr>
        </p:nvGraphicFramePr>
        <p:xfrm>
          <a:off x="2057400" y="1524001"/>
          <a:ext cx="80772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7"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3402641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2130426"/>
            <a:ext cx="8915400" cy="1470025"/>
          </a:xfrm>
        </p:spPr>
        <p:txBody>
          <a:bodyPr/>
          <a:lstStyle/>
          <a:p>
            <a:r>
              <a:rPr lang="en-US" b="1" dirty="0" smtClean="0"/>
              <a:t>2.  </a:t>
            </a:r>
            <a:r>
              <a:rPr lang="en-US" b="1" u="sng" dirty="0" smtClean="0">
                <a:latin typeface="Univers 55"/>
              </a:rPr>
              <a:t>Generational</a:t>
            </a:r>
            <a:r>
              <a:rPr lang="en-US" b="1" u="sng" dirty="0" smtClean="0"/>
              <a:t> Advancement:</a:t>
            </a:r>
            <a:endParaRPr lang="en-US" dirty="0"/>
          </a:p>
        </p:txBody>
      </p:sp>
      <p:sp>
        <p:nvSpPr>
          <p:cNvPr id="5" name="Subtitle 2"/>
          <p:cNvSpPr>
            <a:spLocks noGrp="1"/>
          </p:cNvSpPr>
          <p:nvPr>
            <p:ph type="subTitle" idx="1"/>
          </p:nvPr>
        </p:nvSpPr>
        <p:spPr>
          <a:xfrm>
            <a:off x="2590800" y="3886200"/>
            <a:ext cx="7010400" cy="1752600"/>
          </a:xfrm>
        </p:spPr>
        <p:txBody>
          <a:bodyPr>
            <a:normAutofit/>
          </a:bodyPr>
          <a:lstStyle/>
          <a:p>
            <a:r>
              <a:rPr lang="en-US" sz="3600" dirty="0">
                <a:solidFill>
                  <a:schemeClr val="bg1">
                    <a:lumMod val="50000"/>
                  </a:schemeClr>
                </a:solidFill>
              </a:rPr>
              <a:t>Through hard work, each generation of parents can assure a better life — and better education — for their children.</a:t>
            </a:r>
          </a:p>
        </p:txBody>
      </p:sp>
    </p:spTree>
    <p:extLst>
      <p:ext uri="{BB962C8B-B14F-4D97-AF65-F5344CB8AC3E}">
        <p14:creationId xmlns:p14="http://schemas.microsoft.com/office/powerpoint/2010/main" val="2214190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987138" y="1676400"/>
            <a:ext cx="7995062" cy="3581400"/>
          </a:xfrm>
        </p:spPr>
        <p:txBody>
          <a:bodyPr>
            <a:normAutofit/>
          </a:bodyPr>
          <a:lstStyle/>
          <a:p>
            <a:pPr eaLnBrk="1" hangingPunct="1"/>
            <a:r>
              <a:rPr lang="en-US" dirty="0" smtClean="0">
                <a:latin typeface="+mj-lt"/>
              </a:rPr>
              <a:t>Moreover, no matter how you cut the data, our students aren’t doing well compared with their peers in other countries.  </a:t>
            </a:r>
          </a:p>
        </p:txBody>
      </p:sp>
    </p:spTree>
    <p:extLst>
      <p:ext uri="{BB962C8B-B14F-4D97-AF65-F5344CB8AC3E}">
        <p14:creationId xmlns:p14="http://schemas.microsoft.com/office/powerpoint/2010/main" val="20520999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35 OECD Countries, U.S.A. Ranks 19</a:t>
            </a:r>
            <a:r>
              <a:rPr lang="en-US" baseline="30000" dirty="0" smtClean="0"/>
              <a:t>th</a:t>
            </a:r>
            <a:r>
              <a:rPr lang="en-US" dirty="0" smtClean="0"/>
              <a:t> in Science Literacy</a:t>
            </a:r>
            <a:endParaRPr lang="en-US" dirty="0"/>
          </a:p>
        </p:txBody>
      </p:sp>
      <p:graphicFrame>
        <p:nvGraphicFramePr>
          <p:cNvPr id="5" name="Content Placeholder 4"/>
          <p:cNvGraphicFramePr>
            <a:graphicFrameLocks noGrp="1"/>
          </p:cNvGraphicFramePr>
          <p:nvPr>
            <p:ph idx="1"/>
            <p:extLst/>
          </p:nvPr>
        </p:nvGraphicFramePr>
        <p:xfrm>
          <a:off x="2287772" y="16383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6019800" y="1933069"/>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Line 4"/>
          <p:cNvSpPr>
            <a:spLocks noChangeShapeType="1"/>
          </p:cNvSpPr>
          <p:nvPr/>
        </p:nvSpPr>
        <p:spPr bwMode="auto">
          <a:xfrm>
            <a:off x="6486939" y="2242949"/>
            <a:ext cx="0" cy="320040"/>
          </a:xfrm>
          <a:prstGeom prst="line">
            <a:avLst/>
          </a:prstGeom>
          <a:noFill/>
          <a:ln w="38100">
            <a:solidFill>
              <a:schemeClr val="tx1"/>
            </a:solidFill>
            <a:round/>
            <a:headEnd/>
            <a:tailEnd type="arrow" w="med" len="sm"/>
          </a:ln>
        </p:spPr>
        <p:txBody>
          <a:bodyPr/>
          <a:lstStyle/>
          <a:p>
            <a:endParaRPr lang="en-US" dirty="0"/>
          </a:p>
        </p:txBody>
      </p:sp>
      <p:sp>
        <p:nvSpPr>
          <p:cNvPr id="9" name="Text Box 5"/>
          <p:cNvSpPr txBox="1">
            <a:spLocks noChangeArrowheads="1"/>
          </p:cNvSpPr>
          <p:nvPr/>
        </p:nvSpPr>
        <p:spPr bwMode="auto">
          <a:xfrm>
            <a:off x="6832584" y="2009269"/>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10" name="Line 4"/>
          <p:cNvSpPr>
            <a:spLocks noChangeShapeType="1"/>
          </p:cNvSpPr>
          <p:nvPr/>
        </p:nvSpPr>
        <p:spPr bwMode="auto">
          <a:xfrm>
            <a:off x="7239000" y="2299781"/>
            <a:ext cx="0" cy="320040"/>
          </a:xfrm>
          <a:prstGeom prst="line">
            <a:avLst/>
          </a:prstGeom>
          <a:noFill/>
          <a:ln w="38100">
            <a:solidFill>
              <a:schemeClr val="tx1"/>
            </a:solidFill>
            <a:round/>
            <a:headEnd/>
            <a:tailEnd type="arrow" w="med" len="sm"/>
          </a:ln>
        </p:spPr>
        <p:txBody>
          <a:bodyPr/>
          <a:lstStyle/>
          <a:p>
            <a:endParaRPr lang="en-US" dirty="0"/>
          </a:p>
        </p:txBody>
      </p:sp>
      <p:grpSp>
        <p:nvGrpSpPr>
          <p:cNvPr id="11" name="Group 14"/>
          <p:cNvGrpSpPr>
            <a:grpSpLocks/>
          </p:cNvGrpSpPr>
          <p:nvPr/>
        </p:nvGrpSpPr>
        <p:grpSpPr bwMode="auto">
          <a:xfrm>
            <a:off x="2243470" y="5973763"/>
            <a:ext cx="7696200" cy="304800"/>
            <a:chOff x="48" y="3984"/>
            <a:chExt cx="5472" cy="192"/>
          </a:xfrm>
        </p:grpSpPr>
        <p:sp>
          <p:nvSpPr>
            <p:cNvPr id="12"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13"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14"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5"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7" name="TextBox 16"/>
          <p:cNvSpPr txBox="1"/>
          <p:nvPr/>
        </p:nvSpPr>
        <p:spPr>
          <a:xfrm>
            <a:off x="1981200" y="6248400"/>
            <a:ext cx="8686800" cy="261610"/>
          </a:xfrm>
          <a:prstGeom prst="rect">
            <a:avLst/>
          </a:prstGeom>
          <a:noFill/>
        </p:spPr>
        <p:txBody>
          <a:bodyPr wrap="square" rtlCol="0">
            <a:spAutoFit/>
          </a:bodyPr>
          <a:lstStyle/>
          <a:p>
            <a:r>
              <a:rPr lang="en-US" sz="1100" dirty="0">
                <a:latin typeface="+mj-lt"/>
              </a:rPr>
              <a:t>National Center for Education Statistics, 2016 https://nces.ed.gov/surveys/pisa/pisa2015/pisa2015highlights_3.asp</a:t>
            </a:r>
          </a:p>
        </p:txBody>
      </p:sp>
    </p:spTree>
    <p:extLst>
      <p:ext uri="{BB962C8B-B14F-4D97-AF65-F5344CB8AC3E}">
        <p14:creationId xmlns:p14="http://schemas.microsoft.com/office/powerpoint/2010/main" val="1484891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Of 35 OECD Countries, U.S.A. Ranks 20th</a:t>
            </a:r>
            <a:r>
              <a:rPr lang="en-US" baseline="30000" dirty="0" smtClean="0"/>
              <a:t>th</a:t>
            </a:r>
            <a:r>
              <a:rPr lang="en-US" dirty="0" smtClean="0"/>
              <a:t> in Reading Literacy</a:t>
            </a:r>
            <a:endParaRPr lang="en-US" dirty="0"/>
          </a:p>
        </p:txBody>
      </p:sp>
      <p:sp>
        <p:nvSpPr>
          <p:cNvPr id="7" name="Text Box 5"/>
          <p:cNvSpPr txBox="1">
            <a:spLocks noChangeArrowheads="1"/>
          </p:cNvSpPr>
          <p:nvPr/>
        </p:nvSpPr>
        <p:spPr bwMode="auto">
          <a:xfrm>
            <a:off x="6079969" y="2033270"/>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Line 4"/>
          <p:cNvSpPr>
            <a:spLocks noChangeShapeType="1"/>
          </p:cNvSpPr>
          <p:nvPr/>
        </p:nvSpPr>
        <p:spPr bwMode="auto">
          <a:xfrm>
            <a:off x="6505875" y="2317582"/>
            <a:ext cx="0" cy="320040"/>
          </a:xfrm>
          <a:prstGeom prst="line">
            <a:avLst/>
          </a:prstGeom>
          <a:noFill/>
          <a:ln w="38100">
            <a:solidFill>
              <a:schemeClr val="tx1"/>
            </a:solidFill>
            <a:round/>
            <a:headEnd/>
            <a:tailEnd type="arrow" w="med" len="sm"/>
          </a:ln>
        </p:spPr>
        <p:txBody>
          <a:bodyPr/>
          <a:lstStyle/>
          <a:p>
            <a:endParaRPr lang="en-US" dirty="0"/>
          </a:p>
        </p:txBody>
      </p:sp>
      <p:sp>
        <p:nvSpPr>
          <p:cNvPr id="9" name="Text Box 5"/>
          <p:cNvSpPr txBox="1">
            <a:spLocks noChangeArrowheads="1"/>
          </p:cNvSpPr>
          <p:nvPr/>
        </p:nvSpPr>
        <p:spPr bwMode="auto">
          <a:xfrm>
            <a:off x="6730163" y="201437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10" name="Line 4"/>
          <p:cNvSpPr>
            <a:spLocks noChangeShapeType="1"/>
          </p:cNvSpPr>
          <p:nvPr/>
        </p:nvSpPr>
        <p:spPr bwMode="auto">
          <a:xfrm>
            <a:off x="6905325" y="2362198"/>
            <a:ext cx="0" cy="320040"/>
          </a:xfrm>
          <a:prstGeom prst="line">
            <a:avLst/>
          </a:prstGeom>
          <a:noFill/>
          <a:ln w="38100">
            <a:solidFill>
              <a:schemeClr val="tx1"/>
            </a:solidFill>
            <a:round/>
            <a:headEnd/>
            <a:tailEnd type="arrow" w="med" len="sm"/>
          </a:ln>
        </p:spPr>
        <p:txBody>
          <a:bodyPr/>
          <a:lstStyle/>
          <a:p>
            <a:endParaRPr lang="en-US" dirty="0"/>
          </a:p>
        </p:txBody>
      </p:sp>
      <p:grpSp>
        <p:nvGrpSpPr>
          <p:cNvPr id="11" name="Group 14"/>
          <p:cNvGrpSpPr>
            <a:grpSpLocks/>
          </p:cNvGrpSpPr>
          <p:nvPr/>
        </p:nvGrpSpPr>
        <p:grpSpPr bwMode="auto">
          <a:xfrm>
            <a:off x="2436316" y="5985272"/>
            <a:ext cx="7696200" cy="304800"/>
            <a:chOff x="48" y="4032"/>
            <a:chExt cx="5472" cy="192"/>
          </a:xfrm>
        </p:grpSpPr>
        <p:sp>
          <p:nvSpPr>
            <p:cNvPr id="12" name="Text Box 11"/>
            <p:cNvSpPr txBox="1">
              <a:spLocks noChangeArrowheads="1"/>
            </p:cNvSpPr>
            <p:nvPr/>
          </p:nvSpPr>
          <p:spPr bwMode="auto">
            <a:xfrm>
              <a:off x="48" y="4032"/>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13" name="Rectangle 10"/>
            <p:cNvSpPr>
              <a:spLocks noChangeArrowheads="1"/>
            </p:cNvSpPr>
            <p:nvPr/>
          </p:nvSpPr>
          <p:spPr bwMode="auto">
            <a:xfrm>
              <a:off x="3961" y="407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14" name="Rectangle 12"/>
            <p:cNvSpPr>
              <a:spLocks noChangeArrowheads="1"/>
            </p:cNvSpPr>
            <p:nvPr/>
          </p:nvSpPr>
          <p:spPr bwMode="auto">
            <a:xfrm>
              <a:off x="1523" y="4080"/>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5" name="Rectangle 13"/>
            <p:cNvSpPr>
              <a:spLocks noChangeArrowheads="1"/>
            </p:cNvSpPr>
            <p:nvPr/>
          </p:nvSpPr>
          <p:spPr bwMode="auto">
            <a:xfrm>
              <a:off x="48" y="4080"/>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7" name="TextBox 16"/>
          <p:cNvSpPr txBox="1"/>
          <p:nvPr/>
        </p:nvSpPr>
        <p:spPr>
          <a:xfrm>
            <a:off x="1981200" y="6248400"/>
            <a:ext cx="8686800" cy="261610"/>
          </a:xfrm>
          <a:prstGeom prst="rect">
            <a:avLst/>
          </a:prstGeom>
          <a:noFill/>
        </p:spPr>
        <p:txBody>
          <a:bodyPr wrap="square" rtlCol="0">
            <a:spAutoFit/>
          </a:bodyPr>
          <a:lstStyle/>
          <a:p>
            <a:r>
              <a:rPr lang="en-US" sz="1100" dirty="0">
                <a:latin typeface="+mj-lt"/>
              </a:rPr>
              <a:t>National Center for Education Statistics, 2016 https://nces.ed.gov/surveys/pisa/pisa2015/pisa2015highlights_4.asp</a:t>
            </a:r>
          </a:p>
        </p:txBody>
      </p:sp>
      <p:sp>
        <p:nvSpPr>
          <p:cNvPr id="4" name="TextBox 3"/>
          <p:cNvSpPr txBox="1"/>
          <p:nvPr/>
        </p:nvSpPr>
        <p:spPr>
          <a:xfrm rot="16200000">
            <a:off x="24517" y="2368331"/>
            <a:ext cx="4251169" cy="307777"/>
          </a:xfrm>
          <a:prstGeom prst="rect">
            <a:avLst/>
          </a:prstGeom>
          <a:noFill/>
        </p:spPr>
        <p:txBody>
          <a:bodyPr wrap="square" rtlCol="0">
            <a:spAutoFit/>
          </a:bodyPr>
          <a:lstStyle/>
          <a:p>
            <a:r>
              <a:rPr lang="en-US" sz="1400" dirty="0"/>
              <a:t>Average scale score</a:t>
            </a:r>
          </a:p>
        </p:txBody>
      </p:sp>
    </p:spTree>
    <p:extLst>
      <p:ext uri="{BB962C8B-B14F-4D97-AF65-F5344CB8AC3E}">
        <p14:creationId xmlns:p14="http://schemas.microsoft.com/office/powerpoint/2010/main" val="3758244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35 OECD Countries, U.S.A. Ranks 31</a:t>
            </a:r>
            <a:r>
              <a:rPr lang="en-US" baseline="30000" dirty="0" smtClean="0"/>
              <a:t>st</a:t>
            </a:r>
            <a:r>
              <a:rPr lang="en-US" dirty="0" smtClean="0"/>
              <a:t> in Math Literacy</a:t>
            </a:r>
            <a:endParaRPr lang="en-US" dirty="0"/>
          </a:p>
        </p:txBody>
      </p:sp>
      <p:sp>
        <p:nvSpPr>
          <p:cNvPr id="7" name="Text Box 5"/>
          <p:cNvSpPr txBox="1">
            <a:spLocks noChangeArrowheads="1"/>
          </p:cNvSpPr>
          <p:nvPr/>
        </p:nvSpPr>
        <p:spPr bwMode="auto">
          <a:xfrm>
            <a:off x="8534400" y="2265326"/>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Line 4"/>
          <p:cNvSpPr>
            <a:spLocks noChangeShapeType="1"/>
          </p:cNvSpPr>
          <p:nvPr/>
        </p:nvSpPr>
        <p:spPr bwMode="auto">
          <a:xfrm>
            <a:off x="8915400" y="2570125"/>
            <a:ext cx="0" cy="320040"/>
          </a:xfrm>
          <a:prstGeom prst="line">
            <a:avLst/>
          </a:prstGeom>
          <a:noFill/>
          <a:ln w="38100">
            <a:solidFill>
              <a:schemeClr val="tx1"/>
            </a:solidFill>
            <a:round/>
            <a:headEnd/>
            <a:tailEnd type="arrow" w="med" len="sm"/>
          </a:ln>
        </p:spPr>
        <p:txBody>
          <a:bodyPr/>
          <a:lstStyle/>
          <a:p>
            <a:endParaRPr lang="en-US" dirty="0"/>
          </a:p>
        </p:txBody>
      </p:sp>
      <p:sp>
        <p:nvSpPr>
          <p:cNvPr id="9" name="Text Box 5"/>
          <p:cNvSpPr txBox="1">
            <a:spLocks noChangeArrowheads="1"/>
          </p:cNvSpPr>
          <p:nvPr/>
        </p:nvSpPr>
        <p:spPr bwMode="auto">
          <a:xfrm>
            <a:off x="6629400" y="2105306"/>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10" name="Line 4"/>
          <p:cNvSpPr>
            <a:spLocks noChangeShapeType="1"/>
          </p:cNvSpPr>
          <p:nvPr/>
        </p:nvSpPr>
        <p:spPr bwMode="auto">
          <a:xfrm>
            <a:off x="7086600" y="2410105"/>
            <a:ext cx="0" cy="320040"/>
          </a:xfrm>
          <a:prstGeom prst="line">
            <a:avLst/>
          </a:prstGeom>
          <a:noFill/>
          <a:ln w="38100">
            <a:solidFill>
              <a:schemeClr val="tx1"/>
            </a:solidFill>
            <a:round/>
            <a:headEnd/>
            <a:tailEnd type="arrow" w="med" len="sm"/>
          </a:ln>
        </p:spPr>
        <p:txBody>
          <a:bodyPr/>
          <a:lstStyle/>
          <a:p>
            <a:endParaRPr lang="en-US" dirty="0"/>
          </a:p>
        </p:txBody>
      </p:sp>
      <p:grpSp>
        <p:nvGrpSpPr>
          <p:cNvPr id="11" name="Group 14"/>
          <p:cNvGrpSpPr>
            <a:grpSpLocks/>
          </p:cNvGrpSpPr>
          <p:nvPr/>
        </p:nvGrpSpPr>
        <p:grpSpPr bwMode="auto">
          <a:xfrm>
            <a:off x="2362200" y="5943600"/>
            <a:ext cx="7696200" cy="304800"/>
            <a:chOff x="48" y="3984"/>
            <a:chExt cx="5472" cy="192"/>
          </a:xfrm>
        </p:grpSpPr>
        <p:sp>
          <p:nvSpPr>
            <p:cNvPr id="12"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13"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14"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5"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7" name="TextBox 16"/>
          <p:cNvSpPr txBox="1"/>
          <p:nvPr/>
        </p:nvSpPr>
        <p:spPr>
          <a:xfrm>
            <a:off x="1981200" y="6248400"/>
            <a:ext cx="8686800" cy="261610"/>
          </a:xfrm>
          <a:prstGeom prst="rect">
            <a:avLst/>
          </a:prstGeom>
          <a:noFill/>
        </p:spPr>
        <p:txBody>
          <a:bodyPr wrap="square" rtlCol="0">
            <a:spAutoFit/>
          </a:bodyPr>
          <a:lstStyle/>
          <a:p>
            <a:r>
              <a:rPr lang="en-US" sz="1100" dirty="0">
                <a:latin typeface="+mj-lt"/>
              </a:rPr>
              <a:t>National Center for Education Statistics, 2016 https://nces.ed.gov/surveys/pisa/pisa2015/pisa2015highlights_5.asp</a:t>
            </a:r>
          </a:p>
        </p:txBody>
      </p:sp>
      <p:graphicFrame>
        <p:nvGraphicFramePr>
          <p:cNvPr id="20" name="Content Placeholder 18"/>
          <p:cNvGraphicFramePr>
            <a:graphicFrameLocks noGrp="1"/>
          </p:cNvGraphicFramePr>
          <p:nvPr>
            <p:ph idx="1"/>
            <p:extLst/>
          </p:nvPr>
        </p:nvGraphicFramePr>
        <p:xfrm>
          <a:off x="2286000" y="1643606"/>
          <a:ext cx="76200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633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Up until the latest results, the only place we ranked high was someplace we didn’t want to rank high:  Inequality</a:t>
            </a:r>
            <a:r>
              <a:rPr lang="en-US" dirty="0"/>
              <a:t>!</a:t>
            </a:r>
            <a:br>
              <a:rPr lang="en-US" dirty="0"/>
            </a:br>
            <a:endParaRPr lang="en-US" dirty="0"/>
          </a:p>
        </p:txBody>
      </p:sp>
      <p:sp>
        <p:nvSpPr>
          <p:cNvPr id="6" name="Subtitle 5"/>
          <p:cNvSpPr>
            <a:spLocks noGrp="1"/>
          </p:cNvSpPr>
          <p:nvPr>
            <p:ph type="subTitle" idx="1"/>
          </p:nvPr>
        </p:nvSpPr>
        <p:spPr/>
        <p:txBody>
          <a:bodyPr/>
          <a:lstStyle/>
          <a:p>
            <a:r>
              <a:rPr lang="en-US" dirty="0" smtClean="0"/>
              <a:t>But we made a little progress there.</a:t>
            </a:r>
            <a:endParaRPr lang="en-US" dirty="0"/>
          </a:p>
        </p:txBody>
      </p:sp>
    </p:spTree>
    <p:extLst>
      <p:ext uri="{BB962C8B-B14F-4D97-AF65-F5344CB8AC3E}">
        <p14:creationId xmlns:p14="http://schemas.microsoft.com/office/powerpoint/2010/main" val="37034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gap between high and low-SES students in the United States is slightly smaller than the OECD average. </a:t>
            </a:r>
          </a:p>
        </p:txBody>
      </p:sp>
      <p:sp>
        <p:nvSpPr>
          <p:cNvPr id="4" name="Text Placeholder 3"/>
          <p:cNvSpPr>
            <a:spLocks noGrp="1"/>
          </p:cNvSpPr>
          <p:nvPr>
            <p:ph type="body" sz="quarter" idx="10"/>
          </p:nvPr>
        </p:nvSpPr>
        <p:spPr>
          <a:xfrm>
            <a:off x="1981200" y="6248401"/>
            <a:ext cx="7620000" cy="209783"/>
          </a:xfrm>
        </p:spPr>
        <p:txBody>
          <a:bodyPr>
            <a:normAutofit fontScale="85000" lnSpcReduction="20000"/>
          </a:bodyPr>
          <a:lstStyle/>
          <a:p>
            <a:r>
              <a:rPr lang="en-US" dirty="0"/>
              <a:t>National Center for Education Statistics, 2016 https://nces.ed.gov/surveys/pisa/pisa2015/pisa2015highlights_4.asp</a:t>
            </a:r>
          </a:p>
          <a:p>
            <a:endParaRPr lang="en-US" dirty="0"/>
          </a:p>
        </p:txBody>
      </p:sp>
      <p:graphicFrame>
        <p:nvGraphicFramePr>
          <p:cNvPr id="5" name="Content Placeholder 4"/>
          <p:cNvGraphicFramePr>
            <a:graphicFrameLocks noGrp="1"/>
          </p:cNvGraphicFramePr>
          <p:nvPr>
            <p:ph idx="1"/>
            <p:extLst/>
          </p:nvPr>
        </p:nvGraphicFramePr>
        <p:xfrm>
          <a:off x="2286000" y="1676401"/>
          <a:ext cx="7696200" cy="41213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p:cNvSpPr txBox="1">
            <a:spLocks noChangeArrowheads="1"/>
          </p:cNvSpPr>
          <p:nvPr/>
        </p:nvSpPr>
        <p:spPr bwMode="auto">
          <a:xfrm>
            <a:off x="4953000" y="199548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7" name="Line 4"/>
          <p:cNvSpPr>
            <a:spLocks noChangeShapeType="1"/>
          </p:cNvSpPr>
          <p:nvPr/>
        </p:nvSpPr>
        <p:spPr bwMode="auto">
          <a:xfrm>
            <a:off x="5305925" y="2385460"/>
            <a:ext cx="0" cy="320040"/>
          </a:xfrm>
          <a:prstGeom prst="line">
            <a:avLst/>
          </a:prstGeom>
          <a:noFill/>
          <a:ln w="38100">
            <a:solidFill>
              <a:schemeClr val="tx1"/>
            </a:solidFill>
            <a:round/>
            <a:headEnd/>
            <a:tailEnd type="arrow" w="med" len="sm"/>
          </a:ln>
        </p:spPr>
        <p:txBody>
          <a:bodyPr/>
          <a:lstStyle/>
          <a:p>
            <a:endParaRPr lang="en-US" dirty="0"/>
          </a:p>
        </p:txBody>
      </p:sp>
      <p:sp>
        <p:nvSpPr>
          <p:cNvPr id="8" name="Text Box 5"/>
          <p:cNvSpPr txBox="1">
            <a:spLocks noChangeArrowheads="1"/>
          </p:cNvSpPr>
          <p:nvPr/>
        </p:nvSpPr>
        <p:spPr bwMode="auto">
          <a:xfrm>
            <a:off x="6019800" y="199548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9" name="Line 4"/>
          <p:cNvSpPr>
            <a:spLocks noChangeShapeType="1"/>
          </p:cNvSpPr>
          <p:nvPr/>
        </p:nvSpPr>
        <p:spPr bwMode="auto">
          <a:xfrm>
            <a:off x="6324600" y="2400700"/>
            <a:ext cx="0" cy="320040"/>
          </a:xfrm>
          <a:prstGeom prst="line">
            <a:avLst/>
          </a:prstGeom>
          <a:noFill/>
          <a:ln w="38100">
            <a:solidFill>
              <a:schemeClr val="tx1"/>
            </a:solidFill>
            <a:round/>
            <a:headEnd/>
            <a:tailEnd type="arrow" w="med" len="sm"/>
          </a:ln>
        </p:spPr>
        <p:txBody>
          <a:bodyPr/>
          <a:lstStyle/>
          <a:p>
            <a:endParaRPr lang="en-US" dirty="0"/>
          </a:p>
        </p:txBody>
      </p:sp>
      <p:sp>
        <p:nvSpPr>
          <p:cNvPr id="11" name="Rectangle 10"/>
          <p:cNvSpPr/>
          <p:nvPr/>
        </p:nvSpPr>
        <p:spPr>
          <a:xfrm rot="16200000">
            <a:off x="1215562" y="3375096"/>
            <a:ext cx="1860829" cy="276999"/>
          </a:xfrm>
          <a:prstGeom prst="rect">
            <a:avLst/>
          </a:prstGeom>
        </p:spPr>
        <p:txBody>
          <a:bodyPr wrap="none">
            <a:spAutoFit/>
          </a:bodyPr>
          <a:lstStyle/>
          <a:p>
            <a:pPr algn="ctr">
              <a:defRPr sz="1200" b="0" i="0" u="none" strike="noStrike" kern="1200" baseline="0">
                <a:solidFill>
                  <a:prstClr val="black"/>
                </a:solidFill>
                <a:latin typeface="+mn-lt"/>
                <a:ea typeface="Arial"/>
                <a:cs typeface="Arial"/>
              </a:defRPr>
            </a:pPr>
            <a:r>
              <a:rPr lang="en-US" sz="1200" dirty="0">
                <a:solidFill>
                  <a:prstClr val="black"/>
                </a:solidFill>
                <a:ea typeface="Arial"/>
                <a:cs typeface="Arial"/>
              </a:rPr>
              <a:t>Gap in Average Scale Score</a:t>
            </a:r>
          </a:p>
        </p:txBody>
      </p:sp>
      <p:sp>
        <p:nvSpPr>
          <p:cNvPr id="10" name="Rectangle 9"/>
          <p:cNvSpPr/>
          <p:nvPr/>
        </p:nvSpPr>
        <p:spPr>
          <a:xfrm>
            <a:off x="1525604" y="5797789"/>
            <a:ext cx="8685196" cy="600164"/>
          </a:xfrm>
          <a:prstGeom prst="rect">
            <a:avLst/>
          </a:prstGeom>
        </p:spPr>
        <p:txBody>
          <a:bodyPr wrap="square">
            <a:spAutoFit/>
          </a:bodyPr>
          <a:lstStyle/>
          <a:p>
            <a:r>
              <a:rPr lang="en-US" sz="1100" dirty="0"/>
              <a:t>Note: High SES students are those in the top quartile on the ESCS. Low SES students are those in the bottom quartile. The ESCS (Index of Economic, Social, and Cultural Status)  is comprised of information related to parents’ occupational status, parents’ educational attainment, family wealth, home educational resources, and possessions related to “classical” culture in the home.</a:t>
            </a:r>
          </a:p>
        </p:txBody>
      </p:sp>
    </p:spTree>
    <p:extLst>
      <p:ext uri="{BB962C8B-B14F-4D97-AF65-F5344CB8AC3E}">
        <p14:creationId xmlns:p14="http://schemas.microsoft.com/office/powerpoint/2010/main" val="1575065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sz="3200" dirty="0"/>
              <a:t>The U.S. Gap Between High-SES and Low-SES Students is Equivalent to Over Two Years of Schooling</a:t>
            </a:r>
          </a:p>
        </p:txBody>
      </p:sp>
      <p:sp>
        <p:nvSpPr>
          <p:cNvPr id="4" name="Text Placeholder 3"/>
          <p:cNvSpPr>
            <a:spLocks noGrp="1"/>
          </p:cNvSpPr>
          <p:nvPr>
            <p:ph type="body" sz="quarter" idx="10"/>
          </p:nvPr>
        </p:nvSpPr>
        <p:spPr>
          <a:xfrm>
            <a:off x="1981200" y="6248400"/>
            <a:ext cx="6858000" cy="244476"/>
          </a:xfrm>
        </p:spPr>
        <p:txBody>
          <a:bodyPr>
            <a:normAutofit fontScale="92500"/>
          </a:bodyPr>
          <a:lstStyle/>
          <a:p>
            <a:r>
              <a:rPr lang="en-US" dirty="0"/>
              <a:t>National </a:t>
            </a:r>
            <a:r>
              <a:rPr lang="en-US" sz="1000" dirty="0"/>
              <a:t>Center</a:t>
            </a:r>
            <a:r>
              <a:rPr lang="en-US" dirty="0"/>
              <a:t> for Education Statistics, 2016 https://nces.ed.gov/surveys/pisa/pisa2015/pisa2015highlights_5.asp</a:t>
            </a:r>
          </a:p>
        </p:txBody>
      </p:sp>
      <p:sp>
        <p:nvSpPr>
          <p:cNvPr id="6" name="Line 4"/>
          <p:cNvSpPr>
            <a:spLocks noChangeShapeType="1"/>
          </p:cNvSpPr>
          <p:nvPr/>
        </p:nvSpPr>
        <p:spPr bwMode="auto">
          <a:xfrm>
            <a:off x="6934201" y="2469356"/>
            <a:ext cx="0" cy="457200"/>
          </a:xfrm>
          <a:prstGeom prst="line">
            <a:avLst/>
          </a:prstGeom>
          <a:noFill/>
          <a:ln w="38100">
            <a:solidFill>
              <a:schemeClr val="tx1"/>
            </a:solidFill>
            <a:round/>
            <a:headEnd/>
            <a:tailEnd type="arrow" w="med" len="sm"/>
          </a:ln>
        </p:spPr>
        <p:txBody>
          <a:bodyPr/>
          <a:lstStyle/>
          <a:p>
            <a:endParaRPr lang="en-US" dirty="0"/>
          </a:p>
        </p:txBody>
      </p:sp>
      <p:sp>
        <p:nvSpPr>
          <p:cNvPr id="7" name="Text Box 5"/>
          <p:cNvSpPr txBox="1">
            <a:spLocks noChangeArrowheads="1"/>
          </p:cNvSpPr>
          <p:nvPr/>
        </p:nvSpPr>
        <p:spPr bwMode="auto">
          <a:xfrm>
            <a:off x="6832899" y="2102644"/>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Text Box 5"/>
          <p:cNvSpPr txBox="1">
            <a:spLocks noChangeArrowheads="1"/>
          </p:cNvSpPr>
          <p:nvPr/>
        </p:nvSpPr>
        <p:spPr bwMode="auto">
          <a:xfrm>
            <a:off x="6019800" y="19812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9" name="Line 4"/>
          <p:cNvSpPr>
            <a:spLocks noChangeShapeType="1"/>
          </p:cNvSpPr>
          <p:nvPr/>
        </p:nvSpPr>
        <p:spPr bwMode="auto">
          <a:xfrm>
            <a:off x="6553200" y="2347913"/>
            <a:ext cx="0" cy="457200"/>
          </a:xfrm>
          <a:prstGeom prst="line">
            <a:avLst/>
          </a:prstGeom>
          <a:noFill/>
          <a:ln w="38100">
            <a:solidFill>
              <a:schemeClr val="tx1"/>
            </a:solidFill>
            <a:round/>
            <a:headEnd/>
            <a:tailEnd type="arrow" w="med" len="sm"/>
          </a:ln>
        </p:spPr>
        <p:txBody>
          <a:bodyPr/>
          <a:lstStyle/>
          <a:p>
            <a:endParaRPr lang="en-US" dirty="0"/>
          </a:p>
        </p:txBody>
      </p:sp>
      <p:graphicFrame>
        <p:nvGraphicFramePr>
          <p:cNvPr id="11" name="Content Placeholder 9"/>
          <p:cNvGraphicFramePr>
            <a:graphicFrameLocks noGrp="1"/>
          </p:cNvGraphicFramePr>
          <p:nvPr>
            <p:ph idx="1"/>
            <p:extLst/>
          </p:nvPr>
        </p:nvGraphicFramePr>
        <p:xfrm>
          <a:off x="2286000" y="1573332"/>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24000" y="5862116"/>
            <a:ext cx="8685196" cy="507831"/>
          </a:xfrm>
          <a:prstGeom prst="rect">
            <a:avLst/>
          </a:prstGeom>
        </p:spPr>
        <p:txBody>
          <a:bodyPr wrap="square">
            <a:spAutoFit/>
          </a:bodyPr>
          <a:lstStyle/>
          <a:p>
            <a:r>
              <a:rPr lang="en-US" sz="900" dirty="0"/>
              <a:t>Note: High SES students are those in the top quartile on the ESCS. Low SES students are those in the bottom quartile. The ESCS (Index of Economic, Social, and Cultural Status)  is comprised of information related to parents’ occupational status, parents’ educational attainment, family wealth, home educational resources, and possessions related to “classical” culture in the home.</a:t>
            </a:r>
          </a:p>
        </p:txBody>
      </p:sp>
    </p:spTree>
    <p:extLst>
      <p:ext uri="{BB962C8B-B14F-4D97-AF65-F5344CB8AC3E}">
        <p14:creationId xmlns:p14="http://schemas.microsoft.com/office/powerpoint/2010/main" val="1461991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086" y="304800"/>
            <a:ext cx="8229600" cy="1066800"/>
          </a:xfrm>
        </p:spPr>
        <p:txBody>
          <a:bodyPr>
            <a:normAutofit fontScale="90000"/>
          </a:bodyPr>
          <a:lstStyle/>
          <a:p>
            <a:r>
              <a:rPr lang="en-US" sz="3200" dirty="0"/>
              <a:t>The U.S. Gap Between High-SES and Low-SES Students is Equivalent to Over Two Years of Schooling</a:t>
            </a:r>
          </a:p>
        </p:txBody>
      </p:sp>
      <p:graphicFrame>
        <p:nvGraphicFramePr>
          <p:cNvPr id="5" name="Content Placeholder 4"/>
          <p:cNvGraphicFramePr>
            <a:graphicFrameLocks noGrp="1"/>
          </p:cNvGraphicFramePr>
          <p:nvPr>
            <p:ph idx="1"/>
            <p:extLst/>
          </p:nvPr>
        </p:nvGraphicFramePr>
        <p:xfrm>
          <a:off x="2020102" y="1340878"/>
          <a:ext cx="76962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1981200" y="6248401"/>
            <a:ext cx="8229600" cy="197705"/>
          </a:xfrm>
          <a:prstGeom prst="rect">
            <a:avLst/>
          </a:prstGeom>
        </p:spPr>
        <p:txBody>
          <a:bodyPr>
            <a:normAutofit fontScale="25000" lnSpcReduction="20000"/>
          </a:bodyPr>
          <a:lstStyle/>
          <a:p>
            <a:r>
              <a:rPr lang="en-US" dirty="0" smtClean="0"/>
              <a:t>National Center for Education Statistics</a:t>
            </a:r>
            <a:r>
              <a:rPr lang="en-US" dirty="0"/>
              <a:t>, 2016 https://nces.ed.gov/surveys/pisa/pisa2015/pisa2015highlights_3.asp</a:t>
            </a:r>
          </a:p>
        </p:txBody>
      </p:sp>
      <p:sp>
        <p:nvSpPr>
          <p:cNvPr id="6" name="Line 4"/>
          <p:cNvSpPr>
            <a:spLocks noChangeShapeType="1"/>
          </p:cNvSpPr>
          <p:nvPr/>
        </p:nvSpPr>
        <p:spPr bwMode="auto">
          <a:xfrm>
            <a:off x="6096000" y="1986687"/>
            <a:ext cx="0" cy="457200"/>
          </a:xfrm>
          <a:prstGeom prst="line">
            <a:avLst/>
          </a:prstGeom>
          <a:noFill/>
          <a:ln w="38100">
            <a:solidFill>
              <a:schemeClr val="tx1"/>
            </a:solidFill>
            <a:round/>
            <a:headEnd/>
            <a:tailEnd type="arrow" w="med" len="sm"/>
          </a:ln>
        </p:spPr>
        <p:txBody>
          <a:bodyPr/>
          <a:lstStyle/>
          <a:p>
            <a:endParaRPr lang="en-US" dirty="0"/>
          </a:p>
        </p:txBody>
      </p:sp>
      <p:sp>
        <p:nvSpPr>
          <p:cNvPr id="7" name="Text Box 5"/>
          <p:cNvSpPr txBox="1">
            <a:spLocks noChangeArrowheads="1"/>
          </p:cNvSpPr>
          <p:nvPr/>
        </p:nvSpPr>
        <p:spPr bwMode="auto">
          <a:xfrm>
            <a:off x="6334801" y="173236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Text Box 5"/>
          <p:cNvSpPr txBox="1">
            <a:spLocks noChangeArrowheads="1"/>
          </p:cNvSpPr>
          <p:nvPr/>
        </p:nvSpPr>
        <p:spPr bwMode="auto">
          <a:xfrm>
            <a:off x="5570365" y="1686697"/>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9" name="Line 4"/>
          <p:cNvSpPr>
            <a:spLocks noChangeShapeType="1"/>
          </p:cNvSpPr>
          <p:nvPr/>
        </p:nvSpPr>
        <p:spPr bwMode="auto">
          <a:xfrm>
            <a:off x="6484765" y="2049596"/>
            <a:ext cx="0" cy="331382"/>
          </a:xfrm>
          <a:prstGeom prst="line">
            <a:avLst/>
          </a:prstGeom>
          <a:noFill/>
          <a:ln w="38100">
            <a:solidFill>
              <a:schemeClr val="tx1"/>
            </a:solidFill>
            <a:round/>
            <a:headEnd/>
            <a:tailEnd type="arrow" w="med" len="sm"/>
          </a:ln>
        </p:spPr>
        <p:txBody>
          <a:bodyPr/>
          <a:lstStyle/>
          <a:p>
            <a:endParaRPr lang="en-US" dirty="0"/>
          </a:p>
        </p:txBody>
      </p:sp>
      <p:sp>
        <p:nvSpPr>
          <p:cNvPr id="10" name="Rectangle 9"/>
          <p:cNvSpPr/>
          <p:nvPr/>
        </p:nvSpPr>
        <p:spPr>
          <a:xfrm>
            <a:off x="1525604" y="5797790"/>
            <a:ext cx="8685196" cy="577081"/>
          </a:xfrm>
          <a:prstGeom prst="rect">
            <a:avLst/>
          </a:prstGeom>
        </p:spPr>
        <p:txBody>
          <a:bodyPr wrap="square">
            <a:spAutoFit/>
          </a:bodyPr>
          <a:lstStyle/>
          <a:p>
            <a:r>
              <a:rPr lang="en-US" sz="1050" dirty="0"/>
              <a:t>Note: High SES students are those in the top quartile on the ESCS. Low SES students are those in the bottom quartile. The ESCS (Index of Economic, Social, and Cultural Status)  is comprised of information related to parents’ occupational status, parents’ educational attainment, family wealth, home educational resources, and possessions related to “classical” culture in the home.</a:t>
            </a:r>
          </a:p>
        </p:txBody>
      </p:sp>
    </p:spTree>
    <p:extLst>
      <p:ext uri="{BB962C8B-B14F-4D97-AF65-F5344CB8AC3E}">
        <p14:creationId xmlns:p14="http://schemas.microsoft.com/office/powerpoint/2010/main" val="4018842959"/>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7" y="609600"/>
            <a:ext cx="8229600" cy="1066800"/>
          </a:xfrm>
        </p:spPr>
        <p:txBody>
          <a:bodyPr>
            <a:noAutofit/>
          </a:bodyPr>
          <a:lstStyle/>
          <a:p>
            <a:r>
              <a:rPr lang="en-US" sz="2400" dirty="0"/>
              <a:t>PISA results indicate that U.S. schools are equipping white and Asian students with higher levels of preparation in reading.</a:t>
            </a:r>
          </a:p>
        </p:txBody>
      </p:sp>
      <p:sp>
        <p:nvSpPr>
          <p:cNvPr id="4" name="Text Placeholder 3"/>
          <p:cNvSpPr>
            <a:spLocks noGrp="1"/>
          </p:cNvSpPr>
          <p:nvPr>
            <p:ph type="body" sz="quarter" idx="10"/>
          </p:nvPr>
        </p:nvSpPr>
        <p:spPr>
          <a:xfrm>
            <a:off x="1981200" y="6248400"/>
            <a:ext cx="7086600" cy="228600"/>
          </a:xfrm>
        </p:spPr>
        <p:txBody>
          <a:bodyPr>
            <a:normAutofit fontScale="92500" lnSpcReduction="10000"/>
          </a:bodyPr>
          <a:lstStyle/>
          <a:p>
            <a:r>
              <a:rPr lang="en-US" dirty="0"/>
              <a:t>National Center for Education Statistics, 2016 https://nces.ed.gov/surveys/pisa/pisa2015/pisa2015highlights_4.asp</a:t>
            </a:r>
          </a:p>
          <a:p>
            <a:endParaRPr lang="en-US" dirty="0"/>
          </a:p>
        </p:txBody>
      </p:sp>
      <p:graphicFrame>
        <p:nvGraphicFramePr>
          <p:cNvPr id="6" name="Content Placeholder 5"/>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4517" y="2368331"/>
            <a:ext cx="4251169" cy="307777"/>
          </a:xfrm>
          <a:prstGeom prst="rect">
            <a:avLst/>
          </a:prstGeom>
          <a:noFill/>
        </p:spPr>
        <p:txBody>
          <a:bodyPr wrap="square" rtlCol="0">
            <a:spAutoFit/>
          </a:bodyPr>
          <a:lstStyle/>
          <a:p>
            <a:r>
              <a:rPr lang="en-US" sz="1400" dirty="0"/>
              <a:t>Average scale score</a:t>
            </a:r>
          </a:p>
        </p:txBody>
      </p:sp>
    </p:spTree>
    <p:extLst>
      <p:ext uri="{BB962C8B-B14F-4D97-AF65-F5344CB8AC3E}">
        <p14:creationId xmlns:p14="http://schemas.microsoft.com/office/powerpoint/2010/main" val="3624438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66800"/>
          </a:xfrm>
        </p:spPr>
        <p:txBody>
          <a:bodyPr>
            <a:normAutofit fontScale="90000"/>
          </a:bodyPr>
          <a:lstStyle/>
          <a:p>
            <a:r>
              <a:rPr lang="en-US" sz="3200" dirty="0"/>
              <a:t>PISA results indicate that U.S. schools are equipping white and Asian students with higher levels of preparation in Math.</a:t>
            </a:r>
          </a:p>
        </p:txBody>
      </p:sp>
      <p:graphicFrame>
        <p:nvGraphicFramePr>
          <p:cNvPr id="5" name="Content Placeholder 4"/>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a:t>National Center for Education Statistics, 2016 https://nces.ed.gov/surveys/pisa/pisa2015/pisa2015highlights_5.asp</a:t>
            </a:r>
          </a:p>
        </p:txBody>
      </p:sp>
    </p:spTree>
    <p:extLst>
      <p:ext uri="{BB962C8B-B14F-4D97-AF65-F5344CB8AC3E}">
        <p14:creationId xmlns:p14="http://schemas.microsoft.com/office/powerpoint/2010/main" val="99168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These stories animated hopes and dreams of people here at home</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And drew countless immigrants to our shores</a:t>
            </a:r>
            <a:endParaRPr lang="en-US" dirty="0"/>
          </a:p>
        </p:txBody>
      </p:sp>
    </p:spTree>
    <p:extLst>
      <p:ext uri="{BB962C8B-B14F-4D97-AF65-F5344CB8AC3E}">
        <p14:creationId xmlns:p14="http://schemas.microsoft.com/office/powerpoint/2010/main" val="29758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66800"/>
          </a:xfrm>
        </p:spPr>
        <p:txBody>
          <a:bodyPr>
            <a:normAutofit fontScale="90000"/>
          </a:bodyPr>
          <a:lstStyle/>
          <a:p>
            <a:r>
              <a:rPr lang="en-US" sz="3200" dirty="0"/>
              <a:t>PISA results indicate that U.S. schools are equipping white and Asian students with higher levels of preparation in science.</a:t>
            </a:r>
          </a:p>
        </p:txBody>
      </p:sp>
      <p:graphicFrame>
        <p:nvGraphicFramePr>
          <p:cNvPr id="5" name="Content Placeholder 4"/>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1981200" y="6248400"/>
            <a:ext cx="8686800" cy="228600"/>
          </a:xfrm>
          <a:prstGeom prst="rect">
            <a:avLst/>
          </a:prstGeom>
        </p:spPr>
        <p:txBody>
          <a:bodyPr>
            <a:normAutofit fontScale="32500" lnSpcReduction="20000"/>
          </a:bodyPr>
          <a:lstStyle/>
          <a:p>
            <a:r>
              <a:rPr lang="en-US" dirty="0" smtClean="0"/>
              <a:t>National Center for Education Statistics, </a:t>
            </a:r>
            <a:r>
              <a:rPr lang="en-US" dirty="0"/>
              <a:t>2016 https://nces.ed.gov/surveys/pisa/pisa2015/pisa2015highlights_3.asp</a:t>
            </a:r>
          </a:p>
        </p:txBody>
      </p:sp>
    </p:spTree>
    <p:extLst>
      <p:ext uri="{BB962C8B-B14F-4D97-AF65-F5344CB8AC3E}">
        <p14:creationId xmlns:p14="http://schemas.microsoft.com/office/powerpoint/2010/main" val="956443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So let’s talk about those gaps.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05814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normAutofit/>
          </a:bodyPr>
          <a:lstStyle/>
          <a:p>
            <a:pPr eaLnBrk="1" hangingPunct="1"/>
            <a:r>
              <a:rPr lang="en-US" dirty="0" smtClean="0"/>
              <a:t>Gaps in achievement begin before children arrive at the schoolhouse door.</a:t>
            </a:r>
          </a:p>
        </p:txBody>
      </p:sp>
      <p:sp>
        <p:nvSpPr>
          <p:cNvPr id="679939" name="Rectangle 3"/>
          <p:cNvSpPr>
            <a:spLocks noGrp="1" noChangeArrowheads="1"/>
          </p:cNvSpPr>
          <p:nvPr>
            <p:ph type="subTitle" idx="1"/>
          </p:nvPr>
        </p:nvSpPr>
        <p:spPr>
          <a:xfrm>
            <a:off x="2895600" y="3886200"/>
            <a:ext cx="6400800" cy="2217717"/>
          </a:xfrm>
        </p:spPr>
        <p:txBody>
          <a:bodyPr/>
          <a:lstStyle/>
          <a:p>
            <a:pPr eaLnBrk="1" hangingPunct="1">
              <a:lnSpc>
                <a:spcPct val="90000"/>
              </a:lnSpc>
            </a:pPr>
            <a:r>
              <a:rPr lang="en-US" sz="2800" dirty="0"/>
              <a:t>But, rather than organizing our educational system to ameliorate this problem, we organize it to exacerbate the problem.</a:t>
            </a:r>
          </a:p>
        </p:txBody>
      </p:sp>
    </p:spTree>
    <p:extLst>
      <p:ext uri="{BB962C8B-B14F-4D97-AF65-F5344CB8AC3E}">
        <p14:creationId xmlns:p14="http://schemas.microsoft.com/office/powerpoint/2010/main" val="1282076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lstStyle/>
          <a:p>
            <a:pPr eaLnBrk="1" hangingPunct="1"/>
            <a:r>
              <a:rPr lang="en-US" smtClean="0"/>
              <a:t>How?</a:t>
            </a:r>
          </a:p>
        </p:txBody>
      </p:sp>
      <p:sp>
        <p:nvSpPr>
          <p:cNvPr id="69635" name="Rectangle 3"/>
          <p:cNvSpPr>
            <a:spLocks noGrp="1" noChangeArrowheads="1"/>
          </p:cNvSpPr>
          <p:nvPr>
            <p:ph type="subTitle" idx="1"/>
          </p:nvPr>
        </p:nvSpPr>
        <p:spPr/>
        <p:txBody>
          <a:bodyPr/>
          <a:lstStyle/>
          <a:p>
            <a:pPr eaLnBrk="1" hangingPunct="1"/>
            <a:r>
              <a:rPr lang="en-US" dirty="0" smtClean="0"/>
              <a:t>By giving students who arrive with less, less in school, too.</a:t>
            </a:r>
          </a:p>
        </p:txBody>
      </p:sp>
    </p:spTree>
    <p:extLst>
      <p:ext uri="{BB962C8B-B14F-4D97-AF65-F5344CB8AC3E}">
        <p14:creationId xmlns:p14="http://schemas.microsoft.com/office/powerpoint/2010/main" val="40386150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pPr eaLnBrk="1" hangingPunct="1"/>
            <a:r>
              <a:rPr lang="en-US" smtClean="0"/>
              <a:t>Some of these “lesses” are a result of choices that policymakers make.</a:t>
            </a:r>
          </a:p>
        </p:txBody>
      </p:sp>
    </p:spTree>
    <p:extLst>
      <p:ext uri="{BB962C8B-B14F-4D97-AF65-F5344CB8AC3E}">
        <p14:creationId xmlns:p14="http://schemas.microsoft.com/office/powerpoint/2010/main" val="49611430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Inequities in State and Local Revenue Per Student</a:t>
            </a:r>
            <a:endParaRPr lang="en-US" sz="3400" dirty="0"/>
          </a:p>
        </p:txBody>
      </p:sp>
      <p:graphicFrame>
        <p:nvGraphicFramePr>
          <p:cNvPr id="9" name="Content Placeholder 5"/>
          <p:cNvGraphicFramePr>
            <a:graphicFrameLocks noGrp="1"/>
          </p:cNvGraphicFramePr>
          <p:nvPr>
            <p:ph idx="1"/>
            <p:extLst/>
          </p:nvPr>
        </p:nvGraphicFramePr>
        <p:xfrm>
          <a:off x="2971800" y="2286000"/>
          <a:ext cx="6553200" cy="2578608"/>
        </p:xfrm>
        <a:graphic>
          <a:graphicData uri="http://schemas.openxmlformats.org/drawingml/2006/table">
            <a:tbl>
              <a:tblPr>
                <a:tableStyleId>{B301B821-A1FF-4177-AEE7-76D212191A09}</a:tableStyleId>
              </a:tblPr>
              <a:tblGrid>
                <a:gridCol w="3607738"/>
                <a:gridCol w="2945462"/>
              </a:tblGrid>
              <a:tr h="370840">
                <a:tc>
                  <a:txBody>
                    <a:bodyPr/>
                    <a:lstStyle/>
                    <a:p>
                      <a:endParaRPr lang="en-US" sz="2800" b="1" dirty="0" smtClean="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latin typeface="+mn-lt"/>
                        </a:rPr>
                        <a:t>Gap</a:t>
                      </a:r>
                      <a:endParaRPr lang="en-US" sz="2800" b="1" dirty="0">
                        <a:latin typeface="+mn-lt"/>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Poverty vs. </a:t>
                      </a:r>
                    </a:p>
                    <a:p>
                      <a:r>
                        <a:rPr lang="en-US" sz="2800" dirty="0" smtClean="0">
                          <a:latin typeface="Calibri" pitchFamily="34" charset="0"/>
                        </a:rPr>
                        <a:t>Low Poverty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–$1200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Minority vs. </a:t>
                      </a:r>
                    </a:p>
                    <a:p>
                      <a:r>
                        <a:rPr lang="en-US" sz="2800" dirty="0" smtClean="0">
                          <a:latin typeface="Calibri" pitchFamily="34" charset="0"/>
                        </a:rPr>
                        <a:t>Low Minority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–$2,000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 </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 Placeholder 3"/>
          <p:cNvSpPr>
            <a:spLocks noGrp="1"/>
          </p:cNvSpPr>
          <p:nvPr>
            <p:ph type="body" sz="quarter" idx="10"/>
          </p:nvPr>
        </p:nvSpPr>
        <p:spPr>
          <a:xfrm>
            <a:off x="2057400" y="6248400"/>
            <a:ext cx="8458200" cy="228600"/>
          </a:xfrm>
        </p:spPr>
        <p:txBody>
          <a:bodyPr>
            <a:normAutofit fontScale="92500" lnSpcReduction="10000"/>
          </a:bodyPr>
          <a:lstStyle/>
          <a:p>
            <a:pPr>
              <a:defRPr/>
            </a:pPr>
            <a:r>
              <a:rPr lang="en-US" dirty="0" smtClean="0"/>
              <a:t>Education Trust analyses based on U.S. Dept of Education and U.S. Census Bureau data for 2010-12</a:t>
            </a:r>
            <a:endParaRPr lang="en-US" dirty="0"/>
          </a:p>
        </p:txBody>
      </p:sp>
    </p:spTree>
    <p:extLst>
      <p:ext uri="{BB962C8B-B14F-4D97-AF65-F5344CB8AC3E}">
        <p14:creationId xmlns:p14="http://schemas.microsoft.com/office/powerpoint/2010/main" val="4191415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eaLnBrk="1" hangingPunct="1"/>
            <a:r>
              <a:rPr lang="en-US" dirty="0" smtClean="0"/>
              <a:t>In truth, though, some of the most devastating “</a:t>
            </a:r>
            <a:r>
              <a:rPr lang="en-US" dirty="0" err="1" smtClean="0"/>
              <a:t>lesses</a:t>
            </a:r>
            <a:r>
              <a:rPr lang="en-US" dirty="0" smtClean="0"/>
              <a:t>” are a function of choices that we educators (and school board members) make.</a:t>
            </a:r>
          </a:p>
        </p:txBody>
      </p:sp>
    </p:spTree>
    <p:extLst>
      <p:ext uri="{BB962C8B-B14F-4D97-AF65-F5344CB8AC3E}">
        <p14:creationId xmlns:p14="http://schemas.microsoft.com/office/powerpoint/2010/main" val="224769938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dirty="0" smtClean="0"/>
              <a:t>Choices we make about what to expect of whom.....</a:t>
            </a:r>
          </a:p>
        </p:txBody>
      </p:sp>
      <p:pic>
        <p:nvPicPr>
          <p:cNvPr id="4" name="Picture 1" descr="iStock 6760168 Thinking Little Girl.jpg"/>
          <p:cNvPicPr>
            <a:picLocks noChangeAspect="1"/>
          </p:cNvPicPr>
          <p:nvPr/>
        </p:nvPicPr>
        <p:blipFill>
          <a:blip r:embed="rId2" cstate="print"/>
          <a:srcRect/>
          <a:stretch>
            <a:fillRect/>
          </a:stretch>
        </p:blipFill>
        <p:spPr bwMode="auto">
          <a:xfrm>
            <a:off x="8382001" y="3810000"/>
            <a:ext cx="1947703" cy="2560320"/>
          </a:xfrm>
          <a:prstGeom prst="rect">
            <a:avLst/>
          </a:prstGeom>
          <a:noFill/>
          <a:ln w="9525">
            <a:noFill/>
            <a:miter lim="800000"/>
            <a:headEnd/>
            <a:tailEnd/>
          </a:ln>
        </p:spPr>
      </p:pic>
    </p:spTree>
    <p:extLst>
      <p:ext uri="{BB962C8B-B14F-4D97-AF65-F5344CB8AC3E}">
        <p14:creationId xmlns:p14="http://schemas.microsoft.com/office/powerpoint/2010/main" val="419072890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ext Box 2"/>
          <p:cNvSpPr txBox="1">
            <a:spLocks noChangeArrowheads="1"/>
          </p:cNvSpPr>
          <p:nvPr/>
        </p:nvSpPr>
        <p:spPr bwMode="auto">
          <a:xfrm>
            <a:off x="1524000" y="6273624"/>
            <a:ext cx="8206842" cy="261610"/>
          </a:xfrm>
          <a:prstGeom prst="rect">
            <a:avLst/>
          </a:prstGeom>
          <a:noFill/>
          <a:ln w="9525">
            <a:noFill/>
            <a:miter lim="800000"/>
            <a:headEnd/>
            <a:tailEnd/>
          </a:ln>
          <a:effectLst/>
        </p:spPr>
        <p:txBody>
          <a:bodyPr wrap="square">
            <a:spAutoFit/>
          </a:bodyPr>
          <a:lstStyle/>
          <a:p>
            <a:pPr>
              <a:spcBef>
                <a:spcPct val="50000"/>
              </a:spcBef>
            </a:pPr>
            <a:r>
              <a:rPr lang="en-US" sz="1100" dirty="0">
                <a:latin typeface="+mj-lt"/>
              </a:rPr>
              <a:t>Source:  Prospects (ABT Associates, 1993), in “Prospects:  Final Report on Student Outcomes”, PES, DOE, 1997.</a:t>
            </a:r>
          </a:p>
        </p:txBody>
      </p:sp>
      <p:sp>
        <p:nvSpPr>
          <p:cNvPr id="1433603" name="Rectangle 3"/>
          <p:cNvSpPr>
            <a:spLocks noGrp="1" noChangeArrowheads="1"/>
          </p:cNvSpPr>
          <p:nvPr>
            <p:ph type="title"/>
          </p:nvPr>
        </p:nvSpPr>
        <p:spPr>
          <a:xfrm>
            <a:off x="2133600" y="533400"/>
            <a:ext cx="8077200" cy="1143000"/>
          </a:xfrm>
        </p:spPr>
        <p:txBody>
          <a:bodyPr/>
          <a:lstStyle/>
          <a:p>
            <a:r>
              <a:rPr lang="en-US" sz="2800" dirty="0"/>
              <a:t>Students in poor schools receive As for work that would earn Cs in affluent schools.</a:t>
            </a:r>
          </a:p>
        </p:txBody>
      </p:sp>
      <p:graphicFrame>
        <p:nvGraphicFramePr>
          <p:cNvPr id="1433604" name="Object 4"/>
          <p:cNvGraphicFramePr>
            <a:graphicFrameLocks noGrp="1" noChangeAspect="1"/>
          </p:cNvGraphicFramePr>
          <p:nvPr>
            <p:ph type="chart" idx="1"/>
          </p:nvPr>
        </p:nvGraphicFramePr>
        <p:xfrm>
          <a:off x="2590801" y="1905000"/>
          <a:ext cx="7375525" cy="4114800"/>
        </p:xfrm>
        <a:graphic>
          <a:graphicData uri="http://schemas.openxmlformats.org/presentationml/2006/ole">
            <mc:AlternateContent xmlns:mc="http://schemas.openxmlformats.org/markup-compatibility/2006">
              <mc:Choice xmlns:v="urn:schemas-microsoft-com:vml" Requires="v">
                <p:oleObj spid="_x0000_s1068" name="Chart" r:id="rId3" imgW="8163012" imgH="4552970" progId="MSGraph.Chart.8">
                  <p:embed followColorScheme="full"/>
                </p:oleObj>
              </mc:Choice>
              <mc:Fallback>
                <p:oleObj name="Chart" r:id="rId3" imgW="8163012" imgH="4552970" progId="MSGraph.Chart.8">
                  <p:embed followColorScheme="full"/>
                  <p:pic>
                    <p:nvPicPr>
                      <p:cNvPr id="0" name=""/>
                      <p:cNvPicPr>
                        <a:picLocks noChangeAspect="1" noChangeArrowheads="1"/>
                      </p:cNvPicPr>
                      <p:nvPr/>
                    </p:nvPicPr>
                    <p:blipFill>
                      <a:blip r:embed="rId4"/>
                      <a:srcRect/>
                      <a:stretch>
                        <a:fillRect/>
                      </a:stretch>
                    </p:blipFill>
                    <p:spPr bwMode="auto">
                      <a:xfrm>
                        <a:off x="2590801" y="1905000"/>
                        <a:ext cx="73755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05" name="Line 5"/>
          <p:cNvSpPr>
            <a:spLocks noChangeShapeType="1"/>
          </p:cNvSpPr>
          <p:nvPr/>
        </p:nvSpPr>
        <p:spPr bwMode="auto">
          <a:xfrm>
            <a:off x="4572000" y="4038600"/>
            <a:ext cx="2057400" cy="152400"/>
          </a:xfrm>
          <a:prstGeom prst="line">
            <a:avLst/>
          </a:prstGeom>
          <a:noFill/>
          <a:ln w="19050">
            <a:solidFill>
              <a:schemeClr val="tx1"/>
            </a:solidFill>
            <a:round/>
            <a:headEnd/>
            <a:tailEnd type="triangle" w="med" len="lg"/>
          </a:ln>
          <a:effectLst/>
        </p:spPr>
        <p:txBody>
          <a:bodyPr wrap="none" anchor="ctr"/>
          <a:lstStyle/>
          <a:p>
            <a:endParaRPr lang="en-US"/>
          </a:p>
        </p:txBody>
      </p:sp>
    </p:spTree>
    <p:extLst>
      <p:ext uri="{BB962C8B-B14F-4D97-AF65-F5344CB8AC3E}">
        <p14:creationId xmlns:p14="http://schemas.microsoft.com/office/powerpoint/2010/main" val="1571149281"/>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pPr eaLnBrk="1" hangingPunct="1"/>
            <a:r>
              <a:rPr lang="en-US" smtClean="0"/>
              <a:t>Choices we make about what to teach whom…</a:t>
            </a:r>
          </a:p>
        </p:txBody>
      </p:sp>
    </p:spTree>
    <p:extLst>
      <p:ext uri="{BB962C8B-B14F-4D97-AF65-F5344CB8AC3E}">
        <p14:creationId xmlns:p14="http://schemas.microsoft.com/office/powerpoint/2010/main" val="12315320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Yes, America was often intolerant…</a:t>
            </a:r>
            <a:endParaRPr lang="en-US" dirty="0"/>
          </a:p>
        </p:txBody>
      </p:sp>
      <p:sp>
        <p:nvSpPr>
          <p:cNvPr id="5" name="Subtitle 4"/>
          <p:cNvSpPr>
            <a:spLocks noGrp="1"/>
          </p:cNvSpPr>
          <p:nvPr>
            <p:ph type="subTitle" idx="1"/>
          </p:nvPr>
        </p:nvSpPr>
        <p:spPr/>
        <p:txBody>
          <a:bodyPr/>
          <a:lstStyle/>
          <a:p>
            <a:r>
              <a:rPr lang="en-US" dirty="0" smtClean="0"/>
              <a:t>And they knew the “Dream” was a work in progress.</a:t>
            </a:r>
            <a:endParaRPr lang="en-US" dirty="0"/>
          </a:p>
        </p:txBody>
      </p:sp>
    </p:spTree>
    <p:extLst>
      <p:ext uri="{BB962C8B-B14F-4D97-AF65-F5344CB8AC3E}">
        <p14:creationId xmlns:p14="http://schemas.microsoft.com/office/powerpoint/2010/main" val="41613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828800" y="609600"/>
          <a:ext cx="8534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3"/>
          <p:cNvSpPr txBox="1">
            <a:spLocks/>
          </p:cNvSpPr>
          <p:nvPr/>
        </p:nvSpPr>
        <p:spPr>
          <a:xfrm>
            <a:off x="1524001" y="6082191"/>
            <a:ext cx="8856920" cy="127223"/>
          </a:xfrm>
          <a:prstGeom prst="rect">
            <a:avLst/>
          </a:prstGeom>
        </p:spPr>
        <p:txBody>
          <a:bodyPr/>
          <a:lstStyle/>
          <a:p>
            <a:pPr marL="342900" indent="-342900">
              <a:spcBef>
                <a:spcPct val="20000"/>
              </a:spcBef>
              <a:defRPr/>
            </a:pPr>
            <a:r>
              <a:rPr lang="en-US" sz="1100" dirty="0">
                <a:latin typeface="+mj-lt"/>
              </a:rPr>
              <a:t>Source:  NCES, “Eighth-Grade Algebra: Findings from the Eighth-Grade Round of the Early Childhood Longitudinal Study, Kindergarten Class of 1998-99 (ECLS-K)” (2010). </a:t>
            </a:r>
          </a:p>
        </p:txBody>
      </p:sp>
      <p:sp>
        <p:nvSpPr>
          <p:cNvPr id="4" name="TextBox 3"/>
          <p:cNvSpPr txBox="1"/>
          <p:nvPr/>
        </p:nvSpPr>
        <p:spPr>
          <a:xfrm>
            <a:off x="1676400" y="381001"/>
            <a:ext cx="8839200" cy="1384995"/>
          </a:xfrm>
          <a:prstGeom prst="rect">
            <a:avLst/>
          </a:prstGeom>
          <a:noFill/>
        </p:spPr>
        <p:txBody>
          <a:bodyPr wrap="square" rtlCol="0">
            <a:spAutoFit/>
          </a:bodyPr>
          <a:lstStyle/>
          <a:p>
            <a:pPr algn="ctr"/>
            <a:r>
              <a:rPr lang="en-US" sz="2800" dirty="0">
                <a:latin typeface="Univers 55"/>
              </a:rPr>
              <a:t>Even African-American students with </a:t>
            </a:r>
            <a:r>
              <a:rPr lang="en-US" sz="2800" b="1" i="1" dirty="0">
                <a:latin typeface="Univers 55"/>
              </a:rPr>
              <a:t>high math performance </a:t>
            </a:r>
            <a:r>
              <a:rPr lang="en-US" sz="2800" dirty="0">
                <a:latin typeface="Univers 55"/>
              </a:rPr>
              <a:t>in fifth grade are unlikely to be placed in algebra in eighth grade</a:t>
            </a:r>
          </a:p>
        </p:txBody>
      </p:sp>
    </p:spTree>
    <p:extLst>
      <p:ext uri="{BB962C8B-B14F-4D97-AF65-F5344CB8AC3E}">
        <p14:creationId xmlns:p14="http://schemas.microsoft.com/office/powerpoint/2010/main" val="165874060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2209800" y="1676401"/>
            <a:ext cx="7772400" cy="2681844"/>
          </a:xfrm>
        </p:spPr>
        <p:txBody>
          <a:bodyPr/>
          <a:lstStyle/>
          <a:p>
            <a:pPr eaLnBrk="1" hangingPunct="1"/>
            <a:r>
              <a:rPr lang="en-US" dirty="0" smtClean="0"/>
              <a:t>And choices we make about </a:t>
            </a:r>
            <a:br>
              <a:rPr lang="en-US" dirty="0" smtClean="0"/>
            </a:br>
            <a:r>
              <a:rPr lang="en-US" i="1" dirty="0" smtClean="0"/>
              <a:t>who </a:t>
            </a:r>
            <a:r>
              <a:rPr lang="en-US" dirty="0" smtClean="0"/>
              <a:t>teaches whom…</a:t>
            </a:r>
          </a:p>
        </p:txBody>
      </p:sp>
    </p:spTree>
    <p:extLst>
      <p:ext uri="{BB962C8B-B14F-4D97-AF65-F5344CB8AC3E}">
        <p14:creationId xmlns:p14="http://schemas.microsoft.com/office/powerpoint/2010/main" val="75081177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1752600" y="382976"/>
            <a:ext cx="8610600" cy="1053937"/>
          </a:xfrm>
        </p:spPr>
        <p:txBody>
          <a:bodyPr/>
          <a:lstStyle/>
          <a:p>
            <a:pPr eaLnBrk="1" hangingPunct="1"/>
            <a:r>
              <a:rPr lang="en-US" sz="2800" dirty="0"/>
              <a:t>Students at high-minority schools more </a:t>
            </a:r>
            <a:br>
              <a:rPr lang="en-US" sz="2800" dirty="0"/>
            </a:br>
            <a:r>
              <a:rPr lang="en-US" sz="2800" dirty="0"/>
              <a:t>likely to be taught by novice* teachers.</a:t>
            </a:r>
          </a:p>
        </p:txBody>
      </p:sp>
      <p:graphicFrame>
        <p:nvGraphicFramePr>
          <p:cNvPr id="89090" name="Object 3"/>
          <p:cNvGraphicFramePr>
            <a:graphicFrameLocks noGrp="1" noChangeAspect="1"/>
          </p:cNvGraphicFramePr>
          <p:nvPr>
            <p:ph idx="1"/>
          </p:nvPr>
        </p:nvGraphicFramePr>
        <p:xfrm>
          <a:off x="1905000" y="1600200"/>
          <a:ext cx="8458200" cy="4114800"/>
        </p:xfrm>
        <a:graphic>
          <a:graphicData uri="http://schemas.openxmlformats.org/presentationml/2006/ole">
            <mc:AlternateContent xmlns:mc="http://schemas.openxmlformats.org/markup-compatibility/2006">
              <mc:Choice xmlns:v="urn:schemas-microsoft-com:vml" Requires="v">
                <p:oleObj spid="_x0000_s2092" name="Worksheet" r:id="rId5" imgW="8455885" imgH="4115157" progId="Excel.Sheet.8">
                  <p:embed/>
                </p:oleObj>
              </mc:Choice>
              <mc:Fallback>
                <p:oleObj name="Worksheet" r:id="rId5" imgW="8455885" imgH="4115157"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00200"/>
                        <a:ext cx="8458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1524000" y="6249667"/>
            <a:ext cx="9297390" cy="261610"/>
          </a:xfrm>
          <a:prstGeom prst="rect">
            <a:avLst/>
          </a:prstGeom>
          <a:noFill/>
          <a:ln w="9525">
            <a:noFill/>
            <a:miter lim="800000"/>
            <a:headEnd/>
            <a:tailEnd/>
          </a:ln>
        </p:spPr>
        <p:txBody>
          <a:bodyPr wrap="square">
            <a:spAutoFit/>
          </a:bodyPr>
          <a:lstStyle/>
          <a:p>
            <a:pPr>
              <a:defRPr/>
            </a:pPr>
            <a:r>
              <a:rPr lang="en-US" altLang="en-US" sz="1100" dirty="0"/>
              <a:t>Source:  Analysis of 2003-2004 Schools and Staffing Survey data by Richard Ingersoll, University of Pennsylvania 2007. </a:t>
            </a:r>
          </a:p>
        </p:txBody>
      </p:sp>
      <p:sp>
        <p:nvSpPr>
          <p:cNvPr id="5125" name="Text Box 5"/>
          <p:cNvSpPr txBox="1">
            <a:spLocks noChangeArrowheads="1"/>
          </p:cNvSpPr>
          <p:nvPr/>
        </p:nvSpPr>
        <p:spPr bwMode="auto">
          <a:xfrm>
            <a:off x="1524000" y="5675426"/>
            <a:ext cx="8839200" cy="646331"/>
          </a:xfrm>
          <a:prstGeom prst="rect">
            <a:avLst/>
          </a:prstGeom>
          <a:noFill/>
          <a:ln w="9525">
            <a:noFill/>
            <a:miter lim="800000"/>
            <a:headEnd/>
            <a:tailEnd/>
          </a:ln>
        </p:spPr>
        <p:txBody>
          <a:bodyPr>
            <a:spAutoFit/>
          </a:bodyPr>
          <a:lstStyle/>
          <a:p>
            <a:pPr>
              <a:defRPr/>
            </a:pPr>
            <a:r>
              <a:rPr lang="en-US" sz="1200" dirty="0"/>
              <a:t>Note: High minority school: 75% or more of the students are Black, Hispanic, American Indian or Alaskan Native, Asian or Pacific Islander.  Low-minority school: 10% or fewer of the students are non-White students.  Novice teachers are those with three years or fewer experience.</a:t>
            </a:r>
          </a:p>
        </p:txBody>
      </p:sp>
    </p:spTree>
    <p:extLst>
      <p:ext uri="{BB962C8B-B14F-4D97-AF65-F5344CB8AC3E}">
        <p14:creationId xmlns:p14="http://schemas.microsoft.com/office/powerpoint/2010/main" val="5124113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0" y="540325"/>
            <a:ext cx="9144000" cy="1193470"/>
          </a:xfrm>
        </p:spPr>
        <p:txBody>
          <a:bodyPr>
            <a:normAutofit fontScale="90000"/>
          </a:bodyPr>
          <a:lstStyle/>
          <a:p>
            <a:pPr eaLnBrk="1" hangingPunct="1"/>
            <a:r>
              <a:rPr lang="en-US" sz="2600" b="1" dirty="0"/>
              <a:t>Math </a:t>
            </a:r>
            <a:r>
              <a:rPr lang="en-US" sz="2600" dirty="0"/>
              <a:t>classes at high-poverty, high-minority secondary schools are more likely to be taught by </a:t>
            </a:r>
            <a:br>
              <a:rPr lang="en-US" sz="2600" dirty="0"/>
            </a:br>
            <a:r>
              <a:rPr lang="en-US" sz="2600" dirty="0"/>
              <a:t>out-of-field* teachers.</a:t>
            </a:r>
          </a:p>
        </p:txBody>
      </p:sp>
      <p:graphicFrame>
        <p:nvGraphicFramePr>
          <p:cNvPr id="6" name="Object 3"/>
          <p:cNvGraphicFramePr>
            <a:graphicFrameLocks noGrp="1" noChangeAspect="1"/>
          </p:cNvGraphicFramePr>
          <p:nvPr>
            <p:ph idx="4294967295"/>
          </p:nvPr>
        </p:nvGraphicFramePr>
        <p:xfrm>
          <a:off x="1662114" y="1181101"/>
          <a:ext cx="8791575"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1524000" y="5558651"/>
            <a:ext cx="8839200" cy="769441"/>
          </a:xfrm>
          <a:prstGeom prst="rect">
            <a:avLst/>
          </a:prstGeom>
          <a:noFill/>
          <a:ln w="9525">
            <a:noFill/>
            <a:miter lim="800000"/>
            <a:headEnd/>
            <a:tailEnd/>
          </a:ln>
        </p:spPr>
        <p:txBody>
          <a:bodyPr>
            <a:spAutoFit/>
          </a:bodyPr>
          <a:lstStyle/>
          <a:p>
            <a:pPr>
              <a:defRPr/>
            </a:pPr>
            <a:r>
              <a:rPr lang="en-US" sz="1100" dirty="0"/>
              <a:t>Note: High-poverty school: 55 percent or more of the students are eligible for free/reduced-price lunch. Low-poverty school :15 percent or fewer of the students are eligible for free/reduced-price lunch. High-minority school: 78 percent or more of the students are black, Hispanic, American Indian or Alaskan Native, Asian or Pacific Islander.  Low-minority school : 12 percent or fewer of the students are non-white students. </a:t>
            </a:r>
          </a:p>
        </p:txBody>
      </p:sp>
      <p:sp>
        <p:nvSpPr>
          <p:cNvPr id="6149" name="Text Box 5"/>
          <p:cNvSpPr txBox="1">
            <a:spLocks noChangeArrowheads="1"/>
          </p:cNvSpPr>
          <p:nvPr/>
        </p:nvSpPr>
        <p:spPr bwMode="auto">
          <a:xfrm>
            <a:off x="1524000" y="6095288"/>
            <a:ext cx="8989621" cy="600164"/>
          </a:xfrm>
          <a:prstGeom prst="rect">
            <a:avLst/>
          </a:prstGeom>
          <a:noFill/>
          <a:ln w="9525">
            <a:noFill/>
            <a:miter lim="800000"/>
            <a:headEnd/>
            <a:tailEnd/>
          </a:ln>
        </p:spPr>
        <p:txBody>
          <a:bodyPr wrap="square">
            <a:spAutoFit/>
          </a:bodyPr>
          <a:lstStyle/>
          <a:p>
            <a:pPr>
              <a:defRPr/>
            </a:pPr>
            <a:r>
              <a:rPr lang="en-US" altLang="en-US" sz="1100" dirty="0"/>
              <a:t>*Teachers with neither certification nor major. Data for secondary-level core academic classes (math, science, social studies, English) across  the U.S.</a:t>
            </a:r>
          </a:p>
          <a:p>
            <a:pPr>
              <a:defRPr/>
            </a:pPr>
            <a:r>
              <a:rPr lang="en-US" altLang="en-US" sz="1100" dirty="0"/>
              <a:t> Source:  Education Trust Analysis of 2007-08 Schools and Staffing Survey data. </a:t>
            </a:r>
          </a:p>
        </p:txBody>
      </p:sp>
    </p:spTree>
    <p:extLst>
      <p:ext uri="{BB962C8B-B14F-4D97-AF65-F5344CB8AC3E}">
        <p14:creationId xmlns:p14="http://schemas.microsoft.com/office/powerpoint/2010/main" val="324079792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9325" y="490847"/>
            <a:ext cx="8229600" cy="1066800"/>
          </a:xfrm>
        </p:spPr>
        <p:txBody>
          <a:bodyPr>
            <a:noAutofit/>
          </a:bodyPr>
          <a:lstStyle/>
          <a:p>
            <a:r>
              <a:rPr lang="en-US" sz="2800" dirty="0"/>
              <a:t>Los Angeles: Black, Latino students have fewer highly effective teachers, more weak ones. </a:t>
            </a:r>
          </a:p>
        </p:txBody>
      </p:sp>
      <p:pic>
        <p:nvPicPr>
          <p:cNvPr id="6" name="Content Placeholder 5" descr="lausd.ela.jpg"/>
          <p:cNvPicPr>
            <a:picLocks noGrp="1" noChangeAspect="1"/>
          </p:cNvPicPr>
          <p:nvPr>
            <p:ph idx="1"/>
          </p:nvPr>
        </p:nvPicPr>
        <p:blipFill>
          <a:blip r:embed="rId2" cstate="print"/>
          <a:srcRect t="2135"/>
          <a:stretch>
            <a:fillRect/>
          </a:stretch>
        </p:blipFill>
        <p:spPr>
          <a:xfrm>
            <a:off x="3659641" y="2299395"/>
            <a:ext cx="4090248" cy="3810370"/>
          </a:xfrm>
        </p:spPr>
      </p:pic>
      <p:sp>
        <p:nvSpPr>
          <p:cNvPr id="7" name="TextBox 6"/>
          <p:cNvSpPr txBox="1"/>
          <p:nvPr/>
        </p:nvSpPr>
        <p:spPr>
          <a:xfrm>
            <a:off x="2652157" y="5997039"/>
            <a:ext cx="7267699" cy="369332"/>
          </a:xfrm>
          <a:prstGeom prst="rect">
            <a:avLst/>
          </a:prstGeom>
          <a:noFill/>
        </p:spPr>
        <p:txBody>
          <a:bodyPr wrap="square" rtlCol="0">
            <a:spAutoFit/>
          </a:bodyPr>
          <a:lstStyle/>
          <a:p>
            <a:endParaRPr lang="en-US" dirty="0"/>
          </a:p>
        </p:txBody>
      </p:sp>
      <p:pic>
        <p:nvPicPr>
          <p:cNvPr id="615426" name="Picture 2"/>
          <p:cNvPicPr>
            <a:picLocks noChangeAspect="1" noChangeArrowheads="1"/>
          </p:cNvPicPr>
          <p:nvPr/>
        </p:nvPicPr>
        <p:blipFill>
          <a:blip r:embed="rId3" cstate="print"/>
          <a:srcRect/>
          <a:stretch>
            <a:fillRect/>
          </a:stretch>
        </p:blipFill>
        <p:spPr bwMode="auto">
          <a:xfrm>
            <a:off x="3255818" y="6101937"/>
            <a:ext cx="5715000" cy="323850"/>
          </a:xfrm>
          <a:prstGeom prst="rect">
            <a:avLst/>
          </a:prstGeom>
          <a:noFill/>
          <a:ln w="9525">
            <a:noFill/>
            <a:miter lim="800000"/>
            <a:headEnd/>
            <a:tailEnd/>
          </a:ln>
          <a:effectLst/>
        </p:spPr>
      </p:pic>
      <p:sp>
        <p:nvSpPr>
          <p:cNvPr id="9" name="TextBox 8"/>
          <p:cNvSpPr txBox="1"/>
          <p:nvPr/>
        </p:nvSpPr>
        <p:spPr>
          <a:xfrm>
            <a:off x="1737757" y="1935679"/>
            <a:ext cx="1520041" cy="3477875"/>
          </a:xfrm>
          <a:prstGeom prst="rect">
            <a:avLst/>
          </a:prstGeom>
          <a:noFill/>
        </p:spPr>
        <p:txBody>
          <a:bodyPr wrap="square" rtlCol="0">
            <a:spAutoFit/>
          </a:bodyPr>
          <a:lstStyle/>
          <a:p>
            <a:r>
              <a:rPr lang="en-US" sz="2000" b="1" dirty="0">
                <a:latin typeface="Arial" pitchFamily="34" charset="0"/>
                <a:cs typeface="Arial" pitchFamily="34" charset="0"/>
              </a:rPr>
              <a:t>Latino and  black students are:</a:t>
            </a:r>
          </a:p>
          <a:p>
            <a:endParaRPr lang="en-US" sz="1600" b="1" dirty="0">
              <a:latin typeface="Arial" pitchFamily="34" charset="0"/>
              <a:cs typeface="Arial" pitchFamily="34" charset="0"/>
            </a:endParaRPr>
          </a:p>
          <a:p>
            <a:r>
              <a:rPr lang="en-US" sz="3600" b="1" dirty="0">
                <a:latin typeface="Arial" pitchFamily="34" charset="0"/>
                <a:cs typeface="Arial" pitchFamily="34" charset="0"/>
              </a:rPr>
              <a:t> 3X </a:t>
            </a:r>
            <a:r>
              <a:rPr lang="en-US" sz="1600" b="1" dirty="0">
                <a:latin typeface="Arial" pitchFamily="34" charset="0"/>
                <a:cs typeface="Arial" pitchFamily="34" charset="0"/>
              </a:rPr>
              <a:t>as likely to get low- effectiveness teachers</a:t>
            </a:r>
          </a:p>
          <a:p>
            <a:endParaRPr lang="en-US" dirty="0"/>
          </a:p>
        </p:txBody>
      </p:sp>
      <p:cxnSp>
        <p:nvCxnSpPr>
          <p:cNvPr id="11" name="Straight Arrow Connector 10"/>
          <p:cNvCxnSpPr/>
          <p:nvPr/>
        </p:nvCxnSpPr>
        <p:spPr>
          <a:xfrm>
            <a:off x="2984666" y="3918857"/>
            <a:ext cx="1674421" cy="168629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2166" y="3918858"/>
            <a:ext cx="3358738" cy="15774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31679" y="2719450"/>
            <a:ext cx="1698171" cy="2277547"/>
          </a:xfrm>
          <a:prstGeom prst="rect">
            <a:avLst/>
          </a:prstGeom>
          <a:noFill/>
        </p:spPr>
        <p:txBody>
          <a:bodyPr wrap="square" rtlCol="0">
            <a:spAutoFit/>
          </a:bodyPr>
          <a:lstStyle/>
          <a:p>
            <a:r>
              <a:rPr lang="en-US" sz="4400" b="1" dirty="0">
                <a:latin typeface="Arial" pitchFamily="34" charset="0"/>
                <a:cs typeface="Arial" pitchFamily="34" charset="0"/>
              </a:rPr>
              <a:t>½ </a:t>
            </a:r>
            <a:r>
              <a:rPr lang="en-US" sz="2000" b="1" dirty="0">
                <a:latin typeface="Arial" pitchFamily="34" charset="0"/>
                <a:cs typeface="Arial" pitchFamily="34" charset="0"/>
              </a:rPr>
              <a:t>as likely to get highly effective teachers</a:t>
            </a:r>
            <a:endParaRPr lang="en-US" sz="2000" dirty="0"/>
          </a:p>
          <a:p>
            <a:endParaRPr lang="en-US" dirty="0"/>
          </a:p>
        </p:txBody>
      </p:sp>
      <p:cxnSp>
        <p:nvCxnSpPr>
          <p:cNvPr id="17" name="Straight Arrow Connector 16"/>
          <p:cNvCxnSpPr/>
          <p:nvPr/>
        </p:nvCxnSpPr>
        <p:spPr>
          <a:xfrm flipH="1">
            <a:off x="5407231" y="3277590"/>
            <a:ext cx="2778826" cy="10687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8531" y="3087584"/>
            <a:ext cx="997527" cy="1425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47810" y="1747467"/>
            <a:ext cx="4892632" cy="369332"/>
          </a:xfrm>
          <a:prstGeom prst="rect">
            <a:avLst/>
          </a:prstGeom>
          <a:noFill/>
        </p:spPr>
        <p:txBody>
          <a:bodyPr wrap="square" rtlCol="0">
            <a:spAutoFit/>
          </a:bodyPr>
          <a:lstStyle/>
          <a:p>
            <a:r>
              <a:rPr lang="en-US" b="1" dirty="0">
                <a:solidFill>
                  <a:srgbClr val="FF0000"/>
                </a:solidFill>
              </a:rPr>
              <a:t>READING/LANGUAGE ARTS</a:t>
            </a:r>
          </a:p>
        </p:txBody>
      </p:sp>
      <p:sp>
        <p:nvSpPr>
          <p:cNvPr id="13" name="TextBox 12"/>
          <p:cNvSpPr txBox="1"/>
          <p:nvPr/>
        </p:nvSpPr>
        <p:spPr>
          <a:xfrm>
            <a:off x="1704754" y="6294476"/>
            <a:ext cx="7283303" cy="246221"/>
          </a:xfrm>
          <a:prstGeom prst="rect">
            <a:avLst/>
          </a:prstGeom>
          <a:noFill/>
        </p:spPr>
        <p:txBody>
          <a:bodyPr wrap="square" rtlCol="0">
            <a:spAutoFit/>
          </a:bodyPr>
          <a:lstStyle/>
          <a:p>
            <a:r>
              <a:rPr lang="en-US" sz="1000" dirty="0"/>
              <a:t>Source:  Education Trust—West, </a:t>
            </a:r>
            <a:r>
              <a:rPr lang="en-US" sz="1000" i="1" dirty="0"/>
              <a:t>Learning Denied, 2012.</a:t>
            </a:r>
            <a:endParaRPr lang="en-US" sz="1000" dirty="0"/>
          </a:p>
        </p:txBody>
      </p:sp>
    </p:spTree>
    <p:extLst>
      <p:ext uri="{BB962C8B-B14F-4D97-AF65-F5344CB8AC3E}">
        <p14:creationId xmlns:p14="http://schemas.microsoft.com/office/powerpoint/2010/main" val="133275505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dirty="0" smtClean="0"/>
              <a:t>The results are devastating.</a:t>
            </a:r>
          </a:p>
        </p:txBody>
      </p:sp>
      <p:sp>
        <p:nvSpPr>
          <p:cNvPr id="76803" name="Rectangle 3"/>
          <p:cNvSpPr>
            <a:spLocks noGrp="1" noChangeArrowheads="1"/>
          </p:cNvSpPr>
          <p:nvPr>
            <p:ph type="subTitle" idx="1"/>
          </p:nvPr>
        </p:nvSpPr>
        <p:spPr/>
        <p:txBody>
          <a:bodyPr/>
          <a:lstStyle/>
          <a:p>
            <a:pPr eaLnBrk="1" hangingPunct="1"/>
            <a:r>
              <a:rPr lang="en-US" dirty="0" smtClean="0"/>
              <a:t>Kids who come in a little behind, leave a </a:t>
            </a:r>
            <a:r>
              <a:rPr lang="en-US" b="1" dirty="0" smtClean="0"/>
              <a:t>lot</a:t>
            </a:r>
            <a:r>
              <a:rPr lang="en-US" dirty="0" smtClean="0"/>
              <a:t> behind.</a:t>
            </a:r>
          </a:p>
        </p:txBody>
      </p:sp>
    </p:spTree>
    <p:extLst>
      <p:ext uri="{BB962C8B-B14F-4D97-AF65-F5344CB8AC3E}">
        <p14:creationId xmlns:p14="http://schemas.microsoft.com/office/powerpoint/2010/main" val="237962133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these are the students who remain in school through 12</a:t>
            </a:r>
            <a:r>
              <a:rPr lang="en-US" baseline="30000" dirty="0" smtClean="0"/>
              <a:t>th</a:t>
            </a:r>
            <a:r>
              <a:rPr lang="en-US" dirty="0" smtClean="0"/>
              <a:t> grade.  </a:t>
            </a:r>
            <a:br>
              <a:rPr lang="en-US" dirty="0" smtClean="0"/>
            </a:br>
            <a:endParaRPr lang="en-US" dirty="0"/>
          </a:p>
        </p:txBody>
      </p:sp>
    </p:spTree>
    <p:extLst>
      <p:ext uri="{BB962C8B-B14F-4D97-AF65-F5344CB8AC3E}">
        <p14:creationId xmlns:p14="http://schemas.microsoft.com/office/powerpoint/2010/main" val="174786273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0" y="1447800"/>
          <a:ext cx="7391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txBox="1">
            <a:spLocks/>
          </p:cNvSpPr>
          <p:nvPr/>
        </p:nvSpPr>
        <p:spPr>
          <a:xfrm>
            <a:off x="1524000" y="6248400"/>
            <a:ext cx="8991600" cy="228600"/>
          </a:xfrm>
          <a:prstGeom prst="rect">
            <a:avLst/>
          </a:prstGeom>
        </p:spPr>
        <p:txBody>
          <a:bodyPr/>
          <a:lstStyle/>
          <a:p>
            <a:pPr marL="342900" indent="-342900">
              <a:spcBef>
                <a:spcPct val="20000"/>
              </a:spcBef>
              <a:defRPr/>
            </a:pPr>
            <a:r>
              <a:rPr lang="en-US" sz="1100" dirty="0"/>
              <a:t>Source: National Center for Education Statistics, “Public School Graduates and Dropouts from the Common Core of Data: School Year 2008-09” (2011).</a:t>
            </a:r>
          </a:p>
        </p:txBody>
      </p:sp>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Autofit/>
          </a:bodyPr>
          <a:lstStyle/>
          <a:p>
            <a:pPr algn="ctr">
              <a:spcBef>
                <a:spcPct val="0"/>
              </a:spcBef>
              <a:defRPr/>
            </a:pPr>
            <a:r>
              <a:rPr lang="en-US" sz="2800" dirty="0">
                <a:latin typeface="Univers 55" pitchFamily="34" charset="0"/>
                <a:ea typeface="+mj-ea"/>
                <a:cs typeface="+mj-cs"/>
              </a:rPr>
              <a:t>Students of color are less likely to graduate from high school on time.</a:t>
            </a:r>
          </a:p>
        </p:txBody>
      </p:sp>
    </p:spTree>
    <p:extLst>
      <p:ext uri="{BB962C8B-B14F-4D97-AF65-F5344CB8AC3E}">
        <p14:creationId xmlns:p14="http://schemas.microsoft.com/office/powerpoint/2010/main" val="119393382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 those numbers up and throw in college entry and graduation, and different groups of young Americans obtain degrees and </a:t>
            </a:r>
            <a:r>
              <a:rPr lang="en-US" b="1" u="sng" dirty="0" smtClean="0"/>
              <a:t>very</a:t>
            </a:r>
            <a:r>
              <a:rPr lang="en-US" dirty="0" smtClean="0"/>
              <a:t> different rates…</a:t>
            </a:r>
            <a:endParaRPr lang="en-US" dirty="0"/>
          </a:p>
        </p:txBody>
      </p:sp>
    </p:spTree>
    <p:extLst>
      <p:ext uri="{BB962C8B-B14F-4D97-AF65-F5344CB8AC3E}">
        <p14:creationId xmlns:p14="http://schemas.microsoft.com/office/powerpoint/2010/main" val="259721108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385011"/>
            <a:ext cx="9144000" cy="1032627"/>
          </a:xfrm>
        </p:spPr>
        <p:txBody>
          <a:bodyPr/>
          <a:lstStyle/>
          <a:p>
            <a:pPr eaLnBrk="1" hangingPunct="1"/>
            <a:r>
              <a:rPr lang="en-US" sz="2600" dirty="0">
                <a:solidFill>
                  <a:srgbClr val="000000"/>
                </a:solidFill>
              </a:rPr>
              <a:t>Whites attain bachelor’s degrees at nearly twice the rate of blacks and almost three times the rate of Hispanics</a:t>
            </a:r>
          </a:p>
        </p:txBody>
      </p:sp>
      <p:sp>
        <p:nvSpPr>
          <p:cNvPr id="10" name="TextBox 9"/>
          <p:cNvSpPr txBox="1"/>
          <p:nvPr/>
        </p:nvSpPr>
        <p:spPr>
          <a:xfrm>
            <a:off x="1524000" y="6248401"/>
            <a:ext cx="6781800" cy="430887"/>
          </a:xfrm>
          <a:prstGeom prst="rect">
            <a:avLst/>
          </a:prstGeom>
          <a:noFill/>
        </p:spPr>
        <p:txBody>
          <a:bodyPr wrap="square" rtlCol="0">
            <a:spAutoFit/>
          </a:bodyPr>
          <a:lstStyle/>
          <a:p>
            <a:r>
              <a:rPr lang="en-US" sz="1100" dirty="0">
                <a:latin typeface="+mj-lt"/>
              </a:rPr>
              <a:t>Source: U.S. Census Bureau, Educational Attainment in the United States: 2014</a:t>
            </a:r>
          </a:p>
          <a:p>
            <a:endParaRPr lang="en-US" sz="1100" dirty="0">
              <a:solidFill>
                <a:schemeClr val="accent4"/>
              </a:solidFill>
              <a:latin typeface="+mj-lt"/>
              <a:cs typeface="Arial" pitchFamily="34" charset="0"/>
            </a:endParaRPr>
          </a:p>
        </p:txBody>
      </p:sp>
      <p:graphicFrame>
        <p:nvGraphicFramePr>
          <p:cNvPr id="11" name="Content Placeholder 4"/>
          <p:cNvGraphicFramePr>
            <a:graphicFrameLocks/>
          </p:cNvGraphicFramePr>
          <p:nvPr>
            <p:extLst/>
          </p:nvPr>
        </p:nvGraphicFramePr>
        <p:xfrm>
          <a:off x="1838701" y="1390934"/>
          <a:ext cx="8261132" cy="4832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3951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were:</a:t>
            </a:r>
            <a:endParaRPr lang="en-US" dirty="0"/>
          </a:p>
        </p:txBody>
      </p:sp>
      <p:sp>
        <p:nvSpPr>
          <p:cNvPr id="3" name="Content Placeholder 2"/>
          <p:cNvSpPr>
            <a:spLocks noGrp="1"/>
          </p:cNvSpPr>
          <p:nvPr>
            <p:ph idx="1"/>
          </p:nvPr>
        </p:nvSpPr>
        <p:spPr/>
        <p:txBody>
          <a:bodyPr/>
          <a:lstStyle/>
          <a:p>
            <a:r>
              <a:rPr lang="en-US" dirty="0" smtClean="0"/>
              <a:t>The first to provide universal high school;</a:t>
            </a:r>
          </a:p>
          <a:p>
            <a:r>
              <a:rPr lang="en-US" dirty="0" smtClean="0"/>
              <a:t>The first to build public universities;</a:t>
            </a:r>
          </a:p>
          <a:p>
            <a:r>
              <a:rPr lang="en-US" dirty="0" smtClean="0"/>
              <a:t>The first to build community colleges;</a:t>
            </a:r>
          </a:p>
          <a:p>
            <a:r>
              <a:rPr lang="en-US" dirty="0" smtClean="0"/>
              <a:t>The first to broaden access to college, through GI Bill, Pell Grants, …</a:t>
            </a:r>
            <a:endParaRPr lang="en-US" dirty="0"/>
          </a:p>
        </p:txBody>
      </p:sp>
    </p:spTree>
    <p:extLst>
      <p:ext uri="{BB962C8B-B14F-4D97-AF65-F5344CB8AC3E}">
        <p14:creationId xmlns:p14="http://schemas.microsoft.com/office/powerpoint/2010/main" val="2246899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279358"/>
          </a:xfrm>
        </p:spPr>
        <p:txBody>
          <a:bodyPr>
            <a:noAutofit/>
          </a:bodyPr>
          <a:lstStyle/>
          <a:p>
            <a:r>
              <a:rPr lang="en-US" sz="2800" dirty="0"/>
              <a:t>Young adults from high-income families are </a:t>
            </a:r>
            <a:r>
              <a:rPr lang="en-US" sz="2800" dirty="0" smtClean="0"/>
              <a:t>more than three </a:t>
            </a:r>
            <a:r>
              <a:rPr lang="en-US" sz="2800" dirty="0"/>
              <a:t>times </a:t>
            </a:r>
            <a:r>
              <a:rPr lang="en-US" sz="2800" dirty="0" smtClean="0"/>
              <a:t>as likely as those from low-income families to </a:t>
            </a:r>
            <a:r>
              <a:rPr lang="en-US" sz="2800" dirty="0"/>
              <a:t>earn bachelor’s degrees by age 24</a:t>
            </a:r>
          </a:p>
        </p:txBody>
      </p:sp>
      <p:graphicFrame>
        <p:nvGraphicFramePr>
          <p:cNvPr id="7" name="Content Placeholder 4"/>
          <p:cNvGraphicFramePr>
            <a:graphicFrameLocks/>
          </p:cNvGraphicFramePr>
          <p:nvPr>
            <p:extLst/>
          </p:nvPr>
        </p:nvGraphicFramePr>
        <p:xfrm>
          <a:off x="1524000" y="1440872"/>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81200" y="6248401"/>
            <a:ext cx="6477000" cy="430887"/>
          </a:xfrm>
          <a:prstGeom prst="rect">
            <a:avLst/>
          </a:prstGeom>
          <a:noFill/>
        </p:spPr>
        <p:txBody>
          <a:bodyPr wrap="square" rtlCol="0">
            <a:spAutoFit/>
          </a:bodyPr>
          <a:lstStyle/>
          <a:p>
            <a:r>
              <a:rPr lang="en-US" sz="1100" dirty="0">
                <a:latin typeface="+mj-lt"/>
              </a:rPr>
              <a:t>http://www.brookings.edu/research/papers/2015/03/12-chalkboard-income-education-attainment-chingos</a:t>
            </a:r>
            <a:endParaRPr lang="en-US" sz="1100" dirty="0">
              <a:solidFill>
                <a:schemeClr val="accent4"/>
              </a:solidFill>
              <a:latin typeface="+mj-lt"/>
              <a:cs typeface="Arial" pitchFamily="34" charset="0"/>
            </a:endParaRPr>
          </a:p>
        </p:txBody>
      </p:sp>
    </p:spTree>
    <p:extLst>
      <p:ext uri="{BB962C8B-B14F-4D97-AF65-F5344CB8AC3E}">
        <p14:creationId xmlns:p14="http://schemas.microsoft.com/office/powerpoint/2010/main" val="266945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09800" y="194042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fontAlgn="base">
              <a:spcBef>
                <a:spcPct val="0"/>
              </a:spcBef>
              <a:spcAft>
                <a:spcPct val="0"/>
              </a:spcAft>
              <a:defRPr/>
            </a:pPr>
            <a:r>
              <a:rPr lang="en-US" sz="4000" dirty="0">
                <a:latin typeface="Univers 55"/>
                <a:ea typeface="ＭＳ Ｐゴシック" charset="-128"/>
                <a:cs typeface="Univers 55"/>
              </a:rPr>
              <a:t>These rates </a:t>
            </a:r>
            <a:r>
              <a:rPr lang="en-US" sz="4000" dirty="0">
                <a:solidFill>
                  <a:schemeClr val="accent1"/>
                </a:solidFill>
                <a:latin typeface="Univers 55"/>
                <a:ea typeface="ＭＳ Ｐゴシック" charset="-128"/>
                <a:cs typeface="Univers 55"/>
              </a:rPr>
              <a:t>threaten</a:t>
            </a:r>
            <a:r>
              <a:rPr lang="en-US" sz="4000" dirty="0">
                <a:latin typeface="Univers 55"/>
                <a:ea typeface="ＭＳ Ｐゴシック" charset="-128"/>
                <a:cs typeface="Univers 55"/>
              </a:rPr>
              <a:t> the health of our democracy.  </a:t>
            </a:r>
          </a:p>
        </p:txBody>
      </p:sp>
      <p:sp>
        <p:nvSpPr>
          <p:cNvPr id="5" name="Subtitle 3"/>
          <p:cNvSpPr txBox="1">
            <a:spLocks/>
          </p:cNvSpPr>
          <p:nvPr/>
        </p:nvSpPr>
        <p:spPr bwMode="auto">
          <a:xfrm>
            <a:off x="2634350" y="3708075"/>
            <a:ext cx="6810499" cy="222958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lgn="ctr">
              <a:spcBef>
                <a:spcPct val="20000"/>
              </a:spcBef>
              <a:defRPr/>
            </a:pPr>
            <a:r>
              <a:rPr lang="en-US" sz="2800" dirty="0">
                <a:latin typeface="Univers 45 Light"/>
                <a:ea typeface="ＭＳ Ｐゴシック" charset="-128"/>
                <a:cs typeface="Univers 45 Light"/>
              </a:rPr>
              <a:t>But even for those who don’t care much about that, the rates are particularly worrisome, given which groups are</a:t>
            </a:r>
            <a:r>
              <a:rPr lang="en-US" sz="2800" dirty="0">
                <a:latin typeface="Univers 45 Light"/>
                <a:cs typeface="Univers 45 Light"/>
              </a:rPr>
              <a:t> </a:t>
            </a:r>
            <a:r>
              <a:rPr lang="en-US" sz="2800" dirty="0">
                <a:latin typeface="Univers 45 Light"/>
                <a:ea typeface="ＭＳ Ｐゴシック" charset="-128"/>
                <a:cs typeface="Univers 45 Light"/>
              </a:rPr>
              <a:t>growing </a:t>
            </a:r>
            <a:r>
              <a:rPr lang="en-US" sz="2800" dirty="0">
                <a:latin typeface="Calibri"/>
                <a:cs typeface="Univers 45 Light"/>
              </a:rPr>
              <a:t>— </a:t>
            </a:r>
            <a:r>
              <a:rPr lang="en-US" sz="2800" dirty="0">
                <a:latin typeface="Univers 45 Light"/>
                <a:ea typeface="ＭＳ Ｐゴシック" charset="-128"/>
                <a:cs typeface="Univers 45 Light"/>
              </a:rPr>
              <a:t>and which aren’t.</a:t>
            </a:r>
          </a:p>
        </p:txBody>
      </p:sp>
    </p:spTree>
    <p:extLst>
      <p:ext uri="{BB962C8B-B14F-4D97-AF65-F5344CB8AC3E}">
        <p14:creationId xmlns:p14="http://schemas.microsoft.com/office/powerpoint/2010/main" val="195842455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3904" y="462206"/>
            <a:ext cx="8229600" cy="796578"/>
          </a:xfrm>
        </p:spPr>
        <p:txBody>
          <a:bodyPr>
            <a:normAutofit fontScale="90000"/>
          </a:bodyPr>
          <a:lstStyle/>
          <a:p>
            <a:r>
              <a:rPr lang="en-US" sz="2600" dirty="0"/>
              <a:t>Changing demographics demand greater </a:t>
            </a:r>
            <a:br>
              <a:rPr lang="en-US" sz="2600" dirty="0"/>
            </a:br>
            <a:r>
              <a:rPr lang="en-US" sz="2600" dirty="0"/>
              <a:t>focus on underrepresented populations.</a:t>
            </a:r>
          </a:p>
        </p:txBody>
      </p:sp>
      <p:graphicFrame>
        <p:nvGraphicFramePr>
          <p:cNvPr id="8" name="Content Placeholder 7"/>
          <p:cNvGraphicFramePr>
            <a:graphicFrameLocks noGrp="1"/>
          </p:cNvGraphicFramePr>
          <p:nvPr>
            <p:ph sz="half" idx="1"/>
          </p:nvPr>
        </p:nvGraphicFramePr>
        <p:xfrm>
          <a:off x="1918138" y="1749981"/>
          <a:ext cx="3534102" cy="4682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nvPr>
        </p:nvGraphicFramePr>
        <p:xfrm>
          <a:off x="5717630" y="1608087"/>
          <a:ext cx="4367046" cy="490307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23986" y="6085490"/>
            <a:ext cx="7662042" cy="261610"/>
          </a:xfrm>
          <a:prstGeom prst="rect">
            <a:avLst/>
          </a:prstGeom>
          <a:noFill/>
        </p:spPr>
        <p:txBody>
          <a:bodyPr wrap="square" rtlCol="0">
            <a:spAutoFit/>
          </a:bodyPr>
          <a:lstStyle/>
          <a:p>
            <a:r>
              <a:rPr lang="en-US" sz="1100" dirty="0"/>
              <a:t>Note: Projected Population Growth,  Ages 0</a:t>
            </a:r>
            <a:r>
              <a:rPr lang="en-US" sz="1100" dirty="0">
                <a:latin typeface="Calibri"/>
              </a:rPr>
              <a:t>–</a:t>
            </a:r>
            <a:r>
              <a:rPr lang="en-US" sz="1100" dirty="0"/>
              <a:t>24, 2010-2050</a:t>
            </a:r>
          </a:p>
        </p:txBody>
      </p:sp>
      <p:sp>
        <p:nvSpPr>
          <p:cNvPr id="7" name="Content Placeholder 3"/>
          <p:cNvSpPr txBox="1">
            <a:spLocks/>
          </p:cNvSpPr>
          <p:nvPr/>
        </p:nvSpPr>
        <p:spPr bwMode="auto">
          <a:xfrm>
            <a:off x="1697420" y="5497307"/>
            <a:ext cx="8507413" cy="735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algn="ctr" fontAlgn="base">
              <a:spcBef>
                <a:spcPct val="20000"/>
              </a:spcBef>
              <a:spcAft>
                <a:spcPct val="0"/>
              </a:spcAft>
              <a:defRPr/>
            </a:pPr>
            <a:r>
              <a:rPr lang="en-US" sz="1600" b="1" dirty="0">
                <a:solidFill>
                  <a:schemeClr val="accent2"/>
                </a:solidFill>
                <a:latin typeface="Univers 57 Condensed"/>
                <a:cs typeface="Univers 57 Condensed"/>
              </a:rPr>
              <a:t>Closing racial gaps in degree attainment will create more than half the degrees</a:t>
            </a:r>
            <a:br>
              <a:rPr lang="en-US" sz="1600" b="1" dirty="0">
                <a:solidFill>
                  <a:schemeClr val="accent2"/>
                </a:solidFill>
                <a:latin typeface="Univers 57 Condensed"/>
                <a:cs typeface="Univers 57 Condensed"/>
              </a:rPr>
            </a:br>
            <a:r>
              <a:rPr lang="en-US" sz="1600" b="1" dirty="0">
                <a:solidFill>
                  <a:schemeClr val="accent2"/>
                </a:solidFill>
                <a:latin typeface="Univers 57 Condensed"/>
                <a:cs typeface="Univers 57 Condensed"/>
              </a:rPr>
              <a:t> necessary to raise America to first in the world in degree attainment.</a:t>
            </a:r>
          </a:p>
        </p:txBody>
      </p:sp>
      <p:sp>
        <p:nvSpPr>
          <p:cNvPr id="11" name="TextBox 10"/>
          <p:cNvSpPr txBox="1"/>
          <p:nvPr/>
        </p:nvSpPr>
        <p:spPr>
          <a:xfrm>
            <a:off x="2469931" y="1340074"/>
            <a:ext cx="3216165" cy="861774"/>
          </a:xfrm>
          <a:prstGeom prst="rect">
            <a:avLst/>
          </a:prstGeom>
          <a:noFill/>
        </p:spPr>
        <p:txBody>
          <a:bodyPr wrap="square" rtlCol="0">
            <a:spAutoFit/>
          </a:bodyPr>
          <a:lstStyle/>
          <a:p>
            <a:pPr algn="ctr"/>
            <a:r>
              <a:rPr lang="en-US" sz="1600" b="1" dirty="0">
                <a:latin typeface="+mj-lt"/>
                <a:cs typeface="Univers 57 Condensed"/>
              </a:rPr>
              <a:t>Population Increase, Ages 0</a:t>
            </a:r>
            <a:r>
              <a:rPr lang="en-US" sz="1600" b="1" dirty="0">
                <a:latin typeface="Calibri"/>
                <a:cs typeface="Univers 57 Condensed"/>
              </a:rPr>
              <a:t>–</a:t>
            </a:r>
            <a:r>
              <a:rPr lang="en-US" sz="1600" b="1" dirty="0">
                <a:latin typeface="+mj-lt"/>
                <a:cs typeface="Univers 57 Condensed"/>
              </a:rPr>
              <a:t>24, </a:t>
            </a:r>
            <a:br>
              <a:rPr lang="en-US" sz="1600" b="1" dirty="0">
                <a:latin typeface="+mj-lt"/>
                <a:cs typeface="Univers 57 Condensed"/>
              </a:rPr>
            </a:br>
            <a:r>
              <a:rPr lang="en-US" sz="1600" b="1" dirty="0">
                <a:latin typeface="+mj-lt"/>
                <a:cs typeface="Univers 57 Condensed"/>
              </a:rPr>
              <a:t>(in thousands</a:t>
            </a:r>
            <a:r>
              <a:rPr lang="en-US" b="1" dirty="0">
                <a:latin typeface="+mj-lt"/>
                <a:cs typeface="Univers 57 Condensed"/>
              </a:rPr>
              <a:t>)</a:t>
            </a:r>
          </a:p>
        </p:txBody>
      </p:sp>
      <p:sp>
        <p:nvSpPr>
          <p:cNvPr id="14" name="TextBox 13"/>
          <p:cNvSpPr txBox="1"/>
          <p:nvPr/>
        </p:nvSpPr>
        <p:spPr>
          <a:xfrm>
            <a:off x="5964621" y="1413643"/>
            <a:ext cx="3216165" cy="584775"/>
          </a:xfrm>
          <a:prstGeom prst="rect">
            <a:avLst/>
          </a:prstGeom>
          <a:noFill/>
        </p:spPr>
        <p:txBody>
          <a:bodyPr wrap="square" rtlCol="0">
            <a:spAutoFit/>
          </a:bodyPr>
          <a:lstStyle/>
          <a:p>
            <a:pPr algn="ctr"/>
            <a:r>
              <a:rPr lang="en-US" sz="1600" b="1" dirty="0">
                <a:latin typeface="+mj-lt"/>
                <a:cs typeface="Univers 57 Condensed"/>
              </a:rPr>
              <a:t>Percentage Increase, Ages 0</a:t>
            </a:r>
            <a:r>
              <a:rPr lang="en-US" sz="1600" b="1" dirty="0">
                <a:latin typeface="Calibri"/>
                <a:cs typeface="Univers 57 Condensed"/>
              </a:rPr>
              <a:t>–</a:t>
            </a:r>
            <a:r>
              <a:rPr lang="en-US" sz="1600" b="1" dirty="0">
                <a:latin typeface="+mj-lt"/>
                <a:cs typeface="Univers 57 Condensed"/>
              </a:rPr>
              <a:t>24 </a:t>
            </a:r>
          </a:p>
        </p:txBody>
      </p:sp>
      <p:sp>
        <p:nvSpPr>
          <p:cNvPr id="10" name="TextBox 9"/>
          <p:cNvSpPr txBox="1"/>
          <p:nvPr/>
        </p:nvSpPr>
        <p:spPr>
          <a:xfrm>
            <a:off x="1524000" y="6248401"/>
            <a:ext cx="6934200" cy="430887"/>
          </a:xfrm>
          <a:prstGeom prst="rect">
            <a:avLst/>
          </a:prstGeom>
          <a:noFill/>
        </p:spPr>
        <p:txBody>
          <a:bodyPr wrap="square" rtlCol="0">
            <a:spAutoFit/>
          </a:bodyPr>
          <a:lstStyle/>
          <a:p>
            <a:r>
              <a:rPr lang="en-US" sz="1100" dirty="0">
                <a:latin typeface="+mj-lt"/>
              </a:rPr>
              <a:t>Source:  National Population Projections, U.S. Census Bureau. Released 2008; NCHEMS, </a:t>
            </a:r>
            <a:r>
              <a:rPr lang="en-US" sz="1100" i="1" dirty="0">
                <a:latin typeface="+mj-lt"/>
              </a:rPr>
              <a:t>Adding It Up</a:t>
            </a:r>
            <a:r>
              <a:rPr lang="en-US" sz="1100" dirty="0">
                <a:latin typeface="+mj-lt"/>
              </a:rPr>
              <a:t>, 2007.</a:t>
            </a:r>
            <a:endParaRPr lang="en-US" sz="1100" dirty="0">
              <a:solidFill>
                <a:schemeClr val="accent4"/>
              </a:solidFill>
              <a:latin typeface="+mj-lt"/>
              <a:cs typeface="Arial" pitchFamily="34" charset="0"/>
            </a:endParaRPr>
          </a:p>
        </p:txBody>
      </p:sp>
    </p:spTree>
    <p:extLst>
      <p:ext uri="{BB962C8B-B14F-4D97-AF65-F5344CB8AC3E}">
        <p14:creationId xmlns:p14="http://schemas.microsoft.com/office/powerpoint/2010/main" val="421353171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86049" y="2030677"/>
            <a:ext cx="7772400" cy="2341666"/>
          </a:xfrm>
        </p:spPr>
        <p:txBody>
          <a:bodyPr/>
          <a:lstStyle/>
          <a:p>
            <a:r>
              <a:rPr lang="en-US" dirty="0" smtClean="0"/>
              <a:t>Given these patterns, it is not surprising that our international standing is slipping.</a:t>
            </a:r>
            <a:endParaRPr lang="en-US" dirty="0"/>
          </a:p>
        </p:txBody>
      </p:sp>
    </p:spTree>
    <p:extLst>
      <p:ext uri="{BB962C8B-B14F-4D97-AF65-F5344CB8AC3E}">
        <p14:creationId xmlns:p14="http://schemas.microsoft.com/office/powerpoint/2010/main" val="92486425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679448" y="1399032"/>
          <a:ext cx="8842248" cy="46177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0" y="5749726"/>
            <a:ext cx="9144000" cy="769441"/>
          </a:xfrm>
          <a:prstGeom prst="rect">
            <a:avLst/>
          </a:prstGeom>
          <a:noFill/>
        </p:spPr>
        <p:txBody>
          <a:bodyPr wrap="square" rtlCol="0">
            <a:spAutoFit/>
          </a:bodyPr>
          <a:lstStyle/>
          <a:p>
            <a:r>
              <a:rPr lang="en-US" sz="1100" dirty="0">
                <a:latin typeface="+mj-lt"/>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 skilled professions or advanced research programs).</a:t>
            </a:r>
          </a:p>
        </p:txBody>
      </p:sp>
      <p:cxnSp>
        <p:nvCxnSpPr>
          <p:cNvPr id="6" name="Straight Arrow Connector 5"/>
          <p:cNvCxnSpPr/>
          <p:nvPr/>
        </p:nvCxnSpPr>
        <p:spPr>
          <a:xfrm flipH="1">
            <a:off x="3153481" y="2898301"/>
            <a:ext cx="12032" cy="806116"/>
          </a:xfrm>
          <a:prstGeom prst="straightConnector1">
            <a:avLst/>
          </a:prstGeom>
          <a:ln w="38100">
            <a:solidFill>
              <a:srgbClr val="BF311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0" y="6248400"/>
            <a:ext cx="6934200" cy="261610"/>
          </a:xfrm>
          <a:prstGeom prst="rect">
            <a:avLst/>
          </a:prstGeom>
          <a:noFill/>
        </p:spPr>
        <p:txBody>
          <a:bodyPr wrap="square" rtlCol="0">
            <a:spAutoFit/>
          </a:bodyPr>
          <a:lstStyle/>
          <a:p>
            <a:r>
              <a:rPr lang="en-US" sz="1100" dirty="0">
                <a:latin typeface="+mj-lt"/>
              </a:rPr>
              <a:t>Source:  </a:t>
            </a:r>
            <a:r>
              <a:rPr lang="en-US" sz="1100" dirty="0" err="1">
                <a:latin typeface="+mj-lt"/>
              </a:rPr>
              <a:t>Organisation</a:t>
            </a:r>
            <a:r>
              <a:rPr lang="en-US" sz="1100" dirty="0">
                <a:latin typeface="+mj-lt"/>
              </a:rPr>
              <a:t> for Economic Co-operation and Development, Education at a Glance 2011 (2011) </a:t>
            </a:r>
          </a:p>
        </p:txBody>
      </p:sp>
      <p:sp>
        <p:nvSpPr>
          <p:cNvPr id="7" name="Title 3"/>
          <p:cNvSpPr txBox="1">
            <a:spLocks/>
          </p:cNvSpPr>
          <p:nvPr/>
        </p:nvSpPr>
        <p:spPr bwMode="auto">
          <a:xfrm>
            <a:off x="15240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US" sz="2800" dirty="0">
                <a:latin typeface="Univers 55"/>
                <a:ea typeface="ＭＳ Ｐゴシック" charset="-128"/>
                <a:cs typeface="Univers 55"/>
              </a:rPr>
              <a:t>We’re relatively strong in educational attainment.</a:t>
            </a:r>
          </a:p>
        </p:txBody>
      </p:sp>
      <p:cxnSp>
        <p:nvCxnSpPr>
          <p:cNvPr id="10" name="Straight Arrow Connector 9"/>
          <p:cNvCxnSpPr/>
          <p:nvPr/>
        </p:nvCxnSpPr>
        <p:spPr>
          <a:xfrm flipH="1">
            <a:off x="6859308" y="3212747"/>
            <a:ext cx="12032" cy="80611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8207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679448" y="1399032"/>
          <a:ext cx="8839200" cy="46177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48400"/>
            <a:ext cx="6934200" cy="261610"/>
          </a:xfrm>
          <a:prstGeom prst="rect">
            <a:avLst/>
          </a:prstGeom>
          <a:noFill/>
        </p:spPr>
        <p:txBody>
          <a:bodyPr wrap="square" rtlCol="0">
            <a:spAutoFit/>
          </a:bodyPr>
          <a:lstStyle/>
          <a:p>
            <a:r>
              <a:rPr lang="en-US" sz="1100" dirty="0">
                <a:latin typeface="+mj-lt"/>
              </a:rPr>
              <a:t>Source:  </a:t>
            </a:r>
            <a:r>
              <a:rPr lang="en-US" sz="1100" dirty="0" err="1">
                <a:latin typeface="+mj-lt"/>
              </a:rPr>
              <a:t>Organisation</a:t>
            </a:r>
            <a:r>
              <a:rPr lang="en-US" sz="1100" dirty="0">
                <a:latin typeface="+mj-lt"/>
              </a:rPr>
              <a:t> for Economic Co-operation and Development, Education at a Glance 2011 (2011) </a:t>
            </a:r>
          </a:p>
        </p:txBody>
      </p:sp>
      <p:sp>
        <p:nvSpPr>
          <p:cNvPr id="6" name="TextBox 5"/>
          <p:cNvSpPr txBox="1"/>
          <p:nvPr/>
        </p:nvSpPr>
        <p:spPr>
          <a:xfrm>
            <a:off x="1524000" y="5715001"/>
            <a:ext cx="9144000" cy="769441"/>
          </a:xfrm>
          <a:prstGeom prst="rect">
            <a:avLst/>
          </a:prstGeom>
          <a:noFill/>
        </p:spPr>
        <p:txBody>
          <a:bodyPr wrap="square" rtlCol="0">
            <a:spAutoFit/>
          </a:bodyPr>
          <a:lstStyle/>
          <a:p>
            <a:r>
              <a:rPr lang="en-US" sz="1100" dirty="0">
                <a:latin typeface="+mj-lt"/>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highly-skilled professions or advanced research programs).</a:t>
            </a:r>
          </a:p>
        </p:txBody>
      </p:sp>
      <p:sp>
        <p:nvSpPr>
          <p:cNvPr id="7" name="Title 3"/>
          <p:cNvSpPr txBox="1">
            <a:spLocks/>
          </p:cNvSpPr>
          <p:nvPr/>
        </p:nvSpPr>
        <p:spPr bwMode="auto">
          <a:xfrm>
            <a:off x="15240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US" sz="2800" dirty="0">
                <a:latin typeface="Univers 55"/>
                <a:ea typeface="ＭＳ Ｐゴシック" charset="-128"/>
                <a:cs typeface="Univers 55"/>
              </a:rPr>
              <a:t>Our world standing drops to 15</a:t>
            </a:r>
            <a:r>
              <a:rPr lang="en-US" sz="2800" baseline="30000" dirty="0">
                <a:latin typeface="Univers 55"/>
                <a:ea typeface="ＭＳ Ｐゴシック" charset="-128"/>
                <a:cs typeface="Univers 55"/>
              </a:rPr>
              <a:t>th</a:t>
            </a:r>
            <a:r>
              <a:rPr lang="en-US" sz="2800" dirty="0">
                <a:latin typeface="Univers 55"/>
                <a:ea typeface="ＭＳ Ｐゴシック" charset="-128"/>
                <a:cs typeface="Univers 55"/>
              </a:rPr>
              <a:t> for </a:t>
            </a:r>
            <a:br>
              <a:rPr lang="en-US" sz="2800" dirty="0">
                <a:latin typeface="Univers 55"/>
                <a:ea typeface="ＭＳ Ｐゴシック" charset="-128"/>
                <a:cs typeface="Univers 55"/>
              </a:rPr>
            </a:br>
            <a:r>
              <a:rPr lang="en-US" sz="2800" dirty="0">
                <a:latin typeface="Univers 55"/>
                <a:ea typeface="ＭＳ Ｐゴシック" charset="-128"/>
                <a:cs typeface="Univers 55"/>
              </a:rPr>
              <a:t>younger workers.</a:t>
            </a:r>
          </a:p>
        </p:txBody>
      </p:sp>
      <p:cxnSp>
        <p:nvCxnSpPr>
          <p:cNvPr id="8" name="Straight Arrow Connector 7"/>
          <p:cNvCxnSpPr/>
          <p:nvPr/>
        </p:nvCxnSpPr>
        <p:spPr>
          <a:xfrm flipH="1">
            <a:off x="6807641" y="3089544"/>
            <a:ext cx="12021" cy="678913"/>
          </a:xfrm>
          <a:prstGeom prst="straightConnector1">
            <a:avLst/>
          </a:prstGeom>
          <a:noFill/>
          <a:ln w="38100" cap="flat" cmpd="sng" algn="ctr">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9" name="TextBox 1"/>
          <p:cNvSpPr txBox="1"/>
          <p:nvPr/>
        </p:nvSpPr>
        <p:spPr>
          <a:xfrm>
            <a:off x="5080727" y="2700547"/>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C00000"/>
                </a:solidFill>
              </a:rPr>
              <a:t>United States</a:t>
            </a:r>
          </a:p>
        </p:txBody>
      </p:sp>
      <p:sp>
        <p:nvSpPr>
          <p:cNvPr id="10" name="TextBox 1"/>
          <p:cNvSpPr txBox="1"/>
          <p:nvPr/>
        </p:nvSpPr>
        <p:spPr>
          <a:xfrm>
            <a:off x="6243172" y="2837939"/>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2"/>
                </a:solidFill>
              </a:rPr>
              <a:t>OECD Average</a:t>
            </a:r>
          </a:p>
        </p:txBody>
      </p:sp>
    </p:spTree>
    <p:extLst>
      <p:ext uri="{BB962C8B-B14F-4D97-AF65-F5344CB8AC3E}">
        <p14:creationId xmlns:p14="http://schemas.microsoft.com/office/powerpoint/2010/main" val="121905570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676400" y="1399143"/>
          <a:ext cx="8839200" cy="46206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5715001"/>
            <a:ext cx="9144000" cy="769441"/>
          </a:xfrm>
          <a:prstGeom prst="rect">
            <a:avLst/>
          </a:prstGeom>
          <a:noFill/>
        </p:spPr>
        <p:txBody>
          <a:bodyPr wrap="square" rtlCol="0">
            <a:spAutoFit/>
          </a:bodyPr>
          <a:lstStyle/>
          <a:p>
            <a:r>
              <a:rPr lang="en-US" sz="1100" dirty="0">
                <a:latin typeface="+mj-lt"/>
              </a:rPr>
              <a:t>Note: Adults with a postsecondary degree include those who have completed either a tertiary-type B program (programs that last for at least two years, are skill-based, and prepare students for direct entry into the labor market) or a tertiary-type A program (programs that last at least three, but usually four, years, are largely theory-based, and provide qualifications for entry into highly-skilled professions or advanced research programs).</a:t>
            </a:r>
          </a:p>
        </p:txBody>
      </p:sp>
      <p:sp>
        <p:nvSpPr>
          <p:cNvPr id="6" name="TextBox 5"/>
          <p:cNvSpPr txBox="1"/>
          <p:nvPr/>
        </p:nvSpPr>
        <p:spPr>
          <a:xfrm>
            <a:off x="1524000" y="6248400"/>
            <a:ext cx="6934200" cy="261610"/>
          </a:xfrm>
          <a:prstGeom prst="rect">
            <a:avLst/>
          </a:prstGeom>
          <a:noFill/>
        </p:spPr>
        <p:txBody>
          <a:bodyPr wrap="square" rtlCol="0">
            <a:spAutoFit/>
          </a:bodyPr>
          <a:lstStyle/>
          <a:p>
            <a:r>
              <a:rPr lang="en-US" sz="1100" dirty="0">
                <a:latin typeface="+mj-lt"/>
              </a:rPr>
              <a:t>Source:  </a:t>
            </a:r>
            <a:r>
              <a:rPr lang="en-US" sz="1100" dirty="0" err="1">
                <a:latin typeface="+mj-lt"/>
              </a:rPr>
              <a:t>Organisation</a:t>
            </a:r>
            <a:r>
              <a:rPr lang="en-US" sz="1100" dirty="0">
                <a:latin typeface="+mj-lt"/>
              </a:rPr>
              <a:t> for Economic Co-operation and Development, Education at a Glance 2011 (2011) </a:t>
            </a:r>
          </a:p>
        </p:txBody>
      </p:sp>
      <p:sp>
        <p:nvSpPr>
          <p:cNvPr id="7" name="Title 3"/>
          <p:cNvSpPr txBox="1">
            <a:spLocks/>
          </p:cNvSpPr>
          <p:nvPr/>
        </p:nvSpPr>
        <p:spPr bwMode="auto">
          <a:xfrm>
            <a:off x="15240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US" sz="2700" dirty="0">
                <a:latin typeface="Univers 55"/>
                <a:ea typeface="ＭＳ Ｐゴシック" charset="-128"/>
                <a:cs typeface="Univers 55"/>
              </a:rPr>
              <a:t>We’re near the bottom in intergenerational progress.</a:t>
            </a:r>
          </a:p>
        </p:txBody>
      </p:sp>
      <p:sp>
        <p:nvSpPr>
          <p:cNvPr id="8" name="TextBox 1"/>
          <p:cNvSpPr txBox="1"/>
          <p:nvPr/>
        </p:nvSpPr>
        <p:spPr>
          <a:xfrm>
            <a:off x="5789279" y="3573691"/>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2"/>
                </a:solidFill>
              </a:rPr>
              <a:t>OECD Average</a:t>
            </a:r>
          </a:p>
        </p:txBody>
      </p:sp>
      <p:sp>
        <p:nvSpPr>
          <p:cNvPr id="9" name="TextBox 1"/>
          <p:cNvSpPr txBox="1"/>
          <p:nvPr/>
        </p:nvSpPr>
        <p:spPr>
          <a:xfrm>
            <a:off x="9053332" y="3874625"/>
            <a:ext cx="1192192" cy="266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C00000"/>
                </a:solidFill>
              </a:rPr>
              <a:t>United States</a:t>
            </a:r>
          </a:p>
        </p:txBody>
      </p:sp>
    </p:spTree>
    <p:extLst>
      <p:ext uri="{BB962C8B-B14F-4D97-AF65-F5344CB8AC3E}">
        <p14:creationId xmlns:p14="http://schemas.microsoft.com/office/powerpoint/2010/main" val="381627318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en-US" sz="6600"/>
              <a:t>What Can We Do?</a:t>
            </a:r>
          </a:p>
        </p:txBody>
      </p:sp>
      <p:sp>
        <p:nvSpPr>
          <p:cNvPr id="3" name="Subtitle 2"/>
          <p:cNvSpPr>
            <a:spLocks noGrp="1"/>
          </p:cNvSpPr>
          <p:nvPr>
            <p:ph type="subTitle" idx="1"/>
          </p:nvPr>
        </p:nvSpPr>
        <p:spPr/>
        <p:txBody>
          <a:bodyPr/>
          <a:lstStyle/>
          <a:p>
            <a:pPr eaLnBrk="1" hangingPunct="1"/>
            <a:r>
              <a:rPr lang="en-US" dirty="0" smtClean="0"/>
              <a:t>An awful lot of Americans have decided that we can’t do much.</a:t>
            </a:r>
          </a:p>
        </p:txBody>
      </p:sp>
    </p:spTree>
    <p:extLst>
      <p:ext uri="{BB962C8B-B14F-4D97-AF65-F5344CB8AC3E}">
        <p14:creationId xmlns:p14="http://schemas.microsoft.com/office/powerpoint/2010/main" val="2989062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dirty="0"/>
              <a:t>What We Hear Many </a:t>
            </a:r>
            <a:r>
              <a:rPr lang="en-US" dirty="0" smtClean="0"/>
              <a:t>Educators</a:t>
            </a:r>
            <a:r>
              <a:rPr lang="en-US" dirty="0"/>
              <a:t> Say:</a:t>
            </a:r>
          </a:p>
        </p:txBody>
      </p:sp>
      <p:sp>
        <p:nvSpPr>
          <p:cNvPr id="540675" name="Rectangle 3"/>
          <p:cNvSpPr>
            <a:spLocks noGrp="1" noChangeArrowheads="1"/>
          </p:cNvSpPr>
          <p:nvPr>
            <p:ph idx="1"/>
          </p:nvPr>
        </p:nvSpPr>
        <p:spPr/>
        <p:txBody>
          <a:bodyPr rtlCol="0">
            <a:normAutofit/>
          </a:bodyPr>
          <a:lstStyle/>
          <a:p>
            <a:pPr>
              <a:defRPr/>
            </a:pPr>
            <a:r>
              <a:rPr lang="en-US" sz="3600" dirty="0"/>
              <a:t>They’re poor</a:t>
            </a:r>
          </a:p>
          <a:p>
            <a:pPr>
              <a:defRPr/>
            </a:pPr>
            <a:r>
              <a:rPr lang="en-US" sz="3600" dirty="0"/>
              <a:t>Their parents don’t care</a:t>
            </a:r>
          </a:p>
          <a:p>
            <a:pPr>
              <a:defRPr/>
            </a:pPr>
            <a:r>
              <a:rPr lang="en-US" sz="3600" dirty="0"/>
              <a:t>They come to schools without breakfast</a:t>
            </a:r>
          </a:p>
          <a:p>
            <a:pPr>
              <a:defRPr/>
            </a:pPr>
            <a:r>
              <a:rPr lang="en-US" sz="3600" dirty="0"/>
              <a:t>Not enough books</a:t>
            </a:r>
          </a:p>
          <a:p>
            <a:pPr>
              <a:defRPr/>
            </a:pPr>
            <a:r>
              <a:rPr lang="en-US" sz="3600" dirty="0"/>
              <a:t>Not enough parents</a:t>
            </a:r>
          </a:p>
        </p:txBody>
      </p:sp>
      <p:sp>
        <p:nvSpPr>
          <p:cNvPr id="4" name="Text Placeholder 3"/>
          <p:cNvSpPr>
            <a:spLocks noGrp="1"/>
          </p:cNvSpPr>
          <p:nvPr>
            <p:ph type="body" sz="quarter" idx="10"/>
          </p:nvPr>
        </p:nvSpPr>
        <p:spPr/>
        <p:txBody>
          <a:bodyPr>
            <a:normAutofit fontScale="92500" lnSpcReduction="10000"/>
          </a:bodyPr>
          <a:lstStyle/>
          <a:p>
            <a:r>
              <a:rPr lang="en-US" dirty="0" smtClean="0"/>
              <a:t>N/A</a:t>
            </a:r>
            <a:endParaRPr lang="en-US" dirty="0"/>
          </a:p>
        </p:txBody>
      </p:sp>
    </p:spTree>
    <p:extLst>
      <p:ext uri="{BB962C8B-B14F-4D97-AF65-F5344CB8AC3E}">
        <p14:creationId xmlns:p14="http://schemas.microsoft.com/office/powerpoint/2010/main" val="498252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1000" fill="hold"/>
                                        <p:tgtEl>
                                          <p:spTgt spid="5406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406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 calcmode="lin" valueType="num">
                                      <p:cBhvr additive="base">
                                        <p:cTn id="12" dur="1000" fill="hold"/>
                                        <p:tgtEl>
                                          <p:spTgt spid="54067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406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 calcmode="lin" valueType="num">
                                      <p:cBhvr additive="base">
                                        <p:cTn id="17" dur="1000" fill="hold"/>
                                        <p:tgtEl>
                                          <p:spTgt spid="54067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406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 calcmode="lin" valueType="num">
                                      <p:cBhvr additive="base">
                                        <p:cTn id="22" dur="1000" fill="hold"/>
                                        <p:tgtEl>
                                          <p:spTgt spid="54067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4067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40675">
                                            <p:txEl>
                                              <p:pRg st="4" end="4"/>
                                            </p:txEl>
                                          </p:spTgt>
                                        </p:tgtEl>
                                        <p:attrNameLst>
                                          <p:attrName>style.visibility</p:attrName>
                                        </p:attrNameLst>
                                      </p:cBhvr>
                                      <p:to>
                                        <p:strVal val="visible"/>
                                      </p:to>
                                    </p:set>
                                    <p:anim calcmode="lin" valueType="num">
                                      <p:cBhvr additive="base">
                                        <p:cTn id="27" dur="1000" fill="hold"/>
                                        <p:tgtEl>
                                          <p:spTgt spid="54067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4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be clear, these things do matter.</a:t>
            </a:r>
            <a:endParaRPr lang="en-US" dirty="0"/>
          </a:p>
        </p:txBody>
      </p:sp>
    </p:spTree>
    <p:extLst>
      <p:ext uri="{BB962C8B-B14F-4D97-AF65-F5344CB8AC3E}">
        <p14:creationId xmlns:p14="http://schemas.microsoft.com/office/powerpoint/2010/main" val="3992045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le_country.png"/>
          <p:cNvPicPr>
            <a:picLocks noChangeAspect="1"/>
          </p:cNvPicPr>
          <p:nvPr/>
        </p:nvPicPr>
        <p:blipFill>
          <a:blip r:embed="rId2" cstate="print"/>
          <a:stretch>
            <a:fillRect/>
          </a:stretch>
        </p:blipFill>
        <p:spPr>
          <a:xfrm>
            <a:off x="1828800" y="1666876"/>
            <a:ext cx="2895600" cy="2109295"/>
          </a:xfrm>
          <a:prstGeom prst="rect">
            <a:avLst/>
          </a:prstGeom>
        </p:spPr>
      </p:pic>
      <p:sp>
        <p:nvSpPr>
          <p:cNvPr id="8" name="TextBox 7"/>
          <p:cNvSpPr txBox="1"/>
          <p:nvPr/>
        </p:nvSpPr>
        <p:spPr>
          <a:xfrm>
            <a:off x="17526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1920</a:t>
            </a:r>
          </a:p>
        </p:txBody>
      </p:sp>
      <p:pic>
        <p:nvPicPr>
          <p:cNvPr id="10" name="Picture 9" descr="21percent.png"/>
          <p:cNvPicPr>
            <a:picLocks noChangeAspect="1"/>
          </p:cNvPicPr>
          <p:nvPr/>
        </p:nvPicPr>
        <p:blipFill>
          <a:blip r:embed="rId3" cstate="print"/>
          <a:stretch>
            <a:fillRect/>
          </a:stretch>
        </p:blipFill>
        <p:spPr>
          <a:xfrm>
            <a:off x="1828800" y="1666876"/>
            <a:ext cx="2895600" cy="2109295"/>
          </a:xfrm>
          <a:prstGeom prst="rect">
            <a:avLst/>
          </a:prstGeom>
        </p:spPr>
      </p:pic>
      <p:sp>
        <p:nvSpPr>
          <p:cNvPr id="11" name="TextBox 10"/>
          <p:cNvSpPr txBox="1"/>
          <p:nvPr/>
        </p:nvSpPr>
        <p:spPr>
          <a:xfrm>
            <a:off x="43434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1940</a:t>
            </a:r>
          </a:p>
        </p:txBody>
      </p:sp>
      <p:pic>
        <p:nvPicPr>
          <p:cNvPr id="12" name="Picture 11" descr="whole_country.png"/>
          <p:cNvPicPr>
            <a:picLocks noChangeAspect="1"/>
          </p:cNvPicPr>
          <p:nvPr/>
        </p:nvPicPr>
        <p:blipFill>
          <a:blip r:embed="rId2" cstate="print"/>
          <a:stretch>
            <a:fillRect/>
          </a:stretch>
        </p:blipFill>
        <p:spPr>
          <a:xfrm>
            <a:off x="4343400" y="1666876"/>
            <a:ext cx="2895600" cy="2109295"/>
          </a:xfrm>
          <a:prstGeom prst="rect">
            <a:avLst/>
          </a:prstGeom>
        </p:spPr>
      </p:pic>
      <p:pic>
        <p:nvPicPr>
          <p:cNvPr id="13" name="Picture 12" descr="38percent.png"/>
          <p:cNvPicPr>
            <a:picLocks noChangeAspect="1"/>
          </p:cNvPicPr>
          <p:nvPr/>
        </p:nvPicPr>
        <p:blipFill>
          <a:blip r:embed="rId4" cstate="print"/>
          <a:stretch>
            <a:fillRect/>
          </a:stretch>
        </p:blipFill>
        <p:spPr>
          <a:xfrm>
            <a:off x="4343400" y="1666876"/>
            <a:ext cx="2895600" cy="2109295"/>
          </a:xfrm>
          <a:prstGeom prst="rect">
            <a:avLst/>
          </a:prstGeom>
        </p:spPr>
      </p:pic>
      <p:sp>
        <p:nvSpPr>
          <p:cNvPr id="14" name="TextBox 13"/>
          <p:cNvSpPr txBox="1"/>
          <p:nvPr/>
        </p:nvSpPr>
        <p:spPr>
          <a:xfrm>
            <a:off x="7086600" y="10668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1960</a:t>
            </a:r>
          </a:p>
        </p:txBody>
      </p:sp>
      <p:pic>
        <p:nvPicPr>
          <p:cNvPr id="15" name="Picture 14" descr="whole_country.png"/>
          <p:cNvPicPr>
            <a:picLocks noChangeAspect="1"/>
          </p:cNvPicPr>
          <p:nvPr/>
        </p:nvPicPr>
        <p:blipFill>
          <a:blip r:embed="rId2" cstate="print"/>
          <a:stretch>
            <a:fillRect/>
          </a:stretch>
        </p:blipFill>
        <p:spPr>
          <a:xfrm>
            <a:off x="7086600" y="1752601"/>
            <a:ext cx="2895600" cy="2109295"/>
          </a:xfrm>
          <a:prstGeom prst="rect">
            <a:avLst/>
          </a:prstGeom>
        </p:spPr>
      </p:pic>
      <p:pic>
        <p:nvPicPr>
          <p:cNvPr id="17" name="Picture 16" descr="61percent.png"/>
          <p:cNvPicPr>
            <a:picLocks noChangeAspect="1"/>
          </p:cNvPicPr>
          <p:nvPr/>
        </p:nvPicPr>
        <p:blipFill>
          <a:blip r:embed="rId5" cstate="print"/>
          <a:stretch>
            <a:fillRect/>
          </a:stretch>
        </p:blipFill>
        <p:spPr>
          <a:xfrm>
            <a:off x="7086600" y="1752601"/>
            <a:ext cx="2895600" cy="2109295"/>
          </a:xfrm>
          <a:prstGeom prst="rect">
            <a:avLst/>
          </a:prstGeom>
        </p:spPr>
      </p:pic>
      <p:pic>
        <p:nvPicPr>
          <p:cNvPr id="20" name="Picture 19" descr="whole_country.png"/>
          <p:cNvPicPr>
            <a:picLocks noChangeAspect="1"/>
          </p:cNvPicPr>
          <p:nvPr/>
        </p:nvPicPr>
        <p:blipFill>
          <a:blip r:embed="rId2" cstate="print"/>
          <a:stretch>
            <a:fillRect/>
          </a:stretch>
        </p:blipFill>
        <p:spPr>
          <a:xfrm>
            <a:off x="1752600" y="4616998"/>
            <a:ext cx="2867194" cy="2088603"/>
          </a:xfrm>
          <a:prstGeom prst="rect">
            <a:avLst/>
          </a:prstGeom>
        </p:spPr>
      </p:pic>
      <p:sp>
        <p:nvSpPr>
          <p:cNvPr id="21" name="TextBox 20"/>
          <p:cNvSpPr txBox="1"/>
          <p:nvPr/>
        </p:nvSpPr>
        <p:spPr>
          <a:xfrm>
            <a:off x="1676400" y="4078070"/>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1980</a:t>
            </a:r>
          </a:p>
        </p:txBody>
      </p:sp>
      <p:pic>
        <p:nvPicPr>
          <p:cNvPr id="22" name="Picture 21" descr="85percent.png"/>
          <p:cNvPicPr>
            <a:picLocks noChangeAspect="1"/>
          </p:cNvPicPr>
          <p:nvPr/>
        </p:nvPicPr>
        <p:blipFill>
          <a:blip r:embed="rId6" cstate="print"/>
          <a:stretch>
            <a:fillRect/>
          </a:stretch>
        </p:blipFill>
        <p:spPr>
          <a:xfrm>
            <a:off x="1752600" y="4614068"/>
            <a:ext cx="2871216" cy="2091532"/>
          </a:xfrm>
          <a:prstGeom prst="rect">
            <a:avLst/>
          </a:prstGeom>
        </p:spPr>
      </p:pic>
      <p:sp>
        <p:nvSpPr>
          <p:cNvPr id="23" name="TextBox 22"/>
          <p:cNvSpPr txBox="1"/>
          <p:nvPr/>
        </p:nvSpPr>
        <p:spPr>
          <a:xfrm>
            <a:off x="43434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2000</a:t>
            </a:r>
          </a:p>
        </p:txBody>
      </p:sp>
      <p:pic>
        <p:nvPicPr>
          <p:cNvPr id="24" name="Picture 23" descr="whole_country.png"/>
          <p:cNvPicPr>
            <a:picLocks noChangeAspect="1"/>
          </p:cNvPicPr>
          <p:nvPr/>
        </p:nvPicPr>
        <p:blipFill>
          <a:blip r:embed="rId2" cstate="print"/>
          <a:stretch>
            <a:fillRect/>
          </a:stretch>
        </p:blipFill>
        <p:spPr>
          <a:xfrm>
            <a:off x="4495800" y="4687824"/>
            <a:ext cx="2874570" cy="2093976"/>
          </a:xfrm>
          <a:prstGeom prst="rect">
            <a:avLst/>
          </a:prstGeom>
        </p:spPr>
      </p:pic>
      <p:pic>
        <p:nvPicPr>
          <p:cNvPr id="25" name="Picture 24" descr="88percent.png"/>
          <p:cNvPicPr>
            <a:picLocks noChangeAspect="1"/>
          </p:cNvPicPr>
          <p:nvPr/>
        </p:nvPicPr>
        <p:blipFill>
          <a:blip r:embed="rId7" cstate="print"/>
          <a:stretch>
            <a:fillRect/>
          </a:stretch>
        </p:blipFill>
        <p:spPr>
          <a:xfrm>
            <a:off x="4495801" y="4687824"/>
            <a:ext cx="2874571" cy="2093976"/>
          </a:xfrm>
          <a:prstGeom prst="rect">
            <a:avLst/>
          </a:prstGeom>
        </p:spPr>
      </p:pic>
      <p:sp>
        <p:nvSpPr>
          <p:cNvPr id="26" name="TextBox 25"/>
          <p:cNvSpPr txBox="1"/>
          <p:nvPr/>
        </p:nvSpPr>
        <p:spPr>
          <a:xfrm>
            <a:off x="71628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2012</a:t>
            </a:r>
          </a:p>
        </p:txBody>
      </p:sp>
      <p:pic>
        <p:nvPicPr>
          <p:cNvPr id="27" name="Picture 26" descr="whole_country.png"/>
          <p:cNvPicPr>
            <a:picLocks noChangeAspect="1"/>
          </p:cNvPicPr>
          <p:nvPr/>
        </p:nvPicPr>
        <p:blipFill>
          <a:blip r:embed="rId2" cstate="print"/>
          <a:stretch>
            <a:fillRect/>
          </a:stretch>
        </p:blipFill>
        <p:spPr>
          <a:xfrm>
            <a:off x="7260030" y="4764024"/>
            <a:ext cx="2874571" cy="2093976"/>
          </a:xfrm>
          <a:prstGeom prst="rect">
            <a:avLst/>
          </a:prstGeom>
        </p:spPr>
      </p:pic>
      <p:pic>
        <p:nvPicPr>
          <p:cNvPr id="28" name="Picture 27" descr="90percent.png"/>
          <p:cNvPicPr>
            <a:picLocks noChangeAspect="1"/>
          </p:cNvPicPr>
          <p:nvPr/>
        </p:nvPicPr>
        <p:blipFill>
          <a:blip r:embed="rId8" cstate="print"/>
          <a:stretch>
            <a:fillRect/>
          </a:stretch>
        </p:blipFill>
        <p:spPr>
          <a:xfrm>
            <a:off x="7260030" y="4764024"/>
            <a:ext cx="2874571" cy="2093976"/>
          </a:xfrm>
          <a:prstGeom prst="rect">
            <a:avLst/>
          </a:prstGeom>
        </p:spPr>
      </p:pic>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high school diploma </a:t>
            </a:r>
          </a:p>
        </p:txBody>
      </p:sp>
    </p:spTree>
    <p:extLst>
      <p:ext uri="{BB962C8B-B14F-4D97-AF65-F5344CB8AC3E}">
        <p14:creationId xmlns:p14="http://schemas.microsoft.com/office/powerpoint/2010/main" val="755086479"/>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1" grpId="0"/>
      <p:bldP spid="23" grpId="0"/>
      <p:bldP spid="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 Poverty in the US, 2013</a:t>
            </a:r>
            <a:endParaRPr lang="en-US" dirty="0"/>
          </a:p>
        </p:txBody>
      </p:sp>
      <p:graphicFrame>
        <p:nvGraphicFramePr>
          <p:cNvPr id="7" name="Content Placeholder 6"/>
          <p:cNvGraphicFramePr>
            <a:graphicFrameLocks noGrp="1"/>
          </p:cNvGraphicFramePr>
          <p:nvPr>
            <p:ph idx="1"/>
            <p:extLst/>
          </p:nvPr>
        </p:nvGraphicFramePr>
        <p:xfrm>
          <a:off x="2438400" y="1676400"/>
          <a:ext cx="7239000" cy="4038600"/>
        </p:xfrm>
        <a:graphic>
          <a:graphicData uri="http://schemas.openxmlformats.org/drawingml/2006/table">
            <a:tbl>
              <a:tblPr firstRow="1" bandRow="1">
                <a:tableStyleId>{5C22544A-7EE6-4342-B048-85BDC9FD1C3A}</a:tableStyleId>
              </a:tblPr>
              <a:tblGrid>
                <a:gridCol w="3619500"/>
                <a:gridCol w="3619500"/>
              </a:tblGrid>
              <a:tr h="673100">
                <a:tc>
                  <a:txBody>
                    <a:bodyPr/>
                    <a:lstStyle/>
                    <a:p>
                      <a:endParaRPr lang="en-US" dirty="0"/>
                    </a:p>
                  </a:txBody>
                  <a:tcPr/>
                </a:tc>
                <a:tc>
                  <a:txBody>
                    <a:bodyPr/>
                    <a:lstStyle/>
                    <a:p>
                      <a:endParaRPr lang="en-US" dirty="0"/>
                    </a:p>
                  </a:txBody>
                  <a:tcPr/>
                </a:tc>
              </a:tr>
              <a:tr h="673100">
                <a:tc>
                  <a:txBody>
                    <a:bodyPr/>
                    <a:lstStyle/>
                    <a:p>
                      <a:r>
                        <a:rPr lang="en-US" sz="2800" dirty="0" smtClean="0"/>
                        <a:t>White</a:t>
                      </a:r>
                      <a:endParaRPr lang="en-US" sz="2800" dirty="0"/>
                    </a:p>
                  </a:txBody>
                  <a:tcPr/>
                </a:tc>
                <a:tc>
                  <a:txBody>
                    <a:bodyPr/>
                    <a:lstStyle/>
                    <a:p>
                      <a:r>
                        <a:rPr lang="en-US" sz="2800" dirty="0" smtClean="0"/>
                        <a:t>13.4%</a:t>
                      </a:r>
                      <a:endParaRPr lang="en-US" sz="2800" dirty="0"/>
                    </a:p>
                  </a:txBody>
                  <a:tcPr/>
                </a:tc>
              </a:tr>
              <a:tr h="673100">
                <a:tc>
                  <a:txBody>
                    <a:bodyPr/>
                    <a:lstStyle/>
                    <a:p>
                      <a:r>
                        <a:rPr lang="en-US" sz="2800" dirty="0" smtClean="0"/>
                        <a:t>Black </a:t>
                      </a:r>
                      <a:endParaRPr lang="en-US" sz="2800" dirty="0"/>
                    </a:p>
                  </a:txBody>
                  <a:tcPr/>
                </a:tc>
                <a:tc>
                  <a:txBody>
                    <a:bodyPr/>
                    <a:lstStyle/>
                    <a:p>
                      <a:r>
                        <a:rPr lang="en-US" sz="2800" dirty="0" smtClean="0"/>
                        <a:t>36.9%</a:t>
                      </a:r>
                      <a:endParaRPr lang="en-US" sz="2800" dirty="0"/>
                    </a:p>
                  </a:txBody>
                  <a:tcPr/>
                </a:tc>
              </a:tr>
              <a:tr h="673100">
                <a:tc>
                  <a:txBody>
                    <a:bodyPr/>
                    <a:lstStyle/>
                    <a:p>
                      <a:r>
                        <a:rPr lang="en-US" sz="2800" dirty="0" smtClean="0"/>
                        <a:t>Hispanic</a:t>
                      </a:r>
                      <a:endParaRPr lang="en-US" sz="2800" dirty="0"/>
                    </a:p>
                  </a:txBody>
                  <a:tcPr/>
                </a:tc>
                <a:tc>
                  <a:txBody>
                    <a:bodyPr/>
                    <a:lstStyle/>
                    <a:p>
                      <a:r>
                        <a:rPr lang="en-US" sz="2800" dirty="0" smtClean="0"/>
                        <a:t>30.4%</a:t>
                      </a:r>
                      <a:endParaRPr lang="en-US" sz="2800" dirty="0"/>
                    </a:p>
                  </a:txBody>
                  <a:tcPr/>
                </a:tc>
              </a:tr>
              <a:tr h="673100">
                <a:tc>
                  <a:txBody>
                    <a:bodyPr/>
                    <a:lstStyle/>
                    <a:p>
                      <a:r>
                        <a:rPr lang="en-US" sz="2800" dirty="0" smtClean="0"/>
                        <a:t>Asian</a:t>
                      </a:r>
                      <a:endParaRPr lang="en-US" sz="2800" dirty="0"/>
                    </a:p>
                  </a:txBody>
                  <a:tcPr/>
                </a:tc>
                <a:tc>
                  <a:txBody>
                    <a:bodyPr/>
                    <a:lstStyle/>
                    <a:p>
                      <a:r>
                        <a:rPr lang="en-US" sz="2800" dirty="0" smtClean="0"/>
                        <a:t>9.6%</a:t>
                      </a:r>
                      <a:endParaRPr lang="en-US" sz="2800" dirty="0"/>
                    </a:p>
                  </a:txBody>
                  <a:tcPr/>
                </a:tc>
              </a:tr>
              <a:tr h="673100">
                <a:tc>
                  <a:txBody>
                    <a:bodyPr/>
                    <a:lstStyle/>
                    <a:p>
                      <a:r>
                        <a:rPr lang="en-US" sz="2800" dirty="0" smtClean="0"/>
                        <a:t>ALL</a:t>
                      </a:r>
                      <a:endParaRPr lang="en-US" sz="2800" dirty="0"/>
                    </a:p>
                  </a:txBody>
                  <a:tcPr/>
                </a:tc>
                <a:tc>
                  <a:txBody>
                    <a:bodyPr/>
                    <a:lstStyle/>
                    <a:p>
                      <a:r>
                        <a:rPr lang="en-US" sz="2800" dirty="0" smtClean="0"/>
                        <a:t>19.9%</a:t>
                      </a:r>
                      <a:endParaRPr lang="en-US" sz="2800" dirty="0"/>
                    </a:p>
                  </a:txBody>
                  <a:tcPr/>
                </a:tc>
              </a:tr>
            </a:tbl>
          </a:graphicData>
        </a:graphic>
      </p:graphicFrame>
      <p:sp>
        <p:nvSpPr>
          <p:cNvPr id="5" name="Text Placeholder 4"/>
          <p:cNvSpPr>
            <a:spLocks noGrp="1"/>
          </p:cNvSpPr>
          <p:nvPr>
            <p:ph type="body" sz="quarter" idx="10"/>
          </p:nvPr>
        </p:nvSpPr>
        <p:spPr/>
        <p:txBody>
          <a:bodyPr>
            <a:normAutofit lnSpcReduction="10000"/>
          </a:bodyPr>
          <a:lstStyle/>
          <a:p>
            <a:r>
              <a:rPr lang="en-US" dirty="0" smtClean="0"/>
              <a:t>Source:  US Census Bureau</a:t>
            </a:r>
            <a:endParaRPr lang="en-US" dirty="0"/>
          </a:p>
        </p:txBody>
      </p:sp>
    </p:spTree>
    <p:extLst>
      <p:ext uri="{BB962C8B-B14F-4D97-AF65-F5344CB8AC3E}">
        <p14:creationId xmlns:p14="http://schemas.microsoft.com/office/powerpoint/2010/main" val="35126870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let’s also be clear:  tolerating high child poverty rates is a policy choice.  Though we remain the richest nation on earth…</a:t>
            </a:r>
            <a:endParaRPr lang="en-US" dirty="0"/>
          </a:p>
        </p:txBody>
      </p:sp>
    </p:spTree>
    <p:extLst>
      <p:ext uri="{BB962C8B-B14F-4D97-AF65-F5344CB8AC3E}">
        <p14:creationId xmlns:p14="http://schemas.microsoft.com/office/powerpoint/2010/main" val="14738840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36443"/>
            <a:ext cx="4777826" cy="6583680"/>
          </a:xfrm>
        </p:spPr>
      </p:pic>
    </p:spTree>
    <p:extLst>
      <p:ext uri="{BB962C8B-B14F-4D97-AF65-F5344CB8AC3E}">
        <p14:creationId xmlns:p14="http://schemas.microsoft.com/office/powerpoint/2010/main" val="22895411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Yet, how </a:t>
            </a:r>
            <a:r>
              <a:rPr lang="en-US" b="1" dirty="0" smtClean="0"/>
              <a:t>we</a:t>
            </a:r>
            <a:r>
              <a:rPr lang="en-US" dirty="0" smtClean="0"/>
              <a:t> respond to the effects of that choice </a:t>
            </a:r>
            <a:r>
              <a:rPr lang="en-US" b="1" i="1" dirty="0" smtClean="0"/>
              <a:t>is a choice, too</a:t>
            </a:r>
            <a:r>
              <a:rPr lang="en-US" dirty="0" smtClean="0"/>
              <a:t>.  </a:t>
            </a:r>
            <a:endParaRPr lang="en-US" dirty="0"/>
          </a:p>
        </p:txBody>
      </p:sp>
    </p:spTree>
    <p:extLst>
      <p:ext uri="{BB962C8B-B14F-4D97-AF65-F5344CB8AC3E}">
        <p14:creationId xmlns:p14="http://schemas.microsoft.com/office/powerpoint/2010/main" val="37573914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can choose to go along with what has become </a:t>
            </a:r>
            <a:r>
              <a:rPr lang="en-US" i="1" dirty="0" smtClean="0"/>
              <a:t>conventional wisdom </a:t>
            </a:r>
            <a:r>
              <a:rPr lang="en-US" dirty="0" smtClean="0"/>
              <a:t>in our profession—that, until we fix poverty, there’s not much we educators can do…</a:t>
            </a:r>
            <a:endParaRPr lang="en-US" dirty="0"/>
          </a:p>
        </p:txBody>
      </p:sp>
    </p:spTree>
    <p:extLst>
      <p:ext uri="{BB962C8B-B14F-4D97-AF65-F5344CB8AC3E}">
        <p14:creationId xmlns:p14="http://schemas.microsoft.com/office/powerpoint/2010/main" val="17092258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Or we can </a:t>
            </a:r>
            <a:r>
              <a:rPr lang="en-US" i="1" dirty="0" smtClean="0"/>
              <a:t>choose differently.  </a:t>
            </a:r>
            <a:endParaRPr lang="en-US" i="1" dirty="0"/>
          </a:p>
        </p:txBody>
      </p:sp>
      <p:sp>
        <p:nvSpPr>
          <p:cNvPr id="3" name="Subtitle 2"/>
          <p:cNvSpPr>
            <a:spLocks noGrp="1"/>
          </p:cNvSpPr>
          <p:nvPr>
            <p:ph type="subTitle" idx="1"/>
          </p:nvPr>
        </p:nvSpPr>
        <p:spPr/>
        <p:txBody>
          <a:bodyPr>
            <a:normAutofit/>
          </a:bodyPr>
          <a:lstStyle/>
          <a:p>
            <a:r>
              <a:rPr lang="en-US" dirty="0" smtClean="0"/>
              <a:t>…joining colleagues in schools all over this country that serve </a:t>
            </a:r>
            <a:r>
              <a:rPr lang="en-US" u="sng" dirty="0" smtClean="0"/>
              <a:t>very poor</a:t>
            </a:r>
            <a:r>
              <a:rPr lang="en-US" dirty="0" smtClean="0"/>
              <a:t> kids but get </a:t>
            </a:r>
            <a:r>
              <a:rPr lang="en-US" u="sng" dirty="0" smtClean="0"/>
              <a:t>very good </a:t>
            </a:r>
            <a:r>
              <a:rPr lang="en-US" dirty="0" smtClean="0"/>
              <a:t>results.  </a:t>
            </a:r>
            <a:endParaRPr lang="en-US" dirty="0"/>
          </a:p>
        </p:txBody>
      </p:sp>
    </p:spTree>
    <p:extLst>
      <p:ext uri="{BB962C8B-B14F-4D97-AF65-F5344CB8AC3E}">
        <p14:creationId xmlns:p14="http://schemas.microsoft.com/office/powerpoint/2010/main" val="4664496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2446.jpg"/>
          <p:cNvPicPr>
            <a:picLocks noChangeAspect="1"/>
          </p:cNvPicPr>
          <p:nvPr/>
        </p:nvPicPr>
        <p:blipFill>
          <a:blip r:embed="rId3" cstate="print"/>
          <a:stretch>
            <a:fillRect/>
          </a:stretch>
        </p:blipFill>
        <p:spPr>
          <a:xfrm>
            <a:off x="6400800" y="2971800"/>
            <a:ext cx="4038600" cy="2922404"/>
          </a:xfrm>
          <a:prstGeom prst="rect">
            <a:avLst/>
          </a:prstGeom>
          <a:ln>
            <a:solidFill>
              <a:schemeClr val="accent1"/>
            </a:solidFill>
          </a:ln>
        </p:spPr>
      </p:pic>
      <p:sp>
        <p:nvSpPr>
          <p:cNvPr id="23554" name="Rectangle 2"/>
          <p:cNvSpPr>
            <a:spLocks noGrp="1" noChangeArrowheads="1"/>
          </p:cNvSpPr>
          <p:nvPr>
            <p:ph type="title"/>
          </p:nvPr>
        </p:nvSpPr>
        <p:spPr/>
        <p:txBody>
          <a:bodyPr>
            <a:normAutofit fontScale="90000"/>
          </a:bodyPr>
          <a:lstStyle/>
          <a:p>
            <a:pPr eaLnBrk="1" hangingPunct="1"/>
            <a:r>
              <a:rPr lang="en-US" b="1" dirty="0" smtClean="0">
                <a:latin typeface="Univers 55" pitchFamily="34" charset="0"/>
              </a:rPr>
              <a:t>George Hall Elementary School</a:t>
            </a:r>
            <a:br>
              <a:rPr lang="en-US" b="1" dirty="0" smtClean="0">
                <a:latin typeface="Univers 55" pitchFamily="34" charset="0"/>
              </a:rPr>
            </a:br>
            <a:r>
              <a:rPr lang="en-US" sz="3200" b="1" dirty="0">
                <a:latin typeface="Univers 55" pitchFamily="34" charset="0"/>
              </a:rPr>
              <a:t>Mobile, Alabama</a:t>
            </a:r>
            <a:endParaRPr lang="en-US" sz="3600" b="1" dirty="0">
              <a:latin typeface="Univers 55" pitchFamily="34" charset="0"/>
            </a:endParaRPr>
          </a:p>
        </p:txBody>
      </p:sp>
      <p:sp>
        <p:nvSpPr>
          <p:cNvPr id="23555" name="Content Placeholder 5"/>
          <p:cNvSpPr>
            <a:spLocks noGrp="1"/>
          </p:cNvSpPr>
          <p:nvPr>
            <p:ph idx="1"/>
          </p:nvPr>
        </p:nvSpPr>
        <p:spPr>
          <a:xfrm>
            <a:off x="2286000" y="1828801"/>
            <a:ext cx="7620000" cy="4132613"/>
          </a:xfrm>
        </p:spPr>
        <p:txBody>
          <a:bodyPr/>
          <a:lstStyle/>
          <a:p>
            <a:pPr eaLnBrk="1" hangingPunct="1"/>
            <a:r>
              <a:rPr lang="en-US" dirty="0" smtClean="0"/>
              <a:t>549 students in grades PK-5</a:t>
            </a:r>
          </a:p>
          <a:p>
            <a:pPr lvl="1" eaLnBrk="1" hangingPunct="1">
              <a:buNone/>
            </a:pPr>
            <a:r>
              <a:rPr lang="en-US" sz="3200" dirty="0"/>
              <a:t>99% African American</a:t>
            </a:r>
          </a:p>
          <a:p>
            <a:pPr eaLnBrk="1" hangingPunct="1"/>
            <a:r>
              <a:rPr lang="en-US" dirty="0" smtClean="0"/>
              <a:t>99% Low Income</a:t>
            </a:r>
          </a:p>
        </p:txBody>
      </p:sp>
      <p:sp>
        <p:nvSpPr>
          <p:cNvPr id="23558" name="Text Placeholder 7"/>
          <p:cNvSpPr>
            <a:spLocks noGrp="1"/>
          </p:cNvSpPr>
          <p:nvPr>
            <p:ph type="body" sz="quarter" idx="10"/>
          </p:nvPr>
        </p:nvSpPr>
        <p:spPr>
          <a:xfrm>
            <a:off x="1981200" y="6248400"/>
            <a:ext cx="8686800" cy="228600"/>
          </a:xfrm>
        </p:spPr>
        <p:txBody>
          <a:bodyPr>
            <a:noAutofit/>
          </a:bodyPr>
          <a:lstStyle/>
          <a:p>
            <a:pPr eaLnBrk="1" hangingPunct="1"/>
            <a:r>
              <a:rPr lang="en-US" dirty="0" smtClean="0"/>
              <a:t> Alabama Department of Education</a:t>
            </a:r>
          </a:p>
        </p:txBody>
      </p:sp>
      <p:sp>
        <p:nvSpPr>
          <p:cNvPr id="6" name="Text Placeholder 7"/>
          <p:cNvSpPr txBox="1">
            <a:spLocks/>
          </p:cNvSpPr>
          <p:nvPr/>
        </p:nvSpPr>
        <p:spPr bwMode="auto">
          <a:xfrm>
            <a:off x="1524000" y="6019800"/>
            <a:ext cx="4953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n-US" sz="1100" dirty="0"/>
              <a:t>Note: Enrollment data are for 2009-10 school year</a:t>
            </a:r>
          </a:p>
        </p:txBody>
      </p:sp>
    </p:spTree>
    <p:extLst>
      <p:ext uri="{BB962C8B-B14F-4D97-AF65-F5344CB8AC3E}">
        <p14:creationId xmlns:p14="http://schemas.microsoft.com/office/powerpoint/2010/main" val="410154441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546265"/>
            <a:ext cx="8229600" cy="748146"/>
          </a:xfrm>
        </p:spPr>
        <p:txBody>
          <a:bodyPr>
            <a:noAutofit/>
          </a:bodyPr>
          <a:lstStyle/>
          <a:p>
            <a:pPr>
              <a:defRPr/>
            </a:pPr>
            <a:r>
              <a:rPr lang="en-US" sz="2800" dirty="0">
                <a:latin typeface="Univers 55" pitchFamily="34" charset="0"/>
              </a:rPr>
              <a:t>Big Improvement at George Hall Elementary</a:t>
            </a:r>
          </a:p>
        </p:txBody>
      </p:sp>
      <p:graphicFrame>
        <p:nvGraphicFramePr>
          <p:cNvPr id="9" name="Content Placeholder 5"/>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100" name="Text Placeholder 3"/>
          <p:cNvSpPr>
            <a:spLocks noGrp="1"/>
          </p:cNvSpPr>
          <p:nvPr>
            <p:ph type="body" sz="quarter" idx="10"/>
          </p:nvPr>
        </p:nvSpPr>
        <p:spPr/>
        <p:txBody>
          <a:bodyPr>
            <a:noAutofit/>
          </a:bodyPr>
          <a:lstStyle/>
          <a:p>
            <a:r>
              <a:rPr lang="en-US" dirty="0" smtClean="0"/>
              <a:t>Alabama Department of Education</a:t>
            </a:r>
          </a:p>
        </p:txBody>
      </p:sp>
      <p:cxnSp>
        <p:nvCxnSpPr>
          <p:cNvPr id="10" name="Straight Arrow Connector 9"/>
          <p:cNvCxnSpPr/>
          <p:nvPr/>
        </p:nvCxnSpPr>
        <p:spPr>
          <a:xfrm flipV="1">
            <a:off x="4038600" y="2286000"/>
            <a:ext cx="2362200" cy="12954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307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59" y="490848"/>
            <a:ext cx="8478983" cy="1066800"/>
          </a:xfrm>
        </p:spPr>
        <p:txBody>
          <a:bodyPr>
            <a:noAutofit/>
          </a:bodyPr>
          <a:lstStyle/>
          <a:p>
            <a:r>
              <a:rPr lang="en-US" sz="2800" dirty="0"/>
              <a:t>Exceeding Standards: George Hall students </a:t>
            </a:r>
            <a:br>
              <a:rPr lang="en-US" sz="2800" dirty="0"/>
            </a:br>
            <a:r>
              <a:rPr lang="en-US" sz="2800" dirty="0"/>
              <a:t>outperform white students in Alabama</a:t>
            </a:r>
          </a:p>
        </p:txBody>
      </p:sp>
      <p:graphicFrame>
        <p:nvGraphicFramePr>
          <p:cNvPr id="8" name="Content Placeholder 7"/>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a:xfrm>
            <a:off x="1981200" y="6272150"/>
            <a:ext cx="8686800" cy="228600"/>
          </a:xfrm>
        </p:spPr>
        <p:txBody>
          <a:bodyPr>
            <a:normAutofit fontScale="92500" lnSpcReduction="10000"/>
          </a:bodyPr>
          <a:lstStyle/>
          <a:p>
            <a:r>
              <a:rPr lang="en-US" dirty="0" smtClean="0"/>
              <a:t>Alabama Department of Education</a:t>
            </a:r>
            <a:endParaRPr lang="en-US" dirty="0"/>
          </a:p>
        </p:txBody>
      </p:sp>
    </p:spTree>
    <p:extLst>
      <p:ext uri="{BB962C8B-B14F-4D97-AF65-F5344CB8AC3E}">
        <p14:creationId xmlns:p14="http://schemas.microsoft.com/office/powerpoint/2010/main" val="332226893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82500" lnSpcReduction="10000"/>
          </a:bodyPr>
          <a:lstStyle/>
          <a:p>
            <a:pPr algn="ctr">
              <a:spcBef>
                <a:spcPct val="0"/>
              </a:spcBef>
              <a:defRPr/>
            </a:pPr>
            <a:r>
              <a:rPr lang="en-US" sz="3800" b="1" dirty="0" smtClean="0">
                <a:solidFill>
                  <a:prstClr val="black"/>
                </a:solidFill>
              </a:rPr>
              <a:t>Mary McLeod Bethune Elementary School</a:t>
            </a:r>
            <a:r>
              <a:rPr lang="en-US" sz="3800" b="1" dirty="0">
                <a:solidFill>
                  <a:prstClr val="black"/>
                </a:solidFill>
              </a:rPr>
              <a:t/>
            </a:r>
            <a:br>
              <a:rPr lang="en-US" sz="3800" b="1" dirty="0">
                <a:solidFill>
                  <a:prstClr val="black"/>
                </a:solidFill>
              </a:rPr>
            </a:br>
            <a:r>
              <a:rPr lang="en-US" sz="2900" b="1" dirty="0" smtClean="0">
                <a:solidFill>
                  <a:prstClr val="black"/>
                </a:solidFill>
              </a:rPr>
              <a:t>New Orleans, Louisiana</a:t>
            </a:r>
            <a:endParaRPr lang="en-US" sz="2900" b="1" dirty="0">
              <a:solidFill>
                <a:prstClr val="black"/>
              </a:solidFill>
            </a:endParaRPr>
          </a:p>
        </p:txBody>
      </p:sp>
      <p:sp>
        <p:nvSpPr>
          <p:cNvPr id="5" name="Content Placeholder 5"/>
          <p:cNvSpPr txBox="1">
            <a:spLocks/>
          </p:cNvSpPr>
          <p:nvPr/>
        </p:nvSpPr>
        <p:spPr>
          <a:xfrm>
            <a:off x="424024" y="2191261"/>
            <a:ext cx="5524702" cy="4297363"/>
          </a:xfrm>
          <a:prstGeom prst="rect">
            <a:avLst/>
          </a:prstGeom>
        </p:spPr>
        <p:txBody>
          <a:bodyPr/>
          <a:lstStyle/>
          <a:p>
            <a:pPr marL="342900" indent="-342900">
              <a:spcBef>
                <a:spcPct val="20000"/>
              </a:spcBef>
              <a:buFont typeface="Arial" pitchFamily="34" charset="0"/>
              <a:buChar char="•"/>
              <a:defRPr/>
            </a:pPr>
            <a:r>
              <a:rPr lang="en-US" sz="3200" dirty="0" smtClean="0">
                <a:solidFill>
                  <a:prstClr val="black"/>
                </a:solidFill>
              </a:rPr>
              <a:t>505 students </a:t>
            </a:r>
            <a:r>
              <a:rPr lang="en-US" sz="3200" dirty="0">
                <a:solidFill>
                  <a:prstClr val="black"/>
                </a:solidFill>
              </a:rPr>
              <a:t>in grades PK – </a:t>
            </a:r>
            <a:r>
              <a:rPr lang="en-US" sz="3200" dirty="0" smtClean="0">
                <a:solidFill>
                  <a:prstClr val="black"/>
                </a:solidFill>
              </a:rPr>
              <a:t>6</a:t>
            </a:r>
            <a:endParaRPr lang="en-US" sz="3200" dirty="0">
              <a:solidFill>
                <a:prstClr val="black"/>
              </a:solidFill>
            </a:endParaRPr>
          </a:p>
          <a:p>
            <a:pPr marL="342900" indent="-342900">
              <a:spcBef>
                <a:spcPct val="20000"/>
              </a:spcBef>
              <a:buFont typeface="Arial" pitchFamily="34" charset="0"/>
              <a:buChar char="•"/>
              <a:defRPr/>
            </a:pPr>
            <a:r>
              <a:rPr lang="en-US" sz="3200" dirty="0" smtClean="0">
                <a:solidFill>
                  <a:prstClr val="black"/>
                </a:solidFill>
              </a:rPr>
              <a:t>99% African American</a:t>
            </a:r>
            <a:endParaRPr lang="en-US" sz="3200" dirty="0">
              <a:solidFill>
                <a:prstClr val="black"/>
              </a:solidFill>
            </a:endParaRPr>
          </a:p>
          <a:p>
            <a:pPr marL="342900" indent="-342900">
              <a:spcBef>
                <a:spcPct val="20000"/>
              </a:spcBef>
              <a:buFont typeface="Arial" pitchFamily="34" charset="0"/>
              <a:buChar char="•"/>
              <a:defRPr/>
            </a:pPr>
            <a:r>
              <a:rPr lang="en-US" sz="3200" dirty="0" smtClean="0">
                <a:solidFill>
                  <a:prstClr val="black"/>
                </a:solidFill>
              </a:rPr>
              <a:t>90% Low-Income</a:t>
            </a:r>
            <a:endParaRPr lang="en-US" sz="3200" dirty="0">
              <a:solidFill>
                <a:prstClr val="black"/>
              </a:solidFill>
            </a:endParaRPr>
          </a:p>
          <a:p>
            <a:pPr marL="742950" lvl="1" indent="-285750">
              <a:spcBef>
                <a:spcPct val="20000"/>
              </a:spcBef>
              <a:buFont typeface="Arial" pitchFamily="34" charset="0"/>
              <a:buChar char="–"/>
              <a:defRPr/>
            </a:pPr>
            <a:endParaRPr lang="en-US" sz="2800" dirty="0">
              <a:solidFill>
                <a:prstClr val="black"/>
              </a:solidFill>
            </a:endParaRPr>
          </a:p>
        </p:txBody>
      </p:sp>
      <p:sp>
        <p:nvSpPr>
          <p:cNvPr id="6" name="Text Placeholder 3"/>
          <p:cNvSpPr txBox="1">
            <a:spLocks/>
          </p:cNvSpPr>
          <p:nvPr/>
        </p:nvSpPr>
        <p:spPr>
          <a:xfrm>
            <a:off x="563510" y="6374324"/>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Source: </a:t>
            </a:r>
            <a:r>
              <a:rPr lang="en-US" sz="3200" dirty="0" smtClean="0">
                <a:solidFill>
                  <a:prstClr val="black"/>
                </a:solidFill>
              </a:rPr>
              <a:t>Louisiana Department of Education, 2016</a:t>
            </a:r>
            <a:endParaRPr lang="en-US" sz="3200" dirty="0">
              <a:solidFill>
                <a:prstClr val="black"/>
              </a:solidFill>
            </a:endParaRPr>
          </a:p>
        </p:txBody>
      </p:sp>
      <p:sp>
        <p:nvSpPr>
          <p:cNvPr id="7" name="Text Placeholder 3"/>
          <p:cNvSpPr txBox="1">
            <a:spLocks/>
          </p:cNvSpPr>
          <p:nvPr/>
        </p:nvSpPr>
        <p:spPr>
          <a:xfrm>
            <a:off x="749489" y="5859463"/>
            <a:ext cx="8686800" cy="228600"/>
          </a:xfrm>
          <a:prstGeom prst="rect">
            <a:avLst/>
          </a:prstGeom>
        </p:spPr>
        <p:txBody>
          <a:bodyPr>
            <a:normAutofit fontScale="32500" lnSpcReduction="20000"/>
          </a:bodyPr>
          <a:lstStyle/>
          <a:p>
            <a:pPr marL="342900" indent="-342900">
              <a:spcBef>
                <a:spcPct val="20000"/>
              </a:spcBef>
              <a:defRPr/>
            </a:pPr>
            <a:r>
              <a:rPr lang="en-US" sz="3200" dirty="0" smtClean="0">
                <a:solidFill>
                  <a:prstClr val="black"/>
                </a:solidFill>
              </a:rPr>
              <a:t>. </a:t>
            </a:r>
            <a:endParaRPr lang="en-US" sz="3200" dirty="0">
              <a:solidFill>
                <a:prstClr val="black"/>
              </a:solidFill>
            </a:endParaRPr>
          </a:p>
        </p:txBody>
      </p:sp>
      <p:pic>
        <p:nvPicPr>
          <p:cNvPr id="9" name="Picture 8" descr="principal Mary Haynes-Smith.jpg"/>
          <p:cNvPicPr>
            <a:picLocks noChangeAspect="1"/>
          </p:cNvPicPr>
          <p:nvPr/>
        </p:nvPicPr>
        <p:blipFill>
          <a:blip r:embed="rId3" cstate="email"/>
          <a:stretch>
            <a:fillRect/>
          </a:stretch>
        </p:blipFill>
        <p:spPr>
          <a:xfrm>
            <a:off x="6096000" y="2032861"/>
            <a:ext cx="5941017" cy="4455763"/>
          </a:xfrm>
          <a:prstGeom prst="rect">
            <a:avLst/>
          </a:prstGeom>
          <a:ln>
            <a:solidFill>
              <a:schemeClr val="accent1"/>
            </a:solidFill>
          </a:ln>
        </p:spPr>
      </p:pic>
    </p:spTree>
    <p:extLst>
      <p:ext uri="{BB962C8B-B14F-4D97-AF65-F5344CB8AC3E}">
        <p14:creationId xmlns:p14="http://schemas.microsoft.com/office/powerpoint/2010/main" val="749095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a:t>
            </a:r>
          </a:p>
        </p:txBody>
      </p:sp>
      <p:pic>
        <p:nvPicPr>
          <p:cNvPr id="30" name="Picture 29" descr="large_whole_country.png"/>
          <p:cNvPicPr>
            <a:picLocks noChangeAspect="1"/>
          </p:cNvPicPr>
          <p:nvPr/>
        </p:nvPicPr>
        <p:blipFill>
          <a:blip r:embed="rId2" cstate="print"/>
          <a:stretch>
            <a:fillRect/>
          </a:stretch>
        </p:blipFill>
        <p:spPr>
          <a:xfrm>
            <a:off x="2209800" y="1044564"/>
            <a:ext cx="7843054" cy="5661037"/>
          </a:xfrm>
          <a:prstGeom prst="rect">
            <a:avLst/>
          </a:prstGeom>
        </p:spPr>
      </p:pic>
      <p:grpSp>
        <p:nvGrpSpPr>
          <p:cNvPr id="2" name="Group 17"/>
          <p:cNvGrpSpPr/>
          <p:nvPr/>
        </p:nvGrpSpPr>
        <p:grpSpPr>
          <a:xfrm>
            <a:off x="5299536" y="2826604"/>
            <a:ext cx="1074333" cy="830997"/>
            <a:chOff x="4541236" y="2743200"/>
            <a:chExt cx="1074333" cy="830997"/>
          </a:xfrm>
        </p:grpSpPr>
        <p:sp>
          <p:nvSpPr>
            <p:cNvPr id="31" name="Oval 30"/>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ectangle 31"/>
            <p:cNvSpPr/>
            <p:nvPr/>
          </p:nvSpPr>
          <p:spPr>
            <a:xfrm>
              <a:off x="4541236" y="2743200"/>
              <a:ext cx="1074333" cy="830997"/>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4%</a:t>
              </a:r>
            </a:p>
          </p:txBody>
        </p:sp>
      </p:grpSp>
      <p:sp>
        <p:nvSpPr>
          <p:cNvPr id="15" name="TextBox 14"/>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1920</a:t>
            </a:r>
          </a:p>
        </p:txBody>
      </p:sp>
      <p:grpSp>
        <p:nvGrpSpPr>
          <p:cNvPr id="3" name="Group 20"/>
          <p:cNvGrpSpPr/>
          <p:nvPr/>
        </p:nvGrpSpPr>
        <p:grpSpPr>
          <a:xfrm>
            <a:off x="5298841" y="2826602"/>
            <a:ext cx="1074333" cy="830997"/>
            <a:chOff x="4657126" y="2802961"/>
            <a:chExt cx="842554" cy="651716"/>
          </a:xfrm>
        </p:grpSpPr>
        <p:sp>
          <p:nvSpPr>
            <p:cNvPr id="22" name="Oval 2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4657126" y="2802961"/>
              <a:ext cx="842554" cy="651716"/>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6%</a:t>
              </a:r>
            </a:p>
          </p:txBody>
        </p:sp>
      </p:grpSp>
      <p:sp>
        <p:nvSpPr>
          <p:cNvPr id="24" name="TextBox 2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1940</a:t>
            </a:r>
          </a:p>
        </p:txBody>
      </p:sp>
      <p:grpSp>
        <p:nvGrpSpPr>
          <p:cNvPr id="4" name="Group 24"/>
          <p:cNvGrpSpPr/>
          <p:nvPr/>
        </p:nvGrpSpPr>
        <p:grpSpPr>
          <a:xfrm>
            <a:off x="5128893" y="2694213"/>
            <a:ext cx="1371660" cy="1076046"/>
            <a:chOff x="4738433" y="2891998"/>
            <a:chExt cx="679936" cy="533400"/>
          </a:xfrm>
        </p:grpSpPr>
        <p:sp>
          <p:nvSpPr>
            <p:cNvPr id="26" name="Oval 25"/>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a:off x="4738433" y="2919852"/>
              <a:ext cx="679936" cy="411928"/>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11%</a:t>
              </a:r>
            </a:p>
          </p:txBody>
        </p:sp>
      </p:grpSp>
      <p:sp>
        <p:nvSpPr>
          <p:cNvPr id="28" name="TextBox 2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1960</a:t>
            </a:r>
          </a:p>
        </p:txBody>
      </p:sp>
      <p:grpSp>
        <p:nvGrpSpPr>
          <p:cNvPr id="5" name="Group 40"/>
          <p:cNvGrpSpPr/>
          <p:nvPr/>
        </p:nvGrpSpPr>
        <p:grpSpPr>
          <a:xfrm>
            <a:off x="4876800" y="2362202"/>
            <a:ext cx="1905000" cy="1904999"/>
            <a:chOff x="4811702" y="2891998"/>
            <a:chExt cx="533400" cy="533400"/>
          </a:xfrm>
        </p:grpSpPr>
        <p:sp>
          <p:nvSpPr>
            <p:cNvPr id="42" name="Oval 4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42"/>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23%</a:t>
              </a:r>
            </a:p>
          </p:txBody>
        </p:sp>
      </p:grpSp>
      <p:sp>
        <p:nvSpPr>
          <p:cNvPr id="44" name="TextBox 4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1980</a:t>
            </a:r>
          </a:p>
        </p:txBody>
      </p:sp>
      <p:grpSp>
        <p:nvGrpSpPr>
          <p:cNvPr id="6" name="Group 44"/>
          <p:cNvGrpSpPr/>
          <p:nvPr/>
        </p:nvGrpSpPr>
        <p:grpSpPr>
          <a:xfrm>
            <a:off x="4800600" y="2286002"/>
            <a:ext cx="2057400" cy="2057399"/>
            <a:chOff x="4790366" y="2870662"/>
            <a:chExt cx="576072" cy="576072"/>
          </a:xfrm>
        </p:grpSpPr>
        <p:sp>
          <p:nvSpPr>
            <p:cNvPr id="46" name="Oval 45"/>
            <p:cNvSpPr/>
            <p:nvPr/>
          </p:nvSpPr>
          <p:spPr>
            <a:xfrm>
              <a:off x="4790366" y="2870662"/>
              <a:ext cx="576072" cy="576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Rectangle 46"/>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29%</a:t>
              </a:r>
            </a:p>
          </p:txBody>
        </p:sp>
      </p:grpSp>
      <p:sp>
        <p:nvSpPr>
          <p:cNvPr id="48" name="TextBox 4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2000</a:t>
            </a:r>
          </a:p>
        </p:txBody>
      </p:sp>
      <p:grpSp>
        <p:nvGrpSpPr>
          <p:cNvPr id="7" name="Group 48"/>
          <p:cNvGrpSpPr/>
          <p:nvPr/>
        </p:nvGrpSpPr>
        <p:grpSpPr>
          <a:xfrm>
            <a:off x="4724400" y="2209802"/>
            <a:ext cx="2286000" cy="2285999"/>
            <a:chOff x="4747694" y="2827990"/>
            <a:chExt cx="640080" cy="640080"/>
          </a:xfrm>
        </p:grpSpPr>
        <p:sp>
          <p:nvSpPr>
            <p:cNvPr id="50" name="Oval 49"/>
            <p:cNvSpPr/>
            <p:nvPr/>
          </p:nvSpPr>
          <p:spPr>
            <a:xfrm>
              <a:off x="4747694" y="2827990"/>
              <a:ext cx="64008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50"/>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33%</a:t>
              </a:r>
            </a:p>
          </p:txBody>
        </p:sp>
      </p:grpSp>
      <p:sp>
        <p:nvSpPr>
          <p:cNvPr id="52" name="TextBox 51"/>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2012</a:t>
            </a:r>
          </a:p>
        </p:txBody>
      </p:sp>
    </p:spTree>
    <p:extLst>
      <p:ext uri="{BB962C8B-B14F-4D97-AF65-F5344CB8AC3E}">
        <p14:creationId xmlns:p14="http://schemas.microsoft.com/office/powerpoint/2010/main" val="658020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8" grpId="0" animBg="1"/>
      <p:bldP spid="44" grpId="0" animBg="1"/>
      <p:bldP spid="48" grpId="0" animBg="1"/>
      <p:bldP spid="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17" y="123409"/>
            <a:ext cx="10889566" cy="1325563"/>
          </a:xfrm>
        </p:spPr>
        <p:txBody>
          <a:bodyPr>
            <a:normAutofit fontScale="90000"/>
          </a:bodyPr>
          <a:lstStyle/>
          <a:p>
            <a:pPr algn="ctr"/>
            <a:r>
              <a:rPr lang="en-US" dirty="0" smtClean="0">
                <a:latin typeface="+mn-lt"/>
              </a:rPr>
              <a:t>Bethune Elementary Outperforming the State</a:t>
            </a:r>
            <a:endParaRPr lang="en-US" dirty="0">
              <a:latin typeface="+mn-lt"/>
            </a:endParaRPr>
          </a:p>
        </p:txBody>
      </p:sp>
      <p:graphicFrame>
        <p:nvGraphicFramePr>
          <p:cNvPr id="6" name="Content Placeholder 5"/>
          <p:cNvGraphicFramePr>
            <a:graphicFrameLocks noGrp="1"/>
          </p:cNvGraphicFramePr>
          <p:nvPr>
            <p:ph idx="1"/>
            <p:extLst/>
          </p:nvPr>
        </p:nvGraphicFramePr>
        <p:xfrm>
          <a:off x="200848" y="1197670"/>
          <a:ext cx="11701849" cy="49518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txBox="1">
            <a:spLocks/>
          </p:cNvSpPr>
          <p:nvPr/>
        </p:nvSpPr>
        <p:spPr>
          <a:xfrm>
            <a:off x="200849" y="6629400"/>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Source: </a:t>
            </a:r>
            <a:r>
              <a:rPr lang="en-US" sz="3200" dirty="0" smtClean="0">
                <a:solidFill>
                  <a:prstClr val="black"/>
                </a:solidFill>
              </a:rPr>
              <a:t>Louisiana Department </a:t>
            </a:r>
            <a:r>
              <a:rPr lang="en-US" sz="3200" dirty="0">
                <a:solidFill>
                  <a:prstClr val="black"/>
                </a:solidFill>
              </a:rPr>
              <a:t>of Education</a:t>
            </a:r>
          </a:p>
        </p:txBody>
      </p:sp>
    </p:spTree>
    <p:extLst>
      <p:ext uri="{BB962C8B-B14F-4D97-AF65-F5344CB8AC3E}">
        <p14:creationId xmlns:p14="http://schemas.microsoft.com/office/powerpoint/2010/main" val="1919952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33" y="138908"/>
            <a:ext cx="10889566" cy="1325563"/>
          </a:xfrm>
        </p:spPr>
        <p:txBody>
          <a:bodyPr>
            <a:normAutofit fontScale="90000"/>
          </a:bodyPr>
          <a:lstStyle/>
          <a:p>
            <a:pPr algn="ctr"/>
            <a:r>
              <a:rPr lang="en-US" dirty="0" smtClean="0">
                <a:latin typeface="+mn-lt"/>
              </a:rPr>
              <a:t>Bethune Elementary Outperforming the State</a:t>
            </a:r>
            <a:endParaRPr lang="en-US" dirty="0">
              <a:latin typeface="+mn-lt"/>
            </a:endParaRPr>
          </a:p>
        </p:txBody>
      </p:sp>
      <p:graphicFrame>
        <p:nvGraphicFramePr>
          <p:cNvPr id="6" name="Content Placeholder 5"/>
          <p:cNvGraphicFramePr>
            <a:graphicFrameLocks noGrp="1"/>
          </p:cNvGraphicFramePr>
          <p:nvPr>
            <p:ph idx="1"/>
            <p:extLst/>
          </p:nvPr>
        </p:nvGraphicFramePr>
        <p:xfrm>
          <a:off x="200849" y="1197670"/>
          <a:ext cx="11841334" cy="53116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txBox="1">
            <a:spLocks/>
          </p:cNvSpPr>
          <p:nvPr/>
        </p:nvSpPr>
        <p:spPr>
          <a:xfrm>
            <a:off x="200849" y="6629400"/>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Source: </a:t>
            </a:r>
            <a:r>
              <a:rPr lang="en-US" sz="3200" dirty="0" smtClean="0">
                <a:solidFill>
                  <a:prstClr val="black"/>
                </a:solidFill>
              </a:rPr>
              <a:t>Louisiana Department </a:t>
            </a:r>
            <a:r>
              <a:rPr lang="en-US" sz="3200" dirty="0">
                <a:solidFill>
                  <a:prstClr val="black"/>
                </a:solidFill>
              </a:rPr>
              <a:t>of Education</a:t>
            </a:r>
          </a:p>
        </p:txBody>
      </p:sp>
    </p:spTree>
    <p:extLst>
      <p:ext uri="{BB962C8B-B14F-4D97-AF65-F5344CB8AC3E}">
        <p14:creationId xmlns:p14="http://schemas.microsoft.com/office/powerpoint/2010/main" val="1698585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90000"/>
          </a:bodyPr>
          <a:lstStyle/>
          <a:p>
            <a:pPr algn="ctr">
              <a:spcBef>
                <a:spcPct val="0"/>
              </a:spcBef>
              <a:defRPr/>
            </a:pPr>
            <a:r>
              <a:rPr lang="en-US" sz="3800" b="1" dirty="0">
                <a:solidFill>
                  <a:prstClr val="black"/>
                </a:solidFill>
              </a:rPr>
              <a:t>Dr. Carlos J. Finlay Elementary School</a:t>
            </a:r>
            <a:br>
              <a:rPr lang="en-US" sz="3800" b="1" dirty="0">
                <a:solidFill>
                  <a:prstClr val="black"/>
                </a:solidFill>
              </a:rPr>
            </a:br>
            <a:r>
              <a:rPr lang="en-US" sz="2900" b="1" dirty="0">
                <a:solidFill>
                  <a:prstClr val="black"/>
                </a:solidFill>
              </a:rPr>
              <a:t>Miami-Dade, Florida</a:t>
            </a:r>
          </a:p>
        </p:txBody>
      </p:sp>
      <p:sp>
        <p:nvSpPr>
          <p:cNvPr id="5" name="Content Placeholder 5"/>
          <p:cNvSpPr txBox="1">
            <a:spLocks/>
          </p:cNvSpPr>
          <p:nvPr/>
        </p:nvSpPr>
        <p:spPr>
          <a:xfrm>
            <a:off x="984913" y="1836737"/>
            <a:ext cx="7620000" cy="4297363"/>
          </a:xfrm>
          <a:prstGeom prst="rect">
            <a:avLst/>
          </a:prstGeom>
        </p:spPr>
        <p:txBody>
          <a:bodyPr/>
          <a:lstStyle/>
          <a:p>
            <a:pPr marL="342900" indent="-342900">
              <a:spcBef>
                <a:spcPct val="20000"/>
              </a:spcBef>
              <a:buFont typeface="Arial" pitchFamily="34" charset="0"/>
              <a:buChar char="•"/>
              <a:defRPr/>
            </a:pPr>
            <a:r>
              <a:rPr lang="en-US" sz="3200" dirty="0">
                <a:solidFill>
                  <a:prstClr val="black"/>
                </a:solidFill>
              </a:rPr>
              <a:t>511 students in grades PK – 5</a:t>
            </a:r>
          </a:p>
          <a:p>
            <a:pPr marL="342900" indent="-342900">
              <a:spcBef>
                <a:spcPct val="20000"/>
              </a:spcBef>
              <a:buFont typeface="Arial" pitchFamily="34" charset="0"/>
              <a:buChar char="•"/>
              <a:defRPr/>
            </a:pPr>
            <a:r>
              <a:rPr lang="en-US" sz="3200" dirty="0">
                <a:solidFill>
                  <a:prstClr val="black"/>
                </a:solidFill>
              </a:rPr>
              <a:t>98% Latino</a:t>
            </a:r>
          </a:p>
          <a:p>
            <a:pPr marL="342900" indent="-342900">
              <a:spcBef>
                <a:spcPct val="20000"/>
              </a:spcBef>
              <a:buFont typeface="Arial" pitchFamily="34" charset="0"/>
              <a:buChar char="•"/>
              <a:defRPr/>
            </a:pPr>
            <a:r>
              <a:rPr lang="en-US" sz="3200" dirty="0" smtClean="0">
                <a:solidFill>
                  <a:prstClr val="black"/>
                </a:solidFill>
              </a:rPr>
              <a:t>86% </a:t>
            </a:r>
            <a:r>
              <a:rPr lang="en-US" sz="3200" dirty="0">
                <a:solidFill>
                  <a:prstClr val="black"/>
                </a:solidFill>
              </a:rPr>
              <a:t>Low Income</a:t>
            </a:r>
          </a:p>
          <a:p>
            <a:pPr marL="342900" indent="-342900">
              <a:spcBef>
                <a:spcPct val="20000"/>
              </a:spcBef>
              <a:buFont typeface="Arial" pitchFamily="34" charset="0"/>
              <a:buChar char="•"/>
              <a:defRPr/>
            </a:pPr>
            <a:r>
              <a:rPr lang="en-US" sz="3200" dirty="0">
                <a:solidFill>
                  <a:prstClr val="black"/>
                </a:solidFill>
              </a:rPr>
              <a:t>57% English Language </a:t>
            </a:r>
          </a:p>
          <a:p>
            <a:pPr marL="342900" indent="-342900">
              <a:spcBef>
                <a:spcPct val="20000"/>
              </a:spcBef>
              <a:defRPr/>
            </a:pPr>
            <a:r>
              <a:rPr lang="en-US" sz="3200" dirty="0">
                <a:solidFill>
                  <a:prstClr val="black"/>
                </a:solidFill>
              </a:rPr>
              <a:t>	Learners</a:t>
            </a:r>
          </a:p>
          <a:p>
            <a:pPr marL="742950" lvl="1" indent="-285750">
              <a:spcBef>
                <a:spcPct val="20000"/>
              </a:spcBef>
              <a:buFont typeface="Arial" pitchFamily="34" charset="0"/>
              <a:buChar char="–"/>
              <a:defRPr/>
            </a:pPr>
            <a:endParaRPr lang="en-US" sz="2800" dirty="0">
              <a:solidFill>
                <a:prstClr val="black"/>
              </a:solidFill>
            </a:endParaRPr>
          </a:p>
        </p:txBody>
      </p:sp>
      <p:sp>
        <p:nvSpPr>
          <p:cNvPr id="6" name="Text Placeholder 3"/>
          <p:cNvSpPr txBox="1">
            <a:spLocks/>
          </p:cNvSpPr>
          <p:nvPr/>
        </p:nvSpPr>
        <p:spPr>
          <a:xfrm>
            <a:off x="749489" y="6145472"/>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Source: Florida Department of Education</a:t>
            </a:r>
          </a:p>
        </p:txBody>
      </p:sp>
      <p:sp>
        <p:nvSpPr>
          <p:cNvPr id="7" name="Text Placeholder 3"/>
          <p:cNvSpPr txBox="1">
            <a:spLocks/>
          </p:cNvSpPr>
          <p:nvPr/>
        </p:nvSpPr>
        <p:spPr>
          <a:xfrm>
            <a:off x="749489" y="5859463"/>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Note: Data are for 2012-2013 school year. </a:t>
            </a:r>
          </a:p>
        </p:txBody>
      </p:sp>
      <p:pic>
        <p:nvPicPr>
          <p:cNvPr id="8" name="Picture 7" descr="Finlay 2.JPG"/>
          <p:cNvPicPr>
            <a:picLocks noChangeAspect="1"/>
          </p:cNvPicPr>
          <p:nvPr/>
        </p:nvPicPr>
        <p:blipFill>
          <a:blip r:embed="rId3" cstate="print"/>
          <a:stretch>
            <a:fillRect/>
          </a:stretch>
        </p:blipFill>
        <p:spPr>
          <a:xfrm>
            <a:off x="6205182" y="2438399"/>
            <a:ext cx="5095164" cy="3821373"/>
          </a:xfrm>
          <a:prstGeom prst="rect">
            <a:avLst/>
          </a:prstGeom>
        </p:spPr>
      </p:pic>
    </p:spTree>
    <p:extLst>
      <p:ext uri="{BB962C8B-B14F-4D97-AF65-F5344CB8AC3E}">
        <p14:creationId xmlns:p14="http://schemas.microsoft.com/office/powerpoint/2010/main" val="164983939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409"/>
            <a:ext cx="10515600" cy="1325563"/>
          </a:xfrm>
        </p:spPr>
        <p:txBody>
          <a:bodyPr>
            <a:normAutofit fontScale="90000"/>
          </a:bodyPr>
          <a:lstStyle/>
          <a:p>
            <a:pPr algn="ctr"/>
            <a:r>
              <a:rPr lang="en-US" dirty="0" smtClean="0">
                <a:latin typeface="+mn-lt"/>
              </a:rPr>
              <a:t>Finlay Elementary Outperforming the State</a:t>
            </a:r>
            <a:endParaRPr lang="en-US" dirty="0">
              <a:latin typeface="+mn-lt"/>
            </a:endParaRPr>
          </a:p>
        </p:txBody>
      </p:sp>
      <p:graphicFrame>
        <p:nvGraphicFramePr>
          <p:cNvPr id="6" name="Content Placeholder 5"/>
          <p:cNvGraphicFramePr>
            <a:graphicFrameLocks noGrp="1"/>
          </p:cNvGraphicFramePr>
          <p:nvPr>
            <p:ph idx="1"/>
            <p:extLst/>
          </p:nvPr>
        </p:nvGraphicFramePr>
        <p:xfrm>
          <a:off x="838200" y="1448972"/>
          <a:ext cx="10515600" cy="52331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p:cNvSpPr txBox="1">
            <a:spLocks/>
          </p:cNvSpPr>
          <p:nvPr/>
        </p:nvSpPr>
        <p:spPr>
          <a:xfrm>
            <a:off x="200849" y="6629400"/>
            <a:ext cx="8686800" cy="228600"/>
          </a:xfrm>
          <a:prstGeom prst="rect">
            <a:avLst/>
          </a:prstGeom>
        </p:spPr>
        <p:txBody>
          <a:bodyPr>
            <a:normAutofit fontScale="32500" lnSpcReduction="20000"/>
          </a:bodyPr>
          <a:lstStyle/>
          <a:p>
            <a:pPr marL="342900" indent="-342900">
              <a:spcBef>
                <a:spcPct val="20000"/>
              </a:spcBef>
              <a:defRPr/>
            </a:pPr>
            <a:r>
              <a:rPr lang="en-US" sz="3200" dirty="0">
                <a:solidFill>
                  <a:prstClr val="black"/>
                </a:solidFill>
              </a:rPr>
              <a:t>Source: Florida Department of Education</a:t>
            </a:r>
          </a:p>
        </p:txBody>
      </p:sp>
    </p:spTree>
    <p:extLst>
      <p:ext uri="{BB962C8B-B14F-4D97-AF65-F5344CB8AC3E}">
        <p14:creationId xmlns:p14="http://schemas.microsoft.com/office/powerpoint/2010/main" val="20252090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97500" lnSpcReduction="10000"/>
          </a:bodyPr>
          <a:lstStyle/>
          <a:p>
            <a:pPr algn="ctr">
              <a:spcBef>
                <a:spcPct val="0"/>
              </a:spcBef>
              <a:defRPr/>
            </a:pPr>
            <a:r>
              <a:rPr lang="en-US" sz="3800" b="1" dirty="0" err="1">
                <a:ea typeface="+mj-ea"/>
                <a:cs typeface="+mj-cs"/>
              </a:rPr>
              <a:t>Calcedeaver</a:t>
            </a:r>
            <a:r>
              <a:rPr lang="en-US" sz="3800" b="1" dirty="0">
                <a:ea typeface="+mj-ea"/>
                <a:cs typeface="+mj-cs"/>
              </a:rPr>
              <a:t> Elementary School</a:t>
            </a:r>
          </a:p>
          <a:p>
            <a:pPr algn="ctr">
              <a:spcBef>
                <a:spcPct val="0"/>
              </a:spcBef>
              <a:defRPr/>
            </a:pPr>
            <a:r>
              <a:rPr lang="en-US" sz="2900" b="1" dirty="0">
                <a:ea typeface="+mj-ea"/>
                <a:cs typeface="+mj-cs"/>
              </a:rPr>
              <a:t>Mount Vernon, AL</a:t>
            </a:r>
          </a:p>
        </p:txBody>
      </p:sp>
      <p:sp>
        <p:nvSpPr>
          <p:cNvPr id="5" name="Content Placeholder 5"/>
          <p:cNvSpPr txBox="1">
            <a:spLocks/>
          </p:cNvSpPr>
          <p:nvPr/>
        </p:nvSpPr>
        <p:spPr>
          <a:xfrm>
            <a:off x="2286000" y="1828801"/>
            <a:ext cx="7620000" cy="4297363"/>
          </a:xfrm>
          <a:prstGeom prst="rect">
            <a:avLst/>
          </a:prstGeom>
        </p:spPr>
        <p:txBody>
          <a:bodyPr/>
          <a:lstStyle/>
          <a:p>
            <a:pPr marL="342900" indent="-342900">
              <a:spcBef>
                <a:spcPct val="20000"/>
              </a:spcBef>
              <a:buFont typeface="Arial" pitchFamily="34" charset="0"/>
              <a:buChar char="•"/>
              <a:defRPr/>
            </a:pPr>
            <a:r>
              <a:rPr lang="en-US" sz="3200" dirty="0"/>
              <a:t>262 students in grades K – 6</a:t>
            </a:r>
          </a:p>
          <a:p>
            <a:pPr marL="742950" lvl="1" indent="-285750">
              <a:spcBef>
                <a:spcPct val="20000"/>
              </a:spcBef>
              <a:buFont typeface="Arial" pitchFamily="34" charset="0"/>
              <a:buChar char="–"/>
              <a:defRPr/>
            </a:pPr>
            <a:r>
              <a:rPr lang="en-US" sz="2800" dirty="0"/>
              <a:t>81% American Indian</a:t>
            </a:r>
          </a:p>
          <a:p>
            <a:pPr marL="742950" lvl="1" indent="-285750">
              <a:spcBef>
                <a:spcPct val="20000"/>
              </a:spcBef>
              <a:buFont typeface="Arial" pitchFamily="34" charset="0"/>
              <a:buChar char="–"/>
              <a:defRPr/>
            </a:pPr>
            <a:r>
              <a:rPr lang="en-US" sz="2800" dirty="0"/>
              <a:t>16% white</a:t>
            </a:r>
          </a:p>
          <a:p>
            <a:pPr marL="342900" indent="-342900">
              <a:spcBef>
                <a:spcPct val="20000"/>
              </a:spcBef>
              <a:buFont typeface="Arial" pitchFamily="34" charset="0"/>
              <a:buChar char="•"/>
              <a:defRPr/>
            </a:pPr>
            <a:r>
              <a:rPr lang="en-US" sz="3200" dirty="0"/>
              <a:t>80% Low Income</a:t>
            </a:r>
          </a:p>
          <a:p>
            <a:pPr marL="742950" lvl="1" indent="-285750">
              <a:spcBef>
                <a:spcPct val="20000"/>
              </a:spcBef>
              <a:defRPr/>
            </a:pPr>
            <a:endParaRPr lang="en-US" sz="2800" dirty="0"/>
          </a:p>
        </p:txBody>
      </p:sp>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latin typeface="+mj-lt"/>
              </a:rPr>
              <a:t>Source: National Center for Education Statistics, Common Core of Data</a:t>
            </a:r>
          </a:p>
        </p:txBody>
      </p:sp>
      <p:sp>
        <p:nvSpPr>
          <p:cNvPr id="8" name="Text Placeholder 3"/>
          <p:cNvSpPr txBox="1">
            <a:spLocks/>
          </p:cNvSpPr>
          <p:nvPr/>
        </p:nvSpPr>
        <p:spPr>
          <a:xfrm>
            <a:off x="1524000" y="6096000"/>
            <a:ext cx="8686800" cy="228600"/>
          </a:xfrm>
          <a:prstGeom prst="rect">
            <a:avLst/>
          </a:prstGeom>
        </p:spPr>
        <p:txBody>
          <a:bodyPr>
            <a:normAutofit fontScale="32500" lnSpcReduction="20000"/>
          </a:bodyPr>
          <a:lstStyle/>
          <a:p>
            <a:pPr marL="342900" indent="-342900">
              <a:spcBef>
                <a:spcPct val="20000"/>
              </a:spcBef>
              <a:defRPr/>
            </a:pPr>
            <a:r>
              <a:rPr lang="en-US" sz="3200" dirty="0"/>
              <a:t>Note: Data are for 2009-10 school year</a:t>
            </a:r>
          </a:p>
        </p:txBody>
      </p:sp>
      <p:pic>
        <p:nvPicPr>
          <p:cNvPr id="2050" name="Picture 2"/>
          <p:cNvPicPr>
            <a:picLocks noChangeAspect="1" noChangeArrowheads="1"/>
          </p:cNvPicPr>
          <p:nvPr/>
        </p:nvPicPr>
        <p:blipFill>
          <a:blip r:embed="rId3" cstate="print"/>
          <a:srcRect/>
          <a:stretch>
            <a:fillRect/>
          </a:stretch>
        </p:blipFill>
        <p:spPr bwMode="auto">
          <a:xfrm>
            <a:off x="5842030" y="2895600"/>
            <a:ext cx="4597370" cy="3447900"/>
          </a:xfrm>
          <a:prstGeom prst="rect">
            <a:avLst/>
          </a:prstGeom>
          <a:noFill/>
          <a:ln w="9525">
            <a:noFill/>
            <a:miter lim="800000"/>
            <a:headEnd/>
            <a:tailEnd/>
          </a:ln>
          <a:effectLst/>
        </p:spPr>
      </p:pic>
    </p:spTree>
    <p:extLst>
      <p:ext uri="{BB962C8B-B14F-4D97-AF65-F5344CB8AC3E}">
        <p14:creationId xmlns:p14="http://schemas.microsoft.com/office/powerpoint/2010/main" val="17106094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Alabama State Department of Education</a:t>
            </a:r>
          </a:p>
        </p:txBody>
      </p:sp>
      <p:sp>
        <p:nvSpPr>
          <p:cNvPr id="7"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Outperforming the State at </a:t>
            </a:r>
            <a:br>
              <a:rPr lang="en-US" sz="3600" dirty="0">
                <a:ea typeface="+mj-ea"/>
                <a:cs typeface="+mj-cs"/>
              </a:rPr>
            </a:br>
            <a:r>
              <a:rPr lang="en-US" sz="3600" dirty="0" err="1">
                <a:ea typeface="+mj-ea"/>
                <a:cs typeface="+mj-cs"/>
              </a:rPr>
              <a:t>Calcedeaver</a:t>
            </a:r>
            <a:r>
              <a:rPr lang="en-US" sz="3600" dirty="0">
                <a:ea typeface="+mj-ea"/>
                <a:cs typeface="+mj-cs"/>
              </a:rPr>
              <a:t> Elementary</a:t>
            </a:r>
          </a:p>
        </p:txBody>
      </p:sp>
      <p:graphicFrame>
        <p:nvGraphicFramePr>
          <p:cNvPr id="8" name="Content Placeholder 7"/>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5592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124201" y="914401"/>
            <a:ext cx="6303963" cy="4727797"/>
          </a:xfrm>
          <a:prstGeom prst="rect">
            <a:avLst/>
          </a:prstGeom>
          <a:noFill/>
          <a:ln w="9525">
            <a:noFill/>
            <a:miter lim="800000"/>
            <a:headEnd/>
            <a:tailEnd/>
          </a:ln>
          <a:effectLst/>
        </p:spPr>
      </p:pic>
    </p:spTree>
    <p:extLst>
      <p:ext uri="{BB962C8B-B14F-4D97-AF65-F5344CB8AC3E}">
        <p14:creationId xmlns:p14="http://schemas.microsoft.com/office/powerpoint/2010/main" val="20783977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568656" y="532262"/>
            <a:ext cx="10972799" cy="145803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baseline="0" dirty="0">
                <a:solidFill>
                  <a:schemeClr val="dk1"/>
                </a:solidFill>
                <a:latin typeface="Calibri"/>
                <a:ea typeface="Calibri"/>
                <a:cs typeface="Calibri"/>
                <a:sym typeface="Calibri"/>
              </a:rPr>
              <a:t>Elmont Memorial High School</a:t>
            </a:r>
            <a:br>
              <a:rPr lang="en-US" sz="3600" b="1" i="0" u="none" strike="noStrike" cap="none" baseline="0" dirty="0">
                <a:solidFill>
                  <a:schemeClr val="dk1"/>
                </a:solidFill>
                <a:latin typeface="Calibri"/>
                <a:ea typeface="Calibri"/>
                <a:cs typeface="Calibri"/>
                <a:sym typeface="Calibri"/>
              </a:rPr>
            </a:br>
            <a:r>
              <a:rPr lang="en-US" sz="2790" b="1" i="0" u="none" strike="noStrike" cap="none" baseline="0" dirty="0">
                <a:solidFill>
                  <a:schemeClr val="dk1"/>
                </a:solidFill>
                <a:latin typeface="Calibri"/>
                <a:ea typeface="Calibri"/>
                <a:cs typeface="Calibri"/>
                <a:sym typeface="Calibri"/>
              </a:rPr>
              <a:t>Elmont, New York</a:t>
            </a:r>
            <a:br>
              <a:rPr lang="en-US" sz="2790" b="1" i="0" u="none" strike="noStrike" cap="none" baseline="0" dirty="0">
                <a:solidFill>
                  <a:schemeClr val="dk1"/>
                </a:solidFill>
                <a:latin typeface="Calibri"/>
                <a:ea typeface="Calibri"/>
                <a:cs typeface="Calibri"/>
                <a:sym typeface="Calibri"/>
              </a:rPr>
            </a:br>
            <a:r>
              <a:rPr lang="en-US" sz="2520" b="0" i="0" u="none" strike="noStrike" cap="none" baseline="0" dirty="0" smtClean="0">
                <a:solidFill>
                  <a:schemeClr val="dk1"/>
                </a:solidFill>
                <a:latin typeface="Calibri"/>
                <a:ea typeface="Calibri"/>
                <a:cs typeface="Calibri"/>
                <a:sym typeface="Calibri"/>
              </a:rPr>
              <a:t>1,739 </a:t>
            </a:r>
            <a:r>
              <a:rPr lang="en-US" sz="2520" b="0" i="0" u="none" strike="noStrike" cap="none" baseline="0" dirty="0">
                <a:solidFill>
                  <a:schemeClr val="dk1"/>
                </a:solidFill>
                <a:latin typeface="Calibri"/>
                <a:ea typeface="Calibri"/>
                <a:cs typeface="Calibri"/>
                <a:sym typeface="Calibri"/>
              </a:rPr>
              <a:t>students in grades 7-12</a:t>
            </a:r>
            <a:br>
              <a:rPr lang="en-US" sz="2520" b="0" i="0" u="none" strike="noStrike" cap="none" baseline="0" dirty="0">
                <a:solidFill>
                  <a:schemeClr val="dk1"/>
                </a:solidFill>
                <a:latin typeface="Calibri"/>
                <a:ea typeface="Calibri"/>
                <a:cs typeface="Calibri"/>
                <a:sym typeface="Calibri"/>
              </a:rPr>
            </a:br>
            <a:endParaRPr lang="en-US" sz="2520" b="0" i="0" u="none" strike="noStrike" cap="none" baseline="0" dirty="0">
              <a:solidFill>
                <a:schemeClr val="dk1"/>
              </a:solidFill>
              <a:latin typeface="Calibri"/>
              <a:ea typeface="Calibri"/>
              <a:cs typeface="Calibri"/>
              <a:sym typeface="Calibri"/>
            </a:endParaRPr>
          </a:p>
        </p:txBody>
      </p:sp>
      <p:sp>
        <p:nvSpPr>
          <p:cNvPr id="891" name="Shape 891"/>
          <p:cNvSpPr txBox="1">
            <a:spLocks noGrp="1"/>
          </p:cNvSpPr>
          <p:nvPr>
            <p:ph type="body" idx="1"/>
          </p:nvPr>
        </p:nvSpPr>
        <p:spPr>
          <a:xfrm>
            <a:off x="610737" y="1877706"/>
            <a:ext cx="4957550" cy="4144963"/>
          </a:xfrm>
          <a:prstGeom prst="rect">
            <a:avLst/>
          </a:prstGeom>
          <a:noFill/>
          <a:ln>
            <a:noFill/>
          </a:ln>
        </p:spPr>
        <p:txBody>
          <a:bodyPr lIns="91425" tIns="45700" rIns="91425" bIns="45700" anchor="t" anchorCtr="0">
            <a:noAutofit/>
          </a:bodyPr>
          <a:lstStyle/>
          <a:p>
            <a:pPr marL="685800" marR="0" lvl="1" indent="-228600" algn="l" rtl="0">
              <a:lnSpc>
                <a:spcPct val="90000"/>
              </a:lnSpc>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685800" marR="0" lvl="1" indent="-228600" algn="l" rtl="0">
              <a:lnSpc>
                <a:spcPct val="90000"/>
              </a:lnSpc>
              <a:spcBef>
                <a:spcPts val="500"/>
              </a:spcBef>
              <a:buClr>
                <a:schemeClr val="dk1"/>
              </a:buClr>
              <a:buSzPct val="25000"/>
              <a:buFont typeface="Arial"/>
              <a:buNone/>
            </a:pPr>
            <a:r>
              <a:rPr lang="en-US" sz="3200" b="0" i="0" u="none" strike="noStrike" cap="none" baseline="0" dirty="0" smtClean="0">
                <a:solidFill>
                  <a:schemeClr val="dk1"/>
                </a:solidFill>
                <a:latin typeface="Calibri"/>
                <a:ea typeface="Calibri"/>
                <a:cs typeface="Calibri"/>
                <a:sym typeface="Calibri"/>
              </a:rPr>
              <a:t>76% </a:t>
            </a:r>
            <a:r>
              <a:rPr lang="en-US" sz="3200" b="0" i="0" u="none" strike="noStrike" cap="none" baseline="0" dirty="0">
                <a:solidFill>
                  <a:schemeClr val="dk1"/>
                </a:solidFill>
                <a:latin typeface="Calibri"/>
                <a:ea typeface="Calibri"/>
                <a:cs typeface="Calibri"/>
                <a:sym typeface="Calibri"/>
              </a:rPr>
              <a:t>African American</a:t>
            </a:r>
          </a:p>
          <a:p>
            <a:pPr marL="685800" marR="0" lvl="1" indent="-228600" algn="l" rtl="0">
              <a:lnSpc>
                <a:spcPct val="90000"/>
              </a:lnSpc>
              <a:spcBef>
                <a:spcPts val="500"/>
              </a:spcBef>
              <a:buClr>
                <a:schemeClr val="dk1"/>
              </a:buClr>
              <a:buSzPct val="25000"/>
              <a:buFont typeface="Arial"/>
              <a:buNone/>
            </a:pPr>
            <a:r>
              <a:rPr lang="en-US" sz="3200" b="0" i="0" u="none" strike="noStrike" cap="none" baseline="0" dirty="0" smtClean="0">
                <a:solidFill>
                  <a:schemeClr val="dk1"/>
                </a:solidFill>
                <a:latin typeface="Calibri"/>
                <a:ea typeface="Calibri"/>
                <a:cs typeface="Calibri"/>
                <a:sym typeface="Calibri"/>
              </a:rPr>
              <a:t>14% Latino</a:t>
            </a:r>
          </a:p>
          <a:p>
            <a:pPr marL="685800" marR="0" lvl="1" indent="-228600" algn="l" rtl="0">
              <a:lnSpc>
                <a:spcPct val="90000"/>
              </a:lnSpc>
              <a:spcBef>
                <a:spcPts val="500"/>
              </a:spcBef>
              <a:buClr>
                <a:schemeClr val="dk1"/>
              </a:buClr>
              <a:buSzPct val="25000"/>
              <a:buFont typeface="Arial"/>
              <a:buNone/>
            </a:pPr>
            <a:r>
              <a:rPr lang="en-US" sz="3200" dirty="0" smtClean="0">
                <a:solidFill>
                  <a:schemeClr val="dk1"/>
                </a:solidFill>
              </a:rPr>
              <a:t>9% Asian</a:t>
            </a:r>
          </a:p>
          <a:p>
            <a:pPr marL="685800" marR="0" lvl="1" indent="-228600" algn="l" rtl="0">
              <a:lnSpc>
                <a:spcPct val="90000"/>
              </a:lnSpc>
              <a:spcBef>
                <a:spcPts val="500"/>
              </a:spcBef>
              <a:buClr>
                <a:schemeClr val="dk1"/>
              </a:buClr>
              <a:buSzPct val="25000"/>
              <a:buFont typeface="Arial"/>
              <a:buNone/>
            </a:pPr>
            <a:r>
              <a:rPr lang="en-US" sz="3200" b="0" i="0" u="none" strike="noStrike" cap="none" baseline="0" dirty="0" smtClean="0">
                <a:solidFill>
                  <a:schemeClr val="dk1"/>
                </a:solidFill>
                <a:latin typeface="Calibri"/>
                <a:ea typeface="Calibri"/>
                <a:cs typeface="Calibri"/>
                <a:sym typeface="Calibri"/>
              </a:rPr>
              <a:t>1% White</a:t>
            </a:r>
            <a:endParaRPr lang="en-US" sz="3200" b="0" i="0" u="none" strike="noStrike" cap="none" baseline="0" dirty="0">
              <a:solidFill>
                <a:schemeClr val="dk1"/>
              </a:solidFill>
              <a:latin typeface="Calibri"/>
              <a:ea typeface="Calibri"/>
              <a:cs typeface="Calibri"/>
              <a:sym typeface="Calibri"/>
            </a:endParaRPr>
          </a:p>
        </p:txBody>
      </p:sp>
      <p:sp>
        <p:nvSpPr>
          <p:cNvPr id="892" name="Shape 892"/>
          <p:cNvSpPr txBox="1">
            <a:spLocks noGrp="1"/>
          </p:cNvSpPr>
          <p:nvPr>
            <p:ph type="body" idx="2"/>
          </p:nvPr>
        </p:nvSpPr>
        <p:spPr>
          <a:xfrm>
            <a:off x="558265" y="6251837"/>
            <a:ext cx="11582400" cy="2286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25000"/>
              <a:buFont typeface="Arial"/>
              <a:buNone/>
            </a:pPr>
            <a:r>
              <a:rPr lang="en-US" sz="1100" b="0" i="0" u="none" strike="noStrike" cap="none" baseline="0" dirty="0" smtClean="0">
                <a:solidFill>
                  <a:schemeClr val="dk1"/>
                </a:solidFill>
                <a:latin typeface="Calibri"/>
                <a:ea typeface="Calibri"/>
                <a:cs typeface="Calibri"/>
                <a:sym typeface="Calibri"/>
              </a:rPr>
              <a:t>New York State</a:t>
            </a:r>
            <a:r>
              <a:rPr lang="en-US" sz="1100" b="0" i="0" u="none" strike="noStrike" cap="none" dirty="0" smtClean="0">
                <a:solidFill>
                  <a:schemeClr val="dk1"/>
                </a:solidFill>
                <a:latin typeface="Calibri"/>
                <a:ea typeface="Calibri"/>
                <a:cs typeface="Calibri"/>
                <a:sym typeface="Calibri"/>
              </a:rPr>
              <a:t> Department of Education,2016</a:t>
            </a:r>
            <a:endParaRPr lang="en-US" sz="1100" b="0" i="0" u="none" strike="noStrike" cap="none" baseline="0" dirty="0">
              <a:solidFill>
                <a:schemeClr val="dk1"/>
              </a:solidFill>
              <a:latin typeface="Calibri"/>
              <a:ea typeface="Calibri"/>
              <a:cs typeface="Calibri"/>
              <a:sym typeface="Calibri"/>
            </a:endParaRPr>
          </a:p>
        </p:txBody>
      </p:sp>
      <p:pic>
        <p:nvPicPr>
          <p:cNvPr id="893" name="Shape 893"/>
          <p:cNvPicPr preferRelativeResize="0"/>
          <p:nvPr/>
        </p:nvPicPr>
        <p:blipFill rotWithShape="1">
          <a:blip r:embed="rId3">
            <a:alphaModFix/>
          </a:blip>
          <a:srcRect l="3232" t="8620" r="1400" b="3017"/>
          <a:stretch/>
        </p:blipFill>
        <p:spPr>
          <a:xfrm>
            <a:off x="6111510" y="2333766"/>
            <a:ext cx="5007060" cy="3479516"/>
          </a:xfrm>
          <a:prstGeom prst="rect">
            <a:avLst/>
          </a:prstGeom>
          <a:noFill/>
          <a:ln w="9525" cap="flat" cmpd="sng">
            <a:solidFill>
              <a:schemeClr val="dk1"/>
            </a:solidFill>
            <a:prstDash val="solid"/>
            <a:miter/>
            <a:headEnd type="none" w="med" len="med"/>
            <a:tailEnd type="none" w="med" len="med"/>
          </a:ln>
        </p:spPr>
      </p:pic>
    </p:spTree>
    <p:extLst>
      <p:ext uri="{BB962C8B-B14F-4D97-AF65-F5344CB8AC3E}">
        <p14:creationId xmlns:p14="http://schemas.microsoft.com/office/powerpoint/2010/main" val="3000604736"/>
      </p:ext>
    </p:extLst>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19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76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crappy Advoc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1329</TotalTime>
  <Words>7030</Words>
  <Application>Microsoft Office PowerPoint</Application>
  <PresentationFormat>Widescreen</PresentationFormat>
  <Paragraphs>812</Paragraphs>
  <Slides>178</Slides>
  <Notes>65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178</vt:i4>
      </vt:variant>
    </vt:vector>
  </HeadingPairs>
  <TitlesOfParts>
    <vt:vector size="192" baseType="lpstr">
      <vt:lpstr>ＭＳ Ｐゴシック</vt:lpstr>
      <vt:lpstr>Arial</vt:lpstr>
      <vt:lpstr>Arial Narrow</vt:lpstr>
      <vt:lpstr>Calibri</vt:lpstr>
      <vt:lpstr>Curlz MT</vt:lpstr>
      <vt:lpstr>Eras Medium ITC</vt:lpstr>
      <vt:lpstr>Times New Roman</vt:lpstr>
      <vt:lpstr>Univers 45 Light</vt:lpstr>
      <vt:lpstr>Univers 55</vt:lpstr>
      <vt:lpstr>Univers 57 Condensed</vt:lpstr>
      <vt:lpstr>Scrappy Advocate</vt:lpstr>
      <vt:lpstr>Chart</vt:lpstr>
      <vt:lpstr>Worksheet</vt:lpstr>
      <vt:lpstr>Microsoft Excel 97-2003 Worksheet</vt:lpstr>
      <vt:lpstr>PowerPoint Presentation</vt:lpstr>
      <vt:lpstr>America:  Two Powerful Stories</vt:lpstr>
      <vt:lpstr>PowerPoint Presentation</vt:lpstr>
      <vt:lpstr>2.  Generational Advancement:</vt:lpstr>
      <vt:lpstr>These stories animated hopes and dreams of people here at home</vt:lpstr>
      <vt:lpstr>Yes, America was often intolerant…</vt:lpstr>
      <vt:lpstr>We were:</vt:lpstr>
      <vt:lpstr>PowerPoint Presentation</vt:lpstr>
      <vt:lpstr>PowerPoint Presentation</vt:lpstr>
      <vt:lpstr>Progress was painfully slow, especially for people of color.  But year by year, decade by decade…</vt:lpstr>
      <vt:lpstr>PowerPoint Presentation</vt:lpstr>
      <vt:lpstr>PowerPoint Presentation</vt:lpstr>
      <vt:lpstr>Then, beginning in the eighties, growing economic inequality started eating away at our progress.</vt:lpstr>
      <vt:lpstr>In recent years, most income gains have gone to those at the top of the ladder, while those at the bottom have fallen backwards.</vt:lpstr>
      <vt:lpstr>PowerPoint Presentation</vt:lpstr>
      <vt:lpstr>PowerPoint Presentation</vt:lpstr>
      <vt:lpstr>Not just wages and wealth, but social mobility as well.</vt:lpstr>
      <vt:lpstr>U.S. intergenerational mobility was improving until 1980, but barriers have gotten higher since.</vt:lpstr>
      <vt:lpstr>The US now has one of lowest rates of intergenerational mobility</vt:lpstr>
      <vt:lpstr>At macro level, better and more equal education is not the only answer. </vt:lpstr>
      <vt:lpstr>There is one road up, and that road runs through our schools and colleges.</vt:lpstr>
      <vt:lpstr>So, how are we doing?</vt:lpstr>
      <vt:lpstr>First, some good news.</vt:lpstr>
      <vt:lpstr>Since 1999, large gains for all groups of students, especially students of color</vt:lpstr>
      <vt:lpstr>Since 1999, performance rising for  all groups of students</vt:lpstr>
      <vt:lpstr>Looked at differently…</vt:lpstr>
      <vt:lpstr>1996 NAEP Grade 4 Math</vt:lpstr>
      <vt:lpstr>PowerPoint Presentation</vt:lpstr>
      <vt:lpstr>Middle grades are up, too.</vt:lpstr>
      <vt:lpstr>Record performance for students of color</vt:lpstr>
      <vt:lpstr>Over the last decade, all groups have steadily improved and gaps have narrowed</vt:lpstr>
      <vt:lpstr>Bottom Line:</vt:lpstr>
      <vt:lpstr>Clearly, much more remains to be done in elementary and middle school</vt:lpstr>
      <vt:lpstr>But at least we have some traction on elementary and middle school problems.</vt:lpstr>
      <vt:lpstr>Achievement is flat in reading for students overall.</vt:lpstr>
      <vt:lpstr>Math achievement for students overall is flat over time.</vt:lpstr>
      <vt:lpstr>And despite earlier improvements, gaps between groups haven’t narrowed much since the late 80s and early 90s.</vt:lpstr>
      <vt:lpstr>Reading:  Not much gap narrowing since 1988.</vt:lpstr>
      <vt:lpstr>Math:  Not much gap closing since 1990.</vt:lpstr>
      <vt:lpstr>Moreover, no matter how you cut the data, our students aren’t doing well compared with their peers in other countries.  </vt:lpstr>
      <vt:lpstr>Of 35 OECD Countries, U.S.A. Ranks 19th in Science Literacy</vt:lpstr>
      <vt:lpstr>Of 35 OECD Countries, U.S.A. Ranks 20thth in Reading Literacy</vt:lpstr>
      <vt:lpstr>Of 35 OECD Countries, U.S.A. Ranks 31st in Math Literacy</vt:lpstr>
      <vt:lpstr>Up until the latest results, the only place we ranked high was someplace we didn’t want to rank high:  Inequality! </vt:lpstr>
      <vt:lpstr>The gap between high and low-SES students in the United States is slightly smaller than the OECD average. </vt:lpstr>
      <vt:lpstr>The U.S. Gap Between High-SES and Low-SES Students is Equivalent to Over Two Years of Schooling</vt:lpstr>
      <vt:lpstr>The U.S. Gap Between High-SES and Low-SES Students is Equivalent to Over Two Years of Schooling</vt:lpstr>
      <vt:lpstr>PISA results indicate that U.S. schools are equipping white and Asian students with higher levels of preparation in reading.</vt:lpstr>
      <vt:lpstr>PISA results indicate that U.S. schools are equipping white and Asian students with higher levels of preparation in Math.</vt:lpstr>
      <vt:lpstr>PISA results indicate that U.S. schools are equipping white and Asian students with higher levels of preparation in science.</vt:lpstr>
      <vt:lpstr>So let’s talk about those gaps.</vt:lpstr>
      <vt:lpstr>Gaps in achievement begin before children arrive at the schoolhouse door.</vt:lpstr>
      <vt:lpstr>How?</vt:lpstr>
      <vt:lpstr>Some of these “lesses” are a result of choices that policymakers make.</vt:lpstr>
      <vt:lpstr>National Inequities in State and Local Revenue Per Student</vt:lpstr>
      <vt:lpstr>In truth, though, some of the most devastating “lesses” are a function of choices that we educators (and school board members) make.</vt:lpstr>
      <vt:lpstr>Choices we make about what to expect of whom.....</vt:lpstr>
      <vt:lpstr>Students in poor schools receive As for work that would earn Cs in affluent schools.</vt:lpstr>
      <vt:lpstr>Choices we make about what to teach whom…</vt:lpstr>
      <vt:lpstr>PowerPoint Presentation</vt:lpstr>
      <vt:lpstr>And choices we make about  who teaches whom…</vt:lpstr>
      <vt:lpstr>Students at high-minority schools more  likely to be taught by novice* teachers.</vt:lpstr>
      <vt:lpstr>Math classes at high-poverty, high-minority secondary schools are more likely to be taught by  out-of-field* teachers.</vt:lpstr>
      <vt:lpstr>Los Angeles: Black, Latino students have fewer highly effective teachers, more weak ones. </vt:lpstr>
      <vt:lpstr>The results are devastating.</vt:lpstr>
      <vt:lpstr>And these are the students who remain in school through 12th grade.   </vt:lpstr>
      <vt:lpstr>PowerPoint Presentation</vt:lpstr>
      <vt:lpstr>Add those numbers up and throw in college entry and graduation, and different groups of young Americans obtain degrees and very different rates…</vt:lpstr>
      <vt:lpstr>Whites attain bachelor’s degrees at nearly twice the rate of blacks and almost three times the rate of Hispanics</vt:lpstr>
      <vt:lpstr>Young adults from high-income families are more than three times as likely as those from low-income families to earn bachelor’s degrees by age 24</vt:lpstr>
      <vt:lpstr>PowerPoint Presentation</vt:lpstr>
      <vt:lpstr>Changing demographics demand greater  focus on underrepresented populations.</vt:lpstr>
      <vt:lpstr>Given these patterns, it is not surprising that our international standing is slipping.</vt:lpstr>
      <vt:lpstr>PowerPoint Presentation</vt:lpstr>
      <vt:lpstr>PowerPoint Presentation</vt:lpstr>
      <vt:lpstr>PowerPoint Presentation</vt:lpstr>
      <vt:lpstr>What Can We Do?</vt:lpstr>
      <vt:lpstr>What We Hear Many Educators Say:</vt:lpstr>
      <vt:lpstr>Let’s be clear, these things do matter.</vt:lpstr>
      <vt:lpstr>Child Poverty in the US, 2013</vt:lpstr>
      <vt:lpstr>And let’s also be clear:  tolerating high child poverty rates is a policy choice.  Though we remain the richest nation on earth…</vt:lpstr>
      <vt:lpstr>PowerPoint Presentation</vt:lpstr>
      <vt:lpstr>Yet, how we respond to the effects of that choice is a choice, too.  </vt:lpstr>
      <vt:lpstr>We can choose to go along with what has become conventional wisdom in our profession—that, until we fix poverty, there’s not much we educators can do…</vt:lpstr>
      <vt:lpstr>Or we can choose differently.  </vt:lpstr>
      <vt:lpstr>George Hall Elementary School Mobile, Alabama</vt:lpstr>
      <vt:lpstr>Big Improvement at George Hall Elementary</vt:lpstr>
      <vt:lpstr>Exceeding Standards: George Hall students  outperform white students in Alabama</vt:lpstr>
      <vt:lpstr>PowerPoint Presentation</vt:lpstr>
      <vt:lpstr>Bethune Elementary Outperforming the State</vt:lpstr>
      <vt:lpstr>Bethune Elementary Outperforming the State</vt:lpstr>
      <vt:lpstr>PowerPoint Presentation</vt:lpstr>
      <vt:lpstr>Finlay Elementary Outperforming the State</vt:lpstr>
      <vt:lpstr>PowerPoint Presentation</vt:lpstr>
      <vt:lpstr>PowerPoint Presentation</vt:lpstr>
      <vt:lpstr>PowerPoint Presentation</vt:lpstr>
      <vt:lpstr>Elmont Memorial High School Elmont, New York 1,739 students in grades 7-12 </vt:lpstr>
      <vt:lpstr>High Performance by ALL Students at Elmont Memorial High School</vt:lpstr>
      <vt:lpstr>High Performance by ALL Students at Elmont Memorial High School</vt:lpstr>
      <vt:lpstr>PowerPoint Presentation</vt:lpstr>
      <vt:lpstr>This is what happens when teams of educators choose differently.</vt:lpstr>
      <vt:lpstr>Available from  Harvard Education Press and amazon.com</vt:lpstr>
      <vt:lpstr>Just flukes, outliers? </vt:lpstr>
      <vt:lpstr>Average Scale Scores, by District Low-Income African American Students</vt:lpstr>
      <vt:lpstr>Average Scale Scores, by District Low-Income Latino Students</vt:lpstr>
      <vt:lpstr>Bottom Line: At every level of education—school, district and state—what we do matters.</vt:lpstr>
      <vt:lpstr>Where is New Mexico in All of This?</vt:lpstr>
      <vt:lpstr>Scale Scores by State – All Students</vt:lpstr>
      <vt:lpstr>Scale Scores by State – White Students</vt:lpstr>
      <vt:lpstr>Scale Scores by State – Latino Students</vt:lpstr>
      <vt:lpstr>Scale Scores by State –  American Indian/Alaska Native Students</vt:lpstr>
      <vt:lpstr>Scale Scores by State – All Students</vt:lpstr>
      <vt:lpstr>Scale Scores by State – White Students</vt:lpstr>
      <vt:lpstr>Scale Scores by State – Latino Students</vt:lpstr>
      <vt:lpstr>Scale Scores by State –  American Indian/Alaska Native Students</vt:lpstr>
      <vt:lpstr>4th Grade Math, All Students: New Mexico Higher Improving, But Still Lower Performing</vt:lpstr>
      <vt:lpstr>4th Grade Math, Latino Students:  New Mexico Higher Improving, Average Performing</vt:lpstr>
      <vt:lpstr>8th Grade Math, Low Income Students: New Mexico Higher Improving, Average Performing</vt:lpstr>
      <vt:lpstr>4th Grade Reading, All Students:  New Mexico Medium Improver, Lower Performing</vt:lpstr>
      <vt:lpstr>Strong improvements in recent years for American Indian students…</vt:lpstr>
      <vt:lpstr>PowerPoint Presentation</vt:lpstr>
      <vt:lpstr>PowerPoint Presentation</vt:lpstr>
      <vt:lpstr>How is our biggest city doing to other cities across the country?</vt:lpstr>
      <vt:lpstr>Average Scale Scores, by District Students Overall</vt:lpstr>
      <vt:lpstr>Average Scale Scores, by District Latino Students</vt:lpstr>
      <vt:lpstr>Average Scale Scores, by District Low-Income Students</vt:lpstr>
      <vt:lpstr>Average Scale Scores, by District Students Overall</vt:lpstr>
      <vt:lpstr>Average Scale Scores, by District Latino Students</vt:lpstr>
      <vt:lpstr>Average Scale Scores, by District Low-Income Students</vt:lpstr>
      <vt:lpstr>On the college side?</vt:lpstr>
      <vt:lpstr>College Going Rate for Recent High School Graduates, 2012</vt:lpstr>
      <vt:lpstr>When High School Dropout Rate is Factored In, the Picture is Different (HS Grad Rate x College Continuation Rate, 2010)</vt:lpstr>
      <vt:lpstr>Success Rates For Those Who Enroll</vt:lpstr>
      <vt:lpstr>Six-Year College Graduation Rates, 2014</vt:lpstr>
      <vt:lpstr>Six-Year College Graduation Rates  White, 2014</vt:lpstr>
      <vt:lpstr>Six-Year College Graduation Rates  African American, 2014</vt:lpstr>
      <vt:lpstr>Six-Year College Graduation Rates  Hispanic, 2014</vt:lpstr>
      <vt:lpstr>Six-Year College Graduation Rates  American Indian/Alaska Native, 2014</vt:lpstr>
      <vt:lpstr>And for those who start in 2-year colleges?</vt:lpstr>
      <vt:lpstr>Three-Year College Graduation Rates, 2014</vt:lpstr>
      <vt:lpstr>Add it all up?</vt:lpstr>
      <vt:lpstr>Adults Ages 25-64 with at least an Associate’s Degree, 2014</vt:lpstr>
      <vt:lpstr>Adults Ages 25-34 with at least an Associate’s Degree, 2014</vt:lpstr>
      <vt:lpstr>Adults Ages 25-34 with at least a Bachelor’s Degree, 2014</vt:lpstr>
      <vt:lpstr>Differences between groups?</vt:lpstr>
      <vt:lpstr>Gaps Between Whites and Minorities – Average Annual Percent of Adults 25+ with at Least an Associate’s Degree, 2011-2013 </vt:lpstr>
      <vt:lpstr>Gaps Between Whites and Minorities – Average Annual Percent of Adults 25+ with at Least a Bachelor’s Degree, 2010-2014 </vt:lpstr>
      <vt:lpstr>What Can You Do?</vt:lpstr>
      <vt:lpstr>First, don’t accept the excuses.</vt:lpstr>
      <vt:lpstr>When you see troubling data on your schools or colleges, it doesn’t help if you just ignore it.  You can help create demand for change by pointing to the successes elsewhere—and by pressing for similar results.</vt:lpstr>
      <vt:lpstr>Yes, this may make you “annoying.”  But in the end, you don’t do education leaders any favors by being too nice.  The good ones will use your demands to leverage change. (And, if you are lucky, you’ll drive the bad ones out.)</vt:lpstr>
      <vt:lpstr>Second, push your state and districts to start early, especially with low-income children.  </vt:lpstr>
      <vt:lpstr>High quality pre-school is the best investment we can make.  It pays to prevent problems rather than ameliorate them later.  </vt:lpstr>
      <vt:lpstr>Third, get behind College and Career Ready Standards.</vt:lpstr>
      <vt:lpstr>NAEP Score Equivalents of States’ Proficiency Standards, Grade 4 Reading, 2005</vt:lpstr>
      <vt:lpstr>NAEP Score Equivalents of States’ Proficiency Standards, Grade 8 Math, 2005</vt:lpstr>
      <vt:lpstr>46 states and DC have adopted Common Core</vt:lpstr>
      <vt:lpstr>Folks outside of education—especially employers--can help by explaining why new standards are so important.</vt:lpstr>
      <vt:lpstr>In a recent analysis of the assignments middle school students get from their teachers, we found great variation in the level of challenge, with poor students getting less than others…but no schools very strong.</vt:lpstr>
      <vt:lpstr>PowerPoint Presentation</vt:lpstr>
      <vt:lpstr>PowerPoint Presentation</vt:lpstr>
      <vt:lpstr>PowerPoint Presentation</vt:lpstr>
      <vt:lpstr>Ed Trust Assignment Study: What We Found</vt:lpstr>
      <vt:lpstr>Fourth, people matter:  help keep momentum in the teacher effectiveness movement.  </vt:lpstr>
      <vt:lpstr>Students in Dallas Gain More in Math with Effective Teachers: One Year Growth From 3rd-4th Grade</vt:lpstr>
      <vt:lpstr>DIFFERENCES IN TEACHER EFFECTIVENESS ACCOUNT FOR LARGE DIFFERENCES IN STUDENT LEARNING</vt:lpstr>
      <vt:lpstr>PowerPoint Presentation</vt:lpstr>
      <vt:lpstr>So, there are VERY BIG differences among our teachers.</vt:lpstr>
      <vt:lpstr>BUT…</vt:lpstr>
      <vt:lpstr>Make sure your state and districts are acting on this knowledge by:</vt:lpstr>
      <vt:lpstr>PS:  On all these matters, trust…but verify.</vt:lpstr>
      <vt:lpstr>Fifth, principals matter hugely.  States and districts need clear plan to grow new leaders. </vt:lpstr>
      <vt:lpstr>This is way too important to be left to higher education.</vt:lpstr>
      <vt:lpstr>Finally, mind the gaps in opportunity and achievement.   </vt:lpstr>
      <vt:lpstr>True, gaps in achievement begin before children arrive at the schoolhouse door.</vt:lpstr>
      <vt:lpstr>Those practices aren’t good for kids.  They are not good for our country.  And they are not good for business.</vt:lpstr>
      <vt:lpstr>We are taking the diversity that should be our competitive advantage in the international marketplace, and obliterating it.</vt:lpstr>
      <vt:lpstr>PowerPoint Presentation</vt:lpstr>
    </vt:vector>
  </TitlesOfParts>
  <Company>The Education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Sela Lewis</dc:creator>
  <cp:lastModifiedBy>Jack Fleming</cp:lastModifiedBy>
  <cp:revision>191</cp:revision>
  <dcterms:created xsi:type="dcterms:W3CDTF">2012-03-29T14:09:00Z</dcterms:created>
  <dcterms:modified xsi:type="dcterms:W3CDTF">2017-04-05T17:44:58Z</dcterms:modified>
</cp:coreProperties>
</file>