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9.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0.xml" ContentType="application/vnd.openxmlformats-officedocument.drawingml.chart+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charts/chart22.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7.xml" ContentType="application/vnd.openxmlformats-officedocument.drawingml.chartshapes+xml"/>
  <Override PartName="/ppt/notesSlides/notesSlide25.xml" ContentType="application/vnd.openxmlformats-officedocument.presentationml.notesSlid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charts/chart28.xml" ContentType="application/vnd.openxmlformats-officedocument.drawingml.chart+xml"/>
  <Override PartName="/ppt/theme/themeOverride10.xml" ContentType="application/vnd.openxmlformats-officedocument.themeOverride+xml"/>
  <Override PartName="/ppt/notesSlides/notesSlide26.xml" ContentType="application/vnd.openxmlformats-officedocument.presentationml.notesSlide+xml"/>
  <Override PartName="/ppt/charts/chart29.xml" ContentType="application/vnd.openxmlformats-officedocument.drawingml.chart+xml"/>
  <Override PartName="/ppt/theme/themeOverride11.xml" ContentType="application/vnd.openxmlformats-officedocument.themeOverride+xml"/>
  <Override PartName="/ppt/notesSlides/notesSlide27.xml" ContentType="application/vnd.openxmlformats-officedocument.presentationml.notesSlide+xml"/>
  <Override PartName="/ppt/charts/chart30.xml" ContentType="application/vnd.openxmlformats-officedocument.drawingml.chart+xml"/>
  <Override PartName="/ppt/theme/themeOverride12.xml" ContentType="application/vnd.openxmlformats-officedocument.themeOverride+xml"/>
  <Override PartName="/ppt/charts/chart31.xml" ContentType="application/vnd.openxmlformats-officedocument.drawingml.chart+xml"/>
  <Override PartName="/ppt/theme/themeOverride13.xml" ContentType="application/vnd.openxmlformats-officedocument.themeOverride+xml"/>
  <Override PartName="/ppt/charts/chart32.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charts/chart33.xml" ContentType="application/vnd.openxmlformats-officedocument.drawingml.chart+xml"/>
  <Override PartName="/ppt/theme/themeOverride15.xml" ContentType="application/vnd.openxmlformats-officedocument.themeOverride+xml"/>
  <Override PartName="/ppt/drawings/drawing9.xml" ContentType="application/vnd.openxmlformats-officedocument.drawingml.chartshapes+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theme/themeOverride17.xml" ContentType="application/vnd.openxmlformats-officedocument.themeOverride+xml"/>
  <Override PartName="/ppt/notesSlides/notesSlide28.xml" ContentType="application/vnd.openxmlformats-officedocument.presentationml.notesSlide+xml"/>
  <Override PartName="/ppt/charts/chart36.xml" ContentType="application/vnd.openxmlformats-officedocument.drawingml.chart+xml"/>
  <Override PartName="/ppt/theme/themeOverride18.xml" ContentType="application/vnd.openxmlformats-officedocument.themeOverride+xml"/>
  <Override PartName="/ppt/drawings/drawing10.xml" ContentType="application/vnd.openxmlformats-officedocument.drawingml.chartshapes+xml"/>
  <Override PartName="/ppt/notesSlides/notesSlide29.xml" ContentType="application/vnd.openxmlformats-officedocument.presentationml.notesSlide+xml"/>
  <Override PartName="/ppt/charts/chart37.xml" ContentType="application/vnd.openxmlformats-officedocument.drawingml.chart+xml"/>
  <Override PartName="/ppt/theme/themeOverride1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8.xml" ContentType="application/vnd.openxmlformats-officedocument.drawingml.chart+xml"/>
  <Override PartName="/ppt/notesSlides/notesSlide32.xml" ContentType="application/vnd.openxmlformats-officedocument.presentationml.notesSlide+xml"/>
  <Override PartName="/ppt/charts/chart39.xml" ContentType="application/vnd.openxmlformats-officedocument.drawingml.chart+xml"/>
  <Override PartName="/ppt/theme/themeOverride20.xml" ContentType="application/vnd.openxmlformats-officedocument.themeOverride+xml"/>
  <Override PartName="/ppt/notesSlides/notesSlide33.xml" ContentType="application/vnd.openxmlformats-officedocument.presentationml.notesSlide+xml"/>
  <Override PartName="/ppt/charts/chart40.xml" ContentType="application/vnd.openxmlformats-officedocument.drawingml.chart+xml"/>
  <Override PartName="/ppt/theme/themeOverride21.xml" ContentType="application/vnd.openxmlformats-officedocument.themeOverride+xml"/>
  <Override PartName="/ppt/charts/chart4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2.xml" ContentType="application/vnd.openxmlformats-officedocument.drawingml.chart+xml"/>
  <Override PartName="/ppt/notesSlides/notesSlide38.xml" ContentType="application/vnd.openxmlformats-officedocument.presentationml.notesSlide+xml"/>
  <Override PartName="/ppt/charts/chart4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5.xml" ContentType="application/vnd.openxmlformats-officedocument.drawingml.chart+xml"/>
  <Override PartName="/ppt/theme/themeOverride22.xml" ContentType="application/vnd.openxmlformats-officedocument.themeOverr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Lst>
  <p:notesMasterIdLst>
    <p:notesMasterId r:id="rId153"/>
  </p:notesMasterIdLst>
  <p:handoutMasterIdLst>
    <p:handoutMasterId r:id="rId154"/>
  </p:handoutMasterIdLst>
  <p:sldIdLst>
    <p:sldId id="693"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681" r:id="rId16"/>
    <p:sldId id="682" r:id="rId17"/>
    <p:sldId id="692" r:id="rId18"/>
    <p:sldId id="683" r:id="rId19"/>
    <p:sldId id="684" r:id="rId20"/>
    <p:sldId id="273" r:id="rId21"/>
    <p:sldId id="274" r:id="rId22"/>
    <p:sldId id="275" r:id="rId23"/>
    <p:sldId id="276" r:id="rId24"/>
    <p:sldId id="561" r:id="rId25"/>
    <p:sldId id="562" r:id="rId26"/>
    <p:sldId id="563" r:id="rId27"/>
    <p:sldId id="564" r:id="rId28"/>
    <p:sldId id="565" r:id="rId29"/>
    <p:sldId id="566" r:id="rId30"/>
    <p:sldId id="567" r:id="rId31"/>
    <p:sldId id="568" r:id="rId32"/>
    <p:sldId id="570" r:id="rId33"/>
    <p:sldId id="571" r:id="rId34"/>
    <p:sldId id="572" r:id="rId35"/>
    <p:sldId id="573" r:id="rId36"/>
    <p:sldId id="574" r:id="rId37"/>
    <p:sldId id="575" r:id="rId38"/>
    <p:sldId id="576" r:id="rId39"/>
    <p:sldId id="577" r:id="rId40"/>
    <p:sldId id="578" r:id="rId41"/>
    <p:sldId id="579" r:id="rId42"/>
    <p:sldId id="580" r:id="rId43"/>
    <p:sldId id="581" r:id="rId44"/>
    <p:sldId id="689" r:id="rId45"/>
    <p:sldId id="688" r:id="rId46"/>
    <p:sldId id="584" r:id="rId47"/>
    <p:sldId id="585" r:id="rId48"/>
    <p:sldId id="586" r:id="rId49"/>
    <p:sldId id="587" r:id="rId50"/>
    <p:sldId id="690" r:id="rId51"/>
    <p:sldId id="691" r:id="rId52"/>
    <p:sldId id="590" r:id="rId53"/>
    <p:sldId id="591" r:id="rId54"/>
    <p:sldId id="592" r:id="rId55"/>
    <p:sldId id="685" r:id="rId56"/>
    <p:sldId id="686" r:id="rId57"/>
    <p:sldId id="687" r:id="rId58"/>
    <p:sldId id="600" r:id="rId59"/>
    <p:sldId id="601" r:id="rId60"/>
    <p:sldId id="602" r:id="rId61"/>
    <p:sldId id="603" r:id="rId62"/>
    <p:sldId id="604" r:id="rId63"/>
    <p:sldId id="605" r:id="rId64"/>
    <p:sldId id="606" r:id="rId65"/>
    <p:sldId id="607" r:id="rId66"/>
    <p:sldId id="608" r:id="rId67"/>
    <p:sldId id="610" r:id="rId68"/>
    <p:sldId id="612" r:id="rId69"/>
    <p:sldId id="611" r:id="rId70"/>
    <p:sldId id="613" r:id="rId71"/>
    <p:sldId id="614" r:id="rId72"/>
    <p:sldId id="615" r:id="rId73"/>
    <p:sldId id="616" r:id="rId74"/>
    <p:sldId id="617" r:id="rId75"/>
    <p:sldId id="618" r:id="rId76"/>
    <p:sldId id="619" r:id="rId77"/>
    <p:sldId id="620" r:id="rId78"/>
    <p:sldId id="621" r:id="rId79"/>
    <p:sldId id="622" r:id="rId80"/>
    <p:sldId id="623" r:id="rId81"/>
    <p:sldId id="624" r:id="rId82"/>
    <p:sldId id="625" r:id="rId83"/>
    <p:sldId id="626" r:id="rId84"/>
    <p:sldId id="627" r:id="rId85"/>
    <p:sldId id="628" r:id="rId86"/>
    <p:sldId id="629" r:id="rId87"/>
    <p:sldId id="630" r:id="rId88"/>
    <p:sldId id="631" r:id="rId89"/>
    <p:sldId id="632" r:id="rId90"/>
    <p:sldId id="633" r:id="rId91"/>
    <p:sldId id="634" r:id="rId92"/>
    <p:sldId id="635" r:id="rId93"/>
    <p:sldId id="636" r:id="rId94"/>
    <p:sldId id="637" r:id="rId95"/>
    <p:sldId id="638" r:id="rId96"/>
    <p:sldId id="639" r:id="rId97"/>
    <p:sldId id="640" r:id="rId98"/>
    <p:sldId id="641" r:id="rId99"/>
    <p:sldId id="643" r:id="rId100"/>
    <p:sldId id="644" r:id="rId101"/>
    <p:sldId id="645" r:id="rId102"/>
    <p:sldId id="646" r:id="rId103"/>
    <p:sldId id="648" r:id="rId104"/>
    <p:sldId id="649" r:id="rId105"/>
    <p:sldId id="650" r:id="rId106"/>
    <p:sldId id="651" r:id="rId107"/>
    <p:sldId id="652" r:id="rId108"/>
    <p:sldId id="654" r:id="rId109"/>
    <p:sldId id="655" r:id="rId110"/>
    <p:sldId id="656" r:id="rId111"/>
    <p:sldId id="658" r:id="rId112"/>
    <p:sldId id="662" r:id="rId113"/>
    <p:sldId id="694" r:id="rId114"/>
    <p:sldId id="695" r:id="rId115"/>
    <p:sldId id="696" r:id="rId116"/>
    <p:sldId id="699" r:id="rId117"/>
    <p:sldId id="700" r:id="rId118"/>
    <p:sldId id="701" r:id="rId119"/>
    <p:sldId id="702" r:id="rId120"/>
    <p:sldId id="703" r:id="rId121"/>
    <p:sldId id="704" r:id="rId122"/>
    <p:sldId id="705" r:id="rId123"/>
    <p:sldId id="706" r:id="rId124"/>
    <p:sldId id="707" r:id="rId125"/>
    <p:sldId id="708" r:id="rId126"/>
    <p:sldId id="709" r:id="rId127"/>
    <p:sldId id="710" r:id="rId128"/>
    <p:sldId id="711" r:id="rId129"/>
    <p:sldId id="712" r:id="rId130"/>
    <p:sldId id="713" r:id="rId131"/>
    <p:sldId id="714" r:id="rId132"/>
    <p:sldId id="715" r:id="rId133"/>
    <p:sldId id="697" r:id="rId134"/>
    <p:sldId id="698" r:id="rId135"/>
    <p:sldId id="663" r:id="rId136"/>
    <p:sldId id="664" r:id="rId137"/>
    <p:sldId id="665" r:id="rId138"/>
    <p:sldId id="666" r:id="rId139"/>
    <p:sldId id="667" r:id="rId140"/>
    <p:sldId id="668" r:id="rId141"/>
    <p:sldId id="669" r:id="rId142"/>
    <p:sldId id="670" r:id="rId143"/>
    <p:sldId id="671" r:id="rId144"/>
    <p:sldId id="672" r:id="rId145"/>
    <p:sldId id="673" r:id="rId146"/>
    <p:sldId id="675" r:id="rId147"/>
    <p:sldId id="676" r:id="rId148"/>
    <p:sldId id="677" r:id="rId149"/>
    <p:sldId id="678" r:id="rId150"/>
    <p:sldId id="679" r:id="rId151"/>
    <p:sldId id="680"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2.759%" autoAdjust="0"/>
    <p:restoredTop sz="94.66%"/>
  </p:normalViewPr>
  <p:slideViewPr>
    <p:cSldViewPr>
      <p:cViewPr varScale="1">
        <p:scale>
          <a:sx n="75" d="100"/>
          <a:sy n="75" d="100"/>
        </p:scale>
        <p:origin x="528" y="5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3082"/>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purl.oclc.org/ooxml/officeDocument/relationships/slide" Target="slides/slide25.xml"/><Relationship Id="rId117" Type="http://purl.oclc.org/ooxml/officeDocument/relationships/slide" Target="slides/slide116.xml"/><Relationship Id="rId21" Type="http://purl.oclc.org/ooxml/officeDocument/relationships/slide" Target="slides/slide20.xml"/><Relationship Id="rId42" Type="http://purl.oclc.org/ooxml/officeDocument/relationships/slide" Target="slides/slide41.xml"/><Relationship Id="rId47" Type="http://purl.oclc.org/ooxml/officeDocument/relationships/slide" Target="slides/slide46.xml"/><Relationship Id="rId63" Type="http://purl.oclc.org/ooxml/officeDocument/relationships/slide" Target="slides/slide62.xml"/><Relationship Id="rId68" Type="http://purl.oclc.org/ooxml/officeDocument/relationships/slide" Target="slides/slide67.xml"/><Relationship Id="rId84" Type="http://purl.oclc.org/ooxml/officeDocument/relationships/slide" Target="slides/slide83.xml"/><Relationship Id="rId89" Type="http://purl.oclc.org/ooxml/officeDocument/relationships/slide" Target="slides/slide88.xml"/><Relationship Id="rId112" Type="http://purl.oclc.org/ooxml/officeDocument/relationships/slide" Target="slides/slide111.xml"/><Relationship Id="rId133" Type="http://purl.oclc.org/ooxml/officeDocument/relationships/slide" Target="slides/slide132.xml"/><Relationship Id="rId138" Type="http://purl.oclc.org/ooxml/officeDocument/relationships/slide" Target="slides/slide137.xml"/><Relationship Id="rId154" Type="http://purl.oclc.org/ooxml/officeDocument/relationships/handoutMaster" Target="handoutMasters/handoutMaster1.xml"/><Relationship Id="rId16" Type="http://purl.oclc.org/ooxml/officeDocument/relationships/slide" Target="slides/slide15.xml"/><Relationship Id="rId107" Type="http://purl.oclc.org/ooxml/officeDocument/relationships/slide" Target="slides/slide106.xml"/><Relationship Id="rId11" Type="http://purl.oclc.org/ooxml/officeDocument/relationships/slide" Target="slides/slide10.xml"/><Relationship Id="rId32" Type="http://purl.oclc.org/ooxml/officeDocument/relationships/slide" Target="slides/slide31.xml"/><Relationship Id="rId37" Type="http://purl.oclc.org/ooxml/officeDocument/relationships/slide" Target="slides/slide36.xml"/><Relationship Id="rId53" Type="http://purl.oclc.org/ooxml/officeDocument/relationships/slide" Target="slides/slide52.xml"/><Relationship Id="rId58" Type="http://purl.oclc.org/ooxml/officeDocument/relationships/slide" Target="slides/slide57.xml"/><Relationship Id="rId74" Type="http://purl.oclc.org/ooxml/officeDocument/relationships/slide" Target="slides/slide73.xml"/><Relationship Id="rId79" Type="http://purl.oclc.org/ooxml/officeDocument/relationships/slide" Target="slides/slide78.xml"/><Relationship Id="rId102" Type="http://purl.oclc.org/ooxml/officeDocument/relationships/slide" Target="slides/slide101.xml"/><Relationship Id="rId123" Type="http://purl.oclc.org/ooxml/officeDocument/relationships/slide" Target="slides/slide122.xml"/><Relationship Id="rId128" Type="http://purl.oclc.org/ooxml/officeDocument/relationships/slide" Target="slides/slide127.xml"/><Relationship Id="rId144" Type="http://purl.oclc.org/ooxml/officeDocument/relationships/slide" Target="slides/slide143.xml"/><Relationship Id="rId149" Type="http://purl.oclc.org/ooxml/officeDocument/relationships/slide" Target="slides/slide148.xml"/><Relationship Id="rId5" Type="http://purl.oclc.org/ooxml/officeDocument/relationships/slide" Target="slides/slide4.xml"/><Relationship Id="rId90" Type="http://purl.oclc.org/ooxml/officeDocument/relationships/slide" Target="slides/slide89.xml"/><Relationship Id="rId95" Type="http://purl.oclc.org/ooxml/officeDocument/relationships/slide" Target="slides/slide94.xml"/><Relationship Id="rId22" Type="http://purl.oclc.org/ooxml/officeDocument/relationships/slide" Target="slides/slide21.xml"/><Relationship Id="rId27" Type="http://purl.oclc.org/ooxml/officeDocument/relationships/slide" Target="slides/slide26.xml"/><Relationship Id="rId43" Type="http://purl.oclc.org/ooxml/officeDocument/relationships/slide" Target="slides/slide42.xml"/><Relationship Id="rId48" Type="http://purl.oclc.org/ooxml/officeDocument/relationships/slide" Target="slides/slide47.xml"/><Relationship Id="rId64" Type="http://purl.oclc.org/ooxml/officeDocument/relationships/slide" Target="slides/slide63.xml"/><Relationship Id="rId69" Type="http://purl.oclc.org/ooxml/officeDocument/relationships/slide" Target="slides/slide68.xml"/><Relationship Id="rId113" Type="http://purl.oclc.org/ooxml/officeDocument/relationships/slide" Target="slides/slide112.xml"/><Relationship Id="rId118" Type="http://purl.oclc.org/ooxml/officeDocument/relationships/slide" Target="slides/slide117.xml"/><Relationship Id="rId134" Type="http://purl.oclc.org/ooxml/officeDocument/relationships/slide" Target="slides/slide133.xml"/><Relationship Id="rId139" Type="http://purl.oclc.org/ooxml/officeDocument/relationships/slide" Target="slides/slide138.xml"/><Relationship Id="rId80" Type="http://purl.oclc.org/ooxml/officeDocument/relationships/slide" Target="slides/slide79.xml"/><Relationship Id="rId85" Type="http://purl.oclc.org/ooxml/officeDocument/relationships/slide" Target="slides/slide84.xml"/><Relationship Id="rId150" Type="http://purl.oclc.org/ooxml/officeDocument/relationships/slide" Target="slides/slide149.xml"/><Relationship Id="rId155" Type="http://purl.oclc.org/ooxml/officeDocument/relationships/presProps" Target="presProps.xml"/><Relationship Id="rId12" Type="http://purl.oclc.org/ooxml/officeDocument/relationships/slide" Target="slides/slide11.xml"/><Relationship Id="rId17" Type="http://purl.oclc.org/ooxml/officeDocument/relationships/slide" Target="slides/slide16.xml"/><Relationship Id="rId33" Type="http://purl.oclc.org/ooxml/officeDocument/relationships/slide" Target="slides/slide32.xml"/><Relationship Id="rId38" Type="http://purl.oclc.org/ooxml/officeDocument/relationships/slide" Target="slides/slide37.xml"/><Relationship Id="rId59" Type="http://purl.oclc.org/ooxml/officeDocument/relationships/slide" Target="slides/slide58.xml"/><Relationship Id="rId103" Type="http://purl.oclc.org/ooxml/officeDocument/relationships/slide" Target="slides/slide102.xml"/><Relationship Id="rId108" Type="http://purl.oclc.org/ooxml/officeDocument/relationships/slide" Target="slides/slide107.xml"/><Relationship Id="rId124" Type="http://purl.oclc.org/ooxml/officeDocument/relationships/slide" Target="slides/slide123.xml"/><Relationship Id="rId129" Type="http://purl.oclc.org/ooxml/officeDocument/relationships/slide" Target="slides/slide128.xml"/><Relationship Id="rId20" Type="http://purl.oclc.org/ooxml/officeDocument/relationships/slide" Target="slides/slide19.xml"/><Relationship Id="rId41" Type="http://purl.oclc.org/ooxml/officeDocument/relationships/slide" Target="slides/slide40.xml"/><Relationship Id="rId54" Type="http://purl.oclc.org/ooxml/officeDocument/relationships/slide" Target="slides/slide53.xml"/><Relationship Id="rId62" Type="http://purl.oclc.org/ooxml/officeDocument/relationships/slide" Target="slides/slide61.xml"/><Relationship Id="rId70" Type="http://purl.oclc.org/ooxml/officeDocument/relationships/slide" Target="slides/slide69.xml"/><Relationship Id="rId75" Type="http://purl.oclc.org/ooxml/officeDocument/relationships/slide" Target="slides/slide74.xml"/><Relationship Id="rId83" Type="http://purl.oclc.org/ooxml/officeDocument/relationships/slide" Target="slides/slide82.xml"/><Relationship Id="rId88" Type="http://purl.oclc.org/ooxml/officeDocument/relationships/slide" Target="slides/slide87.xml"/><Relationship Id="rId91" Type="http://purl.oclc.org/ooxml/officeDocument/relationships/slide" Target="slides/slide90.xml"/><Relationship Id="rId96" Type="http://purl.oclc.org/ooxml/officeDocument/relationships/slide" Target="slides/slide95.xml"/><Relationship Id="rId111" Type="http://purl.oclc.org/ooxml/officeDocument/relationships/slide" Target="slides/slide110.xml"/><Relationship Id="rId132" Type="http://purl.oclc.org/ooxml/officeDocument/relationships/slide" Target="slides/slide131.xml"/><Relationship Id="rId140" Type="http://purl.oclc.org/ooxml/officeDocument/relationships/slide" Target="slides/slide139.xml"/><Relationship Id="rId145" Type="http://purl.oclc.org/ooxml/officeDocument/relationships/slide" Target="slides/slide144.xml"/><Relationship Id="rId153" Type="http://purl.oclc.org/ooxml/officeDocument/relationships/notesMaster" Target="notesMasters/notesMaster1.xml"/><Relationship Id="rId1" Type="http://purl.oclc.org/ooxml/officeDocument/relationships/slideMaster" Target="slideMasters/slideMaster1.xml"/><Relationship Id="rId6" Type="http://purl.oclc.org/ooxml/officeDocument/relationships/slide" Target="slides/slide5.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49" Type="http://purl.oclc.org/ooxml/officeDocument/relationships/slide" Target="slides/slide48.xml"/><Relationship Id="rId57" Type="http://purl.oclc.org/ooxml/officeDocument/relationships/slide" Target="slides/slide56.xml"/><Relationship Id="rId106" Type="http://purl.oclc.org/ooxml/officeDocument/relationships/slide" Target="slides/slide105.xml"/><Relationship Id="rId114" Type="http://purl.oclc.org/ooxml/officeDocument/relationships/slide" Target="slides/slide113.xml"/><Relationship Id="rId119" Type="http://purl.oclc.org/ooxml/officeDocument/relationships/slide" Target="slides/slide118.xml"/><Relationship Id="rId127" Type="http://purl.oclc.org/ooxml/officeDocument/relationships/slide" Target="slides/slide126.xml"/><Relationship Id="rId10" Type="http://purl.oclc.org/ooxml/officeDocument/relationships/slide" Target="slides/slide9.xml"/><Relationship Id="rId31" Type="http://purl.oclc.org/ooxml/officeDocument/relationships/slide" Target="slides/slide30.xml"/><Relationship Id="rId44" Type="http://purl.oclc.org/ooxml/officeDocument/relationships/slide" Target="slides/slide43.xml"/><Relationship Id="rId52" Type="http://purl.oclc.org/ooxml/officeDocument/relationships/slide" Target="slides/slide51.xml"/><Relationship Id="rId60" Type="http://purl.oclc.org/ooxml/officeDocument/relationships/slide" Target="slides/slide59.xml"/><Relationship Id="rId65" Type="http://purl.oclc.org/ooxml/officeDocument/relationships/slide" Target="slides/slide64.xml"/><Relationship Id="rId73" Type="http://purl.oclc.org/ooxml/officeDocument/relationships/slide" Target="slides/slide72.xml"/><Relationship Id="rId78" Type="http://purl.oclc.org/ooxml/officeDocument/relationships/slide" Target="slides/slide77.xml"/><Relationship Id="rId81" Type="http://purl.oclc.org/ooxml/officeDocument/relationships/slide" Target="slides/slide80.xml"/><Relationship Id="rId86" Type="http://purl.oclc.org/ooxml/officeDocument/relationships/slide" Target="slides/slide85.xml"/><Relationship Id="rId94" Type="http://purl.oclc.org/ooxml/officeDocument/relationships/slide" Target="slides/slide93.xml"/><Relationship Id="rId99" Type="http://purl.oclc.org/ooxml/officeDocument/relationships/slide" Target="slides/slide98.xml"/><Relationship Id="rId101" Type="http://purl.oclc.org/ooxml/officeDocument/relationships/slide" Target="slides/slide100.xml"/><Relationship Id="rId122" Type="http://purl.oclc.org/ooxml/officeDocument/relationships/slide" Target="slides/slide121.xml"/><Relationship Id="rId130" Type="http://purl.oclc.org/ooxml/officeDocument/relationships/slide" Target="slides/slide129.xml"/><Relationship Id="rId135" Type="http://purl.oclc.org/ooxml/officeDocument/relationships/slide" Target="slides/slide134.xml"/><Relationship Id="rId143" Type="http://purl.oclc.org/ooxml/officeDocument/relationships/slide" Target="slides/slide142.xml"/><Relationship Id="rId148" Type="http://purl.oclc.org/ooxml/officeDocument/relationships/slide" Target="slides/slide147.xml"/><Relationship Id="rId151" Type="http://purl.oclc.org/ooxml/officeDocument/relationships/slide" Target="slides/slide150.xml"/><Relationship Id="rId156" Type="http://purl.oclc.org/ooxml/officeDocument/relationships/viewProps" Target="viewProps.xml"/><Relationship Id="rId4" Type="http://purl.oclc.org/ooxml/officeDocument/relationships/slide" Target="slides/slide3.xml"/><Relationship Id="rId9" Type="http://purl.oclc.org/ooxml/officeDocument/relationships/slide" Target="slides/slide8.xml"/><Relationship Id="rId13" Type="http://purl.oclc.org/ooxml/officeDocument/relationships/slide" Target="slides/slide12.xml"/><Relationship Id="rId18" Type="http://purl.oclc.org/ooxml/officeDocument/relationships/slide" Target="slides/slide17.xml"/><Relationship Id="rId39" Type="http://purl.oclc.org/ooxml/officeDocument/relationships/slide" Target="slides/slide38.xml"/><Relationship Id="rId109" Type="http://purl.oclc.org/ooxml/officeDocument/relationships/slide" Target="slides/slide108.xml"/><Relationship Id="rId34" Type="http://purl.oclc.org/ooxml/officeDocument/relationships/slide" Target="slides/slide33.xml"/><Relationship Id="rId50" Type="http://purl.oclc.org/ooxml/officeDocument/relationships/slide" Target="slides/slide49.xml"/><Relationship Id="rId55" Type="http://purl.oclc.org/ooxml/officeDocument/relationships/slide" Target="slides/slide54.xml"/><Relationship Id="rId76" Type="http://purl.oclc.org/ooxml/officeDocument/relationships/slide" Target="slides/slide75.xml"/><Relationship Id="rId97" Type="http://purl.oclc.org/ooxml/officeDocument/relationships/slide" Target="slides/slide96.xml"/><Relationship Id="rId104" Type="http://purl.oclc.org/ooxml/officeDocument/relationships/slide" Target="slides/slide103.xml"/><Relationship Id="rId120" Type="http://purl.oclc.org/ooxml/officeDocument/relationships/slide" Target="slides/slide119.xml"/><Relationship Id="rId125" Type="http://purl.oclc.org/ooxml/officeDocument/relationships/slide" Target="slides/slide124.xml"/><Relationship Id="rId141" Type="http://purl.oclc.org/ooxml/officeDocument/relationships/slide" Target="slides/slide140.xml"/><Relationship Id="rId146" Type="http://purl.oclc.org/ooxml/officeDocument/relationships/slide" Target="slides/slide145.xml"/><Relationship Id="rId7" Type="http://purl.oclc.org/ooxml/officeDocument/relationships/slide" Target="slides/slide6.xml"/><Relationship Id="rId71" Type="http://purl.oclc.org/ooxml/officeDocument/relationships/slide" Target="slides/slide70.xml"/><Relationship Id="rId92" Type="http://purl.oclc.org/ooxml/officeDocument/relationships/slide" Target="slides/slide91.xml"/><Relationship Id="rId2" Type="http://purl.oclc.org/ooxml/officeDocument/relationships/slide" Target="slides/slide1.xml"/><Relationship Id="rId29" Type="http://purl.oclc.org/ooxml/officeDocument/relationships/slide" Target="slides/slide28.xml"/><Relationship Id="rId24" Type="http://purl.oclc.org/ooxml/officeDocument/relationships/slide" Target="slides/slide23.xml"/><Relationship Id="rId40" Type="http://purl.oclc.org/ooxml/officeDocument/relationships/slide" Target="slides/slide39.xml"/><Relationship Id="rId45" Type="http://purl.oclc.org/ooxml/officeDocument/relationships/slide" Target="slides/slide44.xml"/><Relationship Id="rId66" Type="http://purl.oclc.org/ooxml/officeDocument/relationships/slide" Target="slides/slide65.xml"/><Relationship Id="rId87" Type="http://purl.oclc.org/ooxml/officeDocument/relationships/slide" Target="slides/slide86.xml"/><Relationship Id="rId110" Type="http://purl.oclc.org/ooxml/officeDocument/relationships/slide" Target="slides/slide109.xml"/><Relationship Id="rId115" Type="http://purl.oclc.org/ooxml/officeDocument/relationships/slide" Target="slides/slide114.xml"/><Relationship Id="rId131" Type="http://purl.oclc.org/ooxml/officeDocument/relationships/slide" Target="slides/slide130.xml"/><Relationship Id="rId136" Type="http://purl.oclc.org/ooxml/officeDocument/relationships/slide" Target="slides/slide135.xml"/><Relationship Id="rId157" Type="http://purl.oclc.org/ooxml/officeDocument/relationships/theme" Target="theme/theme1.xml"/><Relationship Id="rId61" Type="http://purl.oclc.org/ooxml/officeDocument/relationships/slide" Target="slides/slide60.xml"/><Relationship Id="rId82" Type="http://purl.oclc.org/ooxml/officeDocument/relationships/slide" Target="slides/slide81.xml"/><Relationship Id="rId152" Type="http://purl.oclc.org/ooxml/officeDocument/relationships/slide" Target="slides/slide151.xml"/><Relationship Id="rId19" Type="http://purl.oclc.org/ooxml/officeDocument/relationships/slide" Target="slides/slide18.xml"/><Relationship Id="rId14" Type="http://purl.oclc.org/ooxml/officeDocument/relationships/slide" Target="slides/slide13.xml"/><Relationship Id="rId30" Type="http://purl.oclc.org/ooxml/officeDocument/relationships/slide" Target="slides/slide29.xml"/><Relationship Id="rId35" Type="http://purl.oclc.org/ooxml/officeDocument/relationships/slide" Target="slides/slide34.xml"/><Relationship Id="rId56" Type="http://purl.oclc.org/ooxml/officeDocument/relationships/slide" Target="slides/slide55.xml"/><Relationship Id="rId77" Type="http://purl.oclc.org/ooxml/officeDocument/relationships/slide" Target="slides/slide76.xml"/><Relationship Id="rId100" Type="http://purl.oclc.org/ooxml/officeDocument/relationships/slide" Target="slides/slide99.xml"/><Relationship Id="rId105" Type="http://purl.oclc.org/ooxml/officeDocument/relationships/slide" Target="slides/slide104.xml"/><Relationship Id="rId126" Type="http://purl.oclc.org/ooxml/officeDocument/relationships/slide" Target="slides/slide125.xml"/><Relationship Id="rId147" Type="http://purl.oclc.org/ooxml/officeDocument/relationships/slide" Target="slides/slide146.xml"/><Relationship Id="rId8" Type="http://purl.oclc.org/ooxml/officeDocument/relationships/slide" Target="slides/slide7.xml"/><Relationship Id="rId51" Type="http://purl.oclc.org/ooxml/officeDocument/relationships/slide" Target="slides/slide50.xml"/><Relationship Id="rId72" Type="http://purl.oclc.org/ooxml/officeDocument/relationships/slide" Target="slides/slide71.xml"/><Relationship Id="rId93" Type="http://purl.oclc.org/ooxml/officeDocument/relationships/slide" Target="slides/slide92.xml"/><Relationship Id="rId98" Type="http://purl.oclc.org/ooxml/officeDocument/relationships/slide" Target="slides/slide97.xml"/><Relationship Id="rId121" Type="http://purl.oclc.org/ooxml/officeDocument/relationships/slide" Target="slides/slide120.xml"/><Relationship Id="rId142" Type="http://purl.oclc.org/ooxml/officeDocument/relationships/slide" Target="slides/slide141.xml"/><Relationship Id="rId3" Type="http://purl.oclc.org/ooxml/officeDocument/relationships/slide" Target="slides/slide2.xml"/><Relationship Id="rId25" Type="http://purl.oclc.org/ooxml/officeDocument/relationships/slide" Target="slides/slide24.xml"/><Relationship Id="rId46" Type="http://purl.oclc.org/ooxml/officeDocument/relationships/slide" Target="slides/slide45.xml"/><Relationship Id="rId67" Type="http://purl.oclc.org/ooxml/officeDocument/relationships/slide" Target="slides/slide66.xml"/><Relationship Id="rId116" Type="http://purl.oclc.org/ooxml/officeDocument/relationships/slide" Target="slides/slide115.xml"/><Relationship Id="rId137" Type="http://purl.oclc.org/ooxml/officeDocument/relationships/slide" Target="slides/slide136.xml"/><Relationship Id="rId158" Type="http://purl.oclc.org/ooxml/officeDocument/relationships/tableStyles" Target="tableStyles.xml"/></Relationships>
</file>

<file path=ppt/charts/_rels/chart1.xml.rels><?xml version="1.0" encoding="UTF-8" standalone="yes"?>
<Relationships xmlns="http://schemas.openxmlformats.org/package/2006/relationships"><Relationship Id="rId2" Type="http://purl.oclc.org/ooxml/officeDocument/relationships/package" Target="../embeddings/Microsoft_Excel_Worksheet1.xlsx"/><Relationship Id="rId1" Type="http://purl.oclc.org/ooxml/officeDocument/relationships/themeOverride" Target="../theme/themeOverride1.xml"/></Relationships>
</file>

<file path=ppt/charts/_rels/chart10.xml.rels><?xml version="1.0" encoding="UTF-8" standalone="yes"?>
<Relationships xmlns="http://schemas.openxmlformats.org/package/2006/relationships"><Relationship Id="rId1" Type="http://purl.oclc.org/ooxml/officeDocument/relationships/package" Target="../embeddings/Microsoft_Excel_Worksheet10.xlsx"/></Relationships>
</file>

<file path=ppt/charts/_rels/chart11.xml.rels><?xml version="1.0" encoding="UTF-8" standalone="yes"?>
<Relationships xmlns="http://schemas.openxmlformats.org/package/2006/relationships"><Relationship Id="rId1" Type="http://purl.oclc.org/ooxml/officeDocument/relationships/package" Target="../embeddings/Microsoft_Excel_Worksheet11.xlsx"/></Relationships>
</file>

<file path=ppt/charts/_rels/chart12.xml.rels><?xml version="1.0" encoding="UTF-8" standalone="yes"?>
<Relationships xmlns="http://schemas.openxmlformats.org/package/2006/relationships"><Relationship Id="rId2" Type="http://purl.oclc.org/ooxml/officeDocument/relationships/package" Target="../embeddings/Microsoft_Excel_Worksheet12.xlsx"/><Relationship Id="rId1" Type="http://purl.oclc.org/ooxml/officeDocument/relationships/themeOverride" Target="../theme/themeOverride5.xml"/></Relationships>
</file>

<file path=ppt/charts/_rels/chart13.xml.rels><?xml version="1.0" encoding="UTF-8" standalone="yes"?>
<Relationships xmlns="http://schemas.openxmlformats.org/package/2006/relationships"><Relationship Id="rId1" Type="http://purl.oclc.org/ooxml/officeDocument/relationships/package" Target="../embeddings/Microsoft_Excel_Worksheet13.xlsx"/></Relationships>
</file>

<file path=ppt/charts/_rels/chart14.xml.rels><?xml version="1.0" encoding="UTF-8" standalone="yes"?>
<Relationships xmlns="http://schemas.openxmlformats.org/package/2006/relationships"><Relationship Id="rId1" Type="http://purl.oclc.org/ooxml/officeDocument/relationships/package" Target="../embeddings/Microsoft_Excel_Worksheet14.xlsx"/></Relationships>
</file>

<file path=ppt/charts/_rels/chart15.xml.rels><?xml version="1.0" encoding="UTF-8" standalone="yes"?>
<Relationships xmlns="http://schemas.openxmlformats.org/package/2006/relationships"><Relationship Id="rId1" Type="http://purl.oclc.org/ooxml/officeDocument/relationships/package" Target="../embeddings/Microsoft_Excel_Worksheet15.xlsx"/></Relationships>
</file>

<file path=ppt/charts/_rels/chart16.xml.rels><?xml version="1.0" encoding="UTF-8" standalone="yes"?>
<Relationships xmlns="http://schemas.openxmlformats.org/package/2006/relationships"><Relationship Id="rId2" Type="http://purl.oclc.org/ooxml/officeDocument/relationships/chartUserShapes" Target="../drawings/drawing3.xml"/><Relationship Id="rId1" Type="http://purl.oclc.org/ooxml/officeDocument/relationships/package" Target="../embeddings/Microsoft_Excel_Worksheet16.xlsx"/></Relationships>
</file>

<file path=ppt/charts/_rels/chart17.xml.rels><?xml version="1.0" encoding="UTF-8" standalone="yes"?>
<Relationships xmlns="http://schemas.openxmlformats.org/package/2006/relationships"><Relationship Id="rId1" Type="http://purl.oclc.org/ooxml/officeDocument/relationships/package" Target="../embeddings/Microsoft_Excel_Worksheet17.xlsx"/></Relationships>
</file>

<file path=ppt/charts/_rels/chart18.xml.rels><?xml version="1.0" encoding="UTF-8" standalone="yes"?>
<Relationships xmlns="http://schemas.openxmlformats.org/package/2006/relationships"><Relationship Id="rId3" Type="http://purl.oclc.org/ooxml/officeDocument/relationships/chartUserShapes" Target="../drawings/drawing4.xml"/><Relationship Id="rId2" Type="http://purl.oclc.org/ooxml/officeDocument/relationships/package" Target="../embeddings/Microsoft_Excel_Worksheet18.xlsx"/><Relationship Id="rId1" Type="http://purl.oclc.org/ooxml/officeDocument/relationships/themeOverride" Target="../theme/themeOverride6.xml"/></Relationships>
</file>

<file path=ppt/charts/_rels/chart19.xml.rels><?xml version="1.0" encoding="UTF-8" standalone="yes"?>
<Relationships xmlns="http://schemas.openxmlformats.org/package/2006/relationships"><Relationship Id="rId2" Type="http://purl.oclc.org/ooxml/officeDocument/relationships/chartUserShapes" Target="../drawings/drawing5.xml"/><Relationship Id="rId1" Type="http://purl.oclc.org/ooxml/officeDocument/relationships/package" Target="../embeddings/Microsoft_Excel_Worksheet19.xlsx"/></Relationships>
</file>

<file path=ppt/charts/_rels/chart2.xml.rels><?xml version="1.0" encoding="UTF-8" standalone="yes"?>
<Relationships xmlns="http://schemas.openxmlformats.org/package/2006/relationships"><Relationship Id="rId2" Type="http://purl.oclc.org/ooxml/officeDocument/relationships/package" Target="../embeddings/Microsoft_Excel_Worksheet2.xlsx"/><Relationship Id="rId1" Type="http://purl.oclc.org/ooxml/officeDocument/relationships/themeOverride" Target="../theme/themeOverride2.xml"/></Relationships>
</file>

<file path=ppt/charts/_rels/chart20.xml.rels><?xml version="1.0" encoding="UTF-8" standalone="yes"?>
<Relationships xmlns="http://schemas.openxmlformats.org/package/2006/relationships"><Relationship Id="rId1" Type="http://purl.oclc.org/ooxml/officeDocument/relationships/package" Target="../embeddings/Microsoft_Excel_Worksheet20.xlsx"/></Relationships>
</file>

<file path=ppt/charts/_rels/chart21.xml.rels><?xml version="1.0" encoding="UTF-8" standalone="yes"?>
<Relationships xmlns="http://schemas.openxmlformats.org/package/2006/relationships"><Relationship Id="rId1" Type="http://purl.oclc.org/ooxml/officeDocument/relationships/package" Target="../embeddings/Microsoft_Excel_Worksheet21.xlsx"/></Relationships>
</file>

<file path=ppt/charts/_rels/chart22.xml.rels><?xml version="1.0" encoding="UTF-8" standalone="yes"?>
<Relationships xmlns="http://schemas.openxmlformats.org/package/2006/relationships"><Relationship Id="rId3" Type="http://purl.oclc.org/ooxml/officeDocument/relationships/chartUserShapes" Target="../drawings/drawing6.xml"/><Relationship Id="rId2" Type="http://purl.oclc.org/ooxml/officeDocument/relationships/package" Target="../embeddings/Microsoft_Excel_Worksheet22.xlsx"/><Relationship Id="rId1" Type="http://purl.oclc.org/ooxml/officeDocument/relationships/themeOverride" Target="../theme/themeOverride7.xml"/></Relationships>
</file>

<file path=ppt/charts/_rels/chart23.xml.rels><?xml version="1.0" encoding="UTF-8" standalone="yes"?>
<Relationships xmlns="http://schemas.openxmlformats.org/package/2006/relationships"><Relationship Id="rId2" Type="http://purl.oclc.org/ooxml/officeDocument/relationships/package" Target="../embeddings/Microsoft_Excel_Worksheet23.xlsx"/><Relationship Id="rId1" Type="http://purl.oclc.org/ooxml/officeDocument/relationships/themeOverride" Target="../theme/themeOverride8.xml"/></Relationships>
</file>

<file path=ppt/charts/_rels/chart24.xml.rels><?xml version="1.0" encoding="UTF-8" standalone="yes"?>
<Relationships xmlns="http://schemas.openxmlformats.org/package/2006/relationships"><Relationship Id="rId2" Type="http://purl.oclc.org/ooxml/officeDocument/relationships/package" Target="../embeddings/Microsoft_Excel_Worksheet24.xlsx"/><Relationship Id="rId1" Type="http://purl.oclc.org/ooxml/officeDocument/relationships/themeOverride" Target="../theme/themeOverride9.xml"/></Relationships>
</file>

<file path=ppt/charts/_rels/chart25.xml.rels><?xml version="1.0" encoding="UTF-8" standalone="yes"?>
<Relationships xmlns="http://schemas.openxmlformats.org/package/2006/relationships"><Relationship Id="rId3" Type="http://purl.oclc.org/ooxml/officeDocument/relationships/package" Target="../embeddings/Microsoft_Excel_Worksheet25.xlsx"/><Relationship Id="rId2" Type="http://schemas.microsoft.com/office/2011/relationships/chartColorStyle" Target="colors1.xml"/><Relationship Id="rId1" Type="http://schemas.microsoft.com/office/2011/relationships/chartStyle" Target="style1.xml"/></Relationships>
</file>

<file path=ppt/charts/_rels/chart26.xml.rels><?xml version="1.0" encoding="UTF-8" standalone="yes"?>
<Relationships xmlns="http://schemas.openxmlformats.org/package/2006/relationships"><Relationship Id="rId3" Type="http://purl.oclc.org/ooxml/officeDocument/relationships/package" Target="../embeddings/Microsoft_Excel_Worksheet26.xlsx"/><Relationship Id="rId2" Type="http://schemas.microsoft.com/office/2011/relationships/chartColorStyle" Target="colors2.xml"/><Relationship Id="rId1" Type="http://schemas.microsoft.com/office/2011/relationships/chartStyle" Target="style2.xml"/><Relationship Id="rId4" Type="http://purl.oclc.org/ooxml/officeDocument/relationships/chartUserShapes" Target="../drawings/drawing7.xml"/></Relationships>
</file>

<file path=ppt/charts/_rels/chart27.xml.rels><?xml version="1.0" encoding="UTF-8" standalone="yes"?>
<Relationships xmlns="http://schemas.openxmlformats.org/package/2006/relationships"><Relationship Id="rId3" Type="http://purl.oclc.org/ooxml/officeDocument/relationships/package" Target="../embeddings/Microsoft_Excel_Worksheet27.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2" Type="http://purl.oclc.org/ooxml/officeDocument/relationships/package" Target="../embeddings/Microsoft_Excel_Worksheet28.xlsx"/><Relationship Id="rId1" Type="http://purl.oclc.org/ooxml/officeDocument/relationships/themeOverride" Target="../theme/themeOverride10.xml"/></Relationships>
</file>

<file path=ppt/charts/_rels/chart29.xml.rels><?xml version="1.0" encoding="UTF-8" standalone="yes"?>
<Relationships xmlns="http://schemas.openxmlformats.org/package/2006/relationships"><Relationship Id="rId2" Type="http://purl.oclc.org/ooxml/officeDocument/relationships/package" Target="../embeddings/Microsoft_Excel_Worksheet29.xlsx"/><Relationship Id="rId1" Type="http://purl.oclc.org/ooxml/officeDocument/relationships/themeOverride" Target="../theme/themeOverride11.xml"/></Relationships>
</file>

<file path=ppt/charts/_rels/chart3.xml.rels><?xml version="1.0" encoding="UTF-8" standalone="yes"?>
<Relationships xmlns="http://schemas.openxmlformats.org/package/2006/relationships"><Relationship Id="rId2" Type="http://purl.oclc.org/ooxml/officeDocument/relationships/package" Target="../embeddings/Microsoft_Excel_Worksheet3.xlsx"/><Relationship Id="rId1" Type="http://purl.oclc.org/ooxml/officeDocument/relationships/themeOverride" Target="../theme/themeOverride3.xml"/></Relationships>
</file>

<file path=ppt/charts/_rels/chart30.xml.rels><?xml version="1.0" encoding="UTF-8" standalone="yes"?>
<Relationships xmlns="http://schemas.openxmlformats.org/package/2006/relationships"><Relationship Id="rId2" Type="http://purl.oclc.org/ooxml/officeDocument/relationships/package" Target="../embeddings/Microsoft_Excel_Worksheet30.xlsx"/><Relationship Id="rId1" Type="http://purl.oclc.org/ooxml/officeDocument/relationships/themeOverride" Target="../theme/themeOverride12.xml"/></Relationships>
</file>

<file path=ppt/charts/_rels/chart31.xml.rels><?xml version="1.0" encoding="UTF-8" standalone="yes"?>
<Relationships xmlns="http://schemas.openxmlformats.org/package/2006/relationships"><Relationship Id="rId2" Type="http://purl.oclc.org/ooxml/officeDocument/relationships/package" Target="../embeddings/Microsoft_Excel_Worksheet31.xlsx"/><Relationship Id="rId1" Type="http://purl.oclc.org/ooxml/officeDocument/relationships/themeOverride" Target="../theme/themeOverride13.xml"/></Relationships>
</file>

<file path=ppt/charts/_rels/chart32.xml.rels><?xml version="1.0" encoding="UTF-8" standalone="yes"?>
<Relationships xmlns="http://schemas.openxmlformats.org/package/2006/relationships"><Relationship Id="rId3" Type="http://purl.oclc.org/ooxml/officeDocument/relationships/chartUserShapes" Target="../drawings/drawing8.xml"/><Relationship Id="rId2" Type="http://purl.oclc.org/ooxml/officeDocument/relationships/package" Target="../embeddings/Microsoft_Excel_Worksheet32.xlsx"/><Relationship Id="rId1" Type="http://purl.oclc.org/ooxml/officeDocument/relationships/themeOverride" Target="../theme/themeOverride14.xml"/></Relationships>
</file>

<file path=ppt/charts/_rels/chart33.xml.rels><?xml version="1.0" encoding="UTF-8" standalone="yes"?>
<Relationships xmlns="http://schemas.openxmlformats.org/package/2006/relationships"><Relationship Id="rId3" Type="http://purl.oclc.org/ooxml/officeDocument/relationships/chartUserShapes" Target="../drawings/drawing9.xml"/><Relationship Id="rId2" Type="http://purl.oclc.org/ooxml/officeDocument/relationships/package" Target="../embeddings/Microsoft_Excel_Worksheet33.xlsx"/><Relationship Id="rId1" Type="http://purl.oclc.org/ooxml/officeDocument/relationships/themeOverride" Target="../theme/themeOverride15.xml"/></Relationships>
</file>

<file path=ppt/charts/_rels/chart34.xml.rels><?xml version="1.0" encoding="UTF-8" standalone="yes"?>
<Relationships xmlns="http://schemas.openxmlformats.org/package/2006/relationships"><Relationship Id="rId2" Type="http://purl.oclc.org/ooxml/officeDocument/relationships/package" Target="../embeddings/Microsoft_Excel_Worksheet34.xlsx"/><Relationship Id="rId1" Type="http://purl.oclc.org/ooxml/officeDocument/relationships/themeOverride" Target="../theme/themeOverride16.xml"/></Relationships>
</file>

<file path=ppt/charts/_rels/chart35.xml.rels><?xml version="1.0" encoding="UTF-8" standalone="yes"?>
<Relationships xmlns="http://schemas.openxmlformats.org/package/2006/relationships"><Relationship Id="rId2" Type="http://purl.oclc.org/ooxml/officeDocument/relationships/package" Target="../embeddings/Microsoft_Excel_Worksheet35.xlsx"/><Relationship Id="rId1" Type="http://purl.oclc.org/ooxml/officeDocument/relationships/themeOverride" Target="../theme/themeOverride17.xml"/></Relationships>
</file>

<file path=ppt/charts/_rels/chart36.xml.rels><?xml version="1.0" encoding="UTF-8" standalone="yes"?>
<Relationships xmlns="http://schemas.openxmlformats.org/package/2006/relationships"><Relationship Id="rId3" Type="http://purl.oclc.org/ooxml/officeDocument/relationships/chartUserShapes" Target="../drawings/drawing10.xml"/><Relationship Id="rId2" Type="http://purl.oclc.org/ooxml/officeDocument/relationships/package" Target="../embeddings/Microsoft_Excel_Worksheet36.xlsx"/><Relationship Id="rId1" Type="http://purl.oclc.org/ooxml/officeDocument/relationships/themeOverride" Target="../theme/themeOverride18.xml"/></Relationships>
</file>

<file path=ppt/charts/_rels/chart37.xml.rels><?xml version="1.0" encoding="UTF-8" standalone="yes"?>
<Relationships xmlns="http://schemas.openxmlformats.org/package/2006/relationships"><Relationship Id="rId2" Type="http://purl.oclc.org/ooxml/officeDocument/relationships/package" Target="../embeddings/Microsoft_Excel_Worksheet37.xlsx"/><Relationship Id="rId1" Type="http://purl.oclc.org/ooxml/officeDocument/relationships/themeOverride" Target="../theme/themeOverride19.xml"/></Relationships>
</file>

<file path=ppt/charts/_rels/chart38.xml.rels><?xml version="1.0" encoding="UTF-8" standalone="yes"?>
<Relationships xmlns="http://schemas.openxmlformats.org/package/2006/relationships"><Relationship Id="rId1" Type="http://purl.oclc.org/ooxml/officeDocument/relationships/package" Target="../embeddings/Microsoft_Excel_Worksheet38.xlsx"/></Relationships>
</file>

<file path=ppt/charts/_rels/chart39.xml.rels><?xml version="1.0" encoding="UTF-8" standalone="yes"?>
<Relationships xmlns="http://schemas.openxmlformats.org/package/2006/relationships"><Relationship Id="rId2" Type="http://purl.oclc.org/ooxml/officeDocument/relationships/package" Target="../embeddings/Microsoft_Excel_Worksheet39.xlsx"/><Relationship Id="rId1" Type="http://purl.oclc.org/ooxml/officeDocument/relationships/themeOverride" Target="../theme/themeOverride20.xml"/></Relationships>
</file>

<file path=ppt/charts/_rels/chart4.xml.rels><?xml version="1.0" encoding="UTF-8" standalone="yes"?>
<Relationships xmlns="http://schemas.openxmlformats.org/package/2006/relationships"><Relationship Id="rId1" Type="http://purl.oclc.org/ooxml/officeDocument/relationships/package" Target="../embeddings/Microsoft_Excel_Worksheet4.xlsx"/></Relationships>
</file>

<file path=ppt/charts/_rels/chart40.xml.rels><?xml version="1.0" encoding="UTF-8" standalone="yes"?>
<Relationships xmlns="http://schemas.openxmlformats.org/package/2006/relationships"><Relationship Id="rId2" Type="http://purl.oclc.org/ooxml/officeDocument/relationships/package" Target="../embeddings/Microsoft_Excel_Worksheet40.xlsx"/><Relationship Id="rId1" Type="http://purl.oclc.org/ooxml/officeDocument/relationships/themeOverride" Target="../theme/themeOverride21.xml"/></Relationships>
</file>

<file path=ppt/charts/_rels/chart41.xml.rels><?xml version="1.0" encoding="UTF-8" standalone="yes"?>
<Relationships xmlns="http://schemas.openxmlformats.org/package/2006/relationships"><Relationship Id="rId1" Type="http://purl.oclc.org/ooxml/officeDocument/relationships/package" Target="../embeddings/Microsoft_Excel_Worksheet41.xlsx"/></Relationships>
</file>

<file path=ppt/charts/_rels/chart42.xml.rels><?xml version="1.0" encoding="UTF-8" standalone="yes"?>
<Relationships xmlns="http://schemas.openxmlformats.org/package/2006/relationships"><Relationship Id="rId1" Type="http://purl.oclc.org/ooxml/officeDocument/relationships/package" Target="../embeddings/Microsoft_Excel_Worksheet42.xlsx"/></Relationships>
</file>

<file path=ppt/charts/_rels/chart43.xml.rels><?xml version="1.0" encoding="UTF-8" standalone="yes"?>
<Relationships xmlns="http://schemas.openxmlformats.org/package/2006/relationships"><Relationship Id="rId1" Type="http://purl.oclc.org/ooxml/officeDocument/relationships/package" Target="../embeddings/Microsoft_Excel_Worksheet43.xlsx"/></Relationships>
</file>

<file path=ppt/charts/_rels/chart44.xml.rels><?xml version="1.0" encoding="UTF-8" standalone="yes"?>
<Relationships xmlns="http://schemas.openxmlformats.org/package/2006/relationships"><Relationship Id="rId1" Type="http://purl.oclc.org/ooxml/officeDocument/relationships/oleObject" Target="file:///C:\Users\mbarry\AppData\Local\Temp\Temp1_1-8-2014---964.zip\Data_1-8-2014---964.csv" TargetMode="External"/></Relationships>
</file>

<file path=ppt/charts/_rels/chart45.xml.rels><?xml version="1.0" encoding="UTF-8" standalone="yes"?>
<Relationships xmlns="http://schemas.openxmlformats.org/package/2006/relationships"><Relationship Id="rId2" Type="http://purl.oclc.org/ooxml/officeDocument/relationships/package" Target="../embeddings/Microsoft_Excel_Worksheet44.xlsx"/><Relationship Id="rId1" Type="http://purl.oclc.org/ooxml/officeDocument/relationships/themeOverride" Target="../theme/themeOverride22.xml"/></Relationships>
</file>

<file path=ppt/charts/_rels/chart5.xml.rels><?xml version="1.0" encoding="UTF-8" standalone="yes"?>
<Relationships xmlns="http://schemas.openxmlformats.org/package/2006/relationships"><Relationship Id="rId2" Type="http://purl.oclc.org/ooxml/officeDocument/relationships/chartUserShapes" Target="../drawings/drawing1.xml"/><Relationship Id="rId1" Type="http://purl.oclc.org/ooxml/officeDocument/relationships/package" Target="../embeddings/Microsoft_Excel_Worksheet5.xlsx"/></Relationships>
</file>

<file path=ppt/charts/_rels/chart6.xml.rels><?xml version="1.0" encoding="UTF-8" standalone="yes"?>
<Relationships xmlns="http://schemas.openxmlformats.org/package/2006/relationships"><Relationship Id="rId3" Type="http://purl.oclc.org/ooxml/officeDocument/relationships/chartUserShapes" Target="../drawings/drawing2.xml"/><Relationship Id="rId2" Type="http://purl.oclc.org/ooxml/officeDocument/relationships/package" Target="../embeddings/Microsoft_Excel_Worksheet6.xlsx"/><Relationship Id="rId1" Type="http://purl.oclc.org/ooxml/officeDocument/relationships/themeOverride" Target="../theme/themeOverride4.xml"/></Relationships>
</file>

<file path=ppt/charts/_rels/chart7.xml.rels><?xml version="1.0" encoding="UTF-8" standalone="yes"?>
<Relationships xmlns="http://schemas.openxmlformats.org/package/2006/relationships"><Relationship Id="rId1" Type="http://purl.oclc.org/ooxml/officeDocument/relationships/package" Target="../embeddings/Microsoft_Excel_Worksheet7.xlsx"/></Relationships>
</file>

<file path=ppt/charts/_rels/chart8.xml.rels><?xml version="1.0" encoding="UTF-8" standalone="yes"?>
<Relationships xmlns="http://schemas.openxmlformats.org/package/2006/relationships"><Relationship Id="rId1" Type="http://purl.oclc.org/ooxml/officeDocument/relationships/package" Target="../embeddings/Microsoft_Excel_Worksheet8.xlsx"/></Relationships>
</file>

<file path=ppt/charts/_rels/chart9.xml.rels><?xml version="1.0" encoding="UTF-8" standalone="yes"?>
<Relationships xmlns="http://schemas.openxmlformats.org/package/2006/relationships"><Relationship Id="rId1" Type="http://purl.oclc.org/ooxml/officeDocument/relationships/package" Target="../embeddings/Microsoft_Excel_Worksheet9.xlsx"/></Relationships>
</file>

<file path=ppt/charts/chart1.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Share of Aggregate Income Received by Households</a:t>
            </a:r>
            <a:endParaRPr lang="en-US" sz="1800" dirty="0"/>
          </a:p>
        </c:rich>
      </c:tx>
      <c:overlay val="0"/>
    </c:title>
    <c:autoTitleDeleted val="0"/>
    <c:plotArea>
      <c:layout>
        <c:manualLayout>
          <c:layoutTarget val="inner"/>
          <c:xMode val="edge"/>
          <c:yMode val="edge"/>
          <c:x val="0.11510215634810379"/>
          <c:y val="0.12343924239199842"/>
          <c:w val="0.68881941227936261"/>
          <c:h val="0.74979038093211325"/>
        </c:manualLayout>
      </c:layout>
      <c:lineChart>
        <c:grouping val="standard"/>
        <c:varyColors val="0"/>
        <c:ser>
          <c:idx val="0"/>
          <c:order val="0"/>
          <c:tx>
            <c:strRef>
              <c:f>Sheet1!$B$1</c:f>
              <c:strCache>
                <c:ptCount val="1"/>
                <c:pt idx="0">
                  <c:v>Lowest 20%</c:v>
                </c:pt>
              </c:strCache>
            </c:strRef>
          </c:tx>
          <c:spPr>
            <a:ln w="44446">
              <a:solidFill>
                <a:srgbClr val="BF311A"/>
              </a:solidFill>
            </a:ln>
          </c:spPr>
          <c:marker>
            <c:symbol val="none"/>
          </c:marker>
          <c:dLbls>
            <c:dLbl>
              <c:idx val="0"/>
              <c:layout>
                <c:manualLayout>
                  <c:x val="-3.4089084452678754E-2"/>
                  <c:y val="-2.4202596297084468E-2"/>
                </c:manualLayout>
              </c:layout>
              <c:numFmt formatCode="0%" sourceLinked="0"/>
              <c:spPr/>
              <c:txPr>
                <a:bodyPr/>
                <a:lstStyle/>
                <a:p>
                  <a:pPr>
                    <a:defRPr sz="1400"/>
                  </a:pPr>
                  <a:endParaRPr lang="en-US"/>
                </a:p>
              </c:txPr>
              <c:dLblPos val="r"/>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1"/>
              <c:delete val="1"/>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3"/>
              <c:delete val="1"/>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3"/>
              <c:delete val="1"/>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5"/>
              <c:layout>
                <c:manualLayout>
                  <c:x val="-1.430817610062893E-3"/>
                  <c:y val="-4.4472866567354753E-2"/>
                </c:manualLayout>
              </c:layout>
              <c:tx>
                <c:rich>
                  <a:bodyPr/>
                  <a:lstStyle/>
                  <a:p>
                    <a:r>
                      <a:rPr lang="en-US" dirty="0" smtClean="0"/>
                      <a:t>3%</a:t>
                    </a:r>
                    <a:endParaRPr lang="en-US" dirty="0"/>
                  </a:p>
                </c:rich>
              </c:tx>
              <c:dLblPos val="r"/>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a:lstStyle/>
              <a:p>
                <a:pPr>
                  <a:defRPr sz="1400"/>
                </a:pPr>
                <a:endParaRPr lang="en-US"/>
              </a:p>
            </c:txPr>
            <c:dLblPos val="b"/>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Sheet1!$B$2:$B$49</c:f>
              <c:numCache>
                <c:formatCode>0.00_)</c:formatCode>
                <c:ptCount val="48"/>
                <c:pt idx="0">
                  <c:v>0.04</c:v>
                </c:pt>
                <c:pt idx="1">
                  <c:v>4.2000000000000003E-2</c:v>
                </c:pt>
                <c:pt idx="2">
                  <c:v>4.0999999999999995E-2</c:v>
                </c:pt>
                <c:pt idx="3">
                  <c:v>4.0999999999999995E-2</c:v>
                </c:pt>
                <c:pt idx="4">
                  <c:v>4.0999999999999995E-2</c:v>
                </c:pt>
                <c:pt idx="5">
                  <c:v>4.0999999999999995E-2</c:v>
                </c:pt>
                <c:pt idx="6">
                  <c:v>4.2000000000000003E-2</c:v>
                </c:pt>
                <c:pt idx="7">
                  <c:v>4.2999999999999997E-2</c:v>
                </c:pt>
                <c:pt idx="8">
                  <c:v>4.2999999999999997E-2</c:v>
                </c:pt>
                <c:pt idx="9">
                  <c:v>4.2999999999999997E-2</c:v>
                </c:pt>
                <c:pt idx="10">
                  <c:v>4.2000000000000003E-2</c:v>
                </c:pt>
                <c:pt idx="11">
                  <c:v>4.2000000000000003E-2</c:v>
                </c:pt>
                <c:pt idx="12">
                  <c:v>4.0999999999999995E-2</c:v>
                </c:pt>
                <c:pt idx="13">
                  <c:v>4.2000000000000003E-2</c:v>
                </c:pt>
                <c:pt idx="14">
                  <c:v>4.0999999999999995E-2</c:v>
                </c:pt>
                <c:pt idx="15">
                  <c:v>0.04</c:v>
                </c:pt>
                <c:pt idx="16">
                  <c:v>0.04</c:v>
                </c:pt>
                <c:pt idx="17">
                  <c:v>0.04</c:v>
                </c:pt>
                <c:pt idx="18">
                  <c:v>3.9E-2</c:v>
                </c:pt>
                <c:pt idx="19">
                  <c:v>3.7999999999999999E-2</c:v>
                </c:pt>
                <c:pt idx="20">
                  <c:v>3.7999999999999999E-2</c:v>
                </c:pt>
                <c:pt idx="21">
                  <c:v>3.7999999999999999E-2</c:v>
                </c:pt>
                <c:pt idx="22">
                  <c:v>3.7999999999999999E-2</c:v>
                </c:pt>
                <c:pt idx="23">
                  <c:v>3.7999999999999999E-2</c:v>
                </c:pt>
                <c:pt idx="24">
                  <c:v>3.7999999999999999E-2</c:v>
                </c:pt>
                <c:pt idx="25">
                  <c:v>3.7999999999999999E-2</c:v>
                </c:pt>
                <c:pt idx="26">
                  <c:v>3.6000000000000004E-2</c:v>
                </c:pt>
                <c:pt idx="27">
                  <c:v>3.6000000000000004E-2</c:v>
                </c:pt>
                <c:pt idx="28">
                  <c:v>3.7000000000000005E-2</c:v>
                </c:pt>
                <c:pt idx="29">
                  <c:v>3.6000000000000004E-2</c:v>
                </c:pt>
                <c:pt idx="30">
                  <c:v>3.6000000000000004E-2</c:v>
                </c:pt>
                <c:pt idx="31">
                  <c:v>3.6000000000000004E-2</c:v>
                </c:pt>
                <c:pt idx="32">
                  <c:v>3.6000000000000004E-2</c:v>
                </c:pt>
                <c:pt idx="33">
                  <c:v>3.6000000000000004E-2</c:v>
                </c:pt>
                <c:pt idx="34">
                  <c:v>3.5000000000000003E-2</c:v>
                </c:pt>
                <c:pt idx="35">
                  <c:v>3.5000000000000003E-2</c:v>
                </c:pt>
                <c:pt idx="36">
                  <c:v>3.4000000000000002E-2</c:v>
                </c:pt>
                <c:pt idx="37">
                  <c:v>3.4000000000000002E-2</c:v>
                </c:pt>
                <c:pt idx="38">
                  <c:v>3.4000000000000002E-2</c:v>
                </c:pt>
                <c:pt idx="39">
                  <c:v>3.4000000000000002E-2</c:v>
                </c:pt>
                <c:pt idx="40">
                  <c:v>3.4000000000000002E-2</c:v>
                </c:pt>
                <c:pt idx="41">
                  <c:v>3.4000000000000002E-2</c:v>
                </c:pt>
                <c:pt idx="42">
                  <c:v>3.4089999999999995E-2</c:v>
                </c:pt>
                <c:pt idx="43">
                  <c:v>3.2730000000000002E-2</c:v>
                </c:pt>
                <c:pt idx="44">
                  <c:v>3.2000000000000001E-2</c:v>
                </c:pt>
                <c:pt idx="45">
                  <c:v>3.2300000000000002E-2</c:v>
                </c:pt>
                <c:pt idx="46">
                  <c:v>3.1E-2</c:v>
                </c:pt>
                <c:pt idx="47">
                  <c:v>3.1E-2</c:v>
                </c:pt>
              </c:numCache>
            </c:numRef>
          </c:val>
          <c:smooth val="0"/>
        </c:ser>
        <c:ser>
          <c:idx val="1"/>
          <c:order val="1"/>
          <c:tx>
            <c:strRef>
              <c:f>Sheet1!$C$1</c:f>
              <c:strCache>
                <c:ptCount val="1"/>
                <c:pt idx="0">
                  <c:v>Top 20%</c:v>
                </c:pt>
              </c:strCache>
            </c:strRef>
          </c:tx>
          <c:spPr>
            <a:ln w="44446">
              <a:solidFill>
                <a:srgbClr val="FBB040"/>
              </a:solidFill>
            </a:ln>
          </c:spPr>
          <c:marker>
            <c:symbol val="none"/>
          </c:marker>
          <c:dLbls>
            <c:dLbl>
              <c:idx val="0"/>
              <c:layout>
                <c:manualLayout>
                  <c:x val="-2.4509803921568641E-2"/>
                  <c:y val="-2.9729729729729801E-2"/>
                </c:manualLayout>
              </c:layout>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3"/>
              <c:layout>
                <c:manualLayout>
                  <c:x val="2.20125786163522E-2"/>
                  <c:y val="-4.5945945945945969E-2"/>
                </c:manualLayout>
              </c:layout>
              <c:tx>
                <c:rich>
                  <a:bodyPr/>
                  <a:lstStyle/>
                  <a:p>
                    <a:r>
                      <a:rPr lang="en-US" dirty="0" smtClean="0"/>
                      <a:t>51%</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a:lstStyle/>
              <a:p>
                <a:pPr>
                  <a:defRPr sz="1400"/>
                </a:pPr>
                <a:endParaRPr lang="en-US"/>
              </a:p>
            </c:txPr>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Sheet1!$C$2:$C$49</c:f>
              <c:numCache>
                <c:formatCode>0.00_)</c:formatCode>
                <c:ptCount val="48"/>
                <c:pt idx="0">
                  <c:v>0.436</c:v>
                </c:pt>
                <c:pt idx="1">
                  <c:v>0.42599999999999999</c:v>
                </c:pt>
                <c:pt idx="2">
                  <c:v>0.43</c:v>
                </c:pt>
                <c:pt idx="3">
                  <c:v>0.433</c:v>
                </c:pt>
                <c:pt idx="4">
                  <c:v>0.435</c:v>
                </c:pt>
                <c:pt idx="5">
                  <c:v>0.439</c:v>
                </c:pt>
                <c:pt idx="6">
                  <c:v>0.439</c:v>
                </c:pt>
                <c:pt idx="7">
                  <c:v>0.435</c:v>
                </c:pt>
                <c:pt idx="8">
                  <c:v>0.436</c:v>
                </c:pt>
                <c:pt idx="9">
                  <c:v>0.43700000000000006</c:v>
                </c:pt>
                <c:pt idx="10">
                  <c:v>0.44</c:v>
                </c:pt>
                <c:pt idx="11">
                  <c:v>0.441</c:v>
                </c:pt>
                <c:pt idx="12">
                  <c:v>0.442</c:v>
                </c:pt>
                <c:pt idx="13">
                  <c:v>0.441</c:v>
                </c:pt>
                <c:pt idx="14">
                  <c:v>0.44299999999999995</c:v>
                </c:pt>
                <c:pt idx="15">
                  <c:v>0.45</c:v>
                </c:pt>
                <c:pt idx="16">
                  <c:v>0.45100000000000001</c:v>
                </c:pt>
                <c:pt idx="17">
                  <c:v>0.45200000000000001</c:v>
                </c:pt>
                <c:pt idx="18">
                  <c:v>0.45600000000000002</c:v>
                </c:pt>
                <c:pt idx="19">
                  <c:v>0.46100000000000002</c:v>
                </c:pt>
                <c:pt idx="20">
                  <c:v>0.46200000000000002</c:v>
                </c:pt>
                <c:pt idx="21">
                  <c:v>0.46299999999999997</c:v>
                </c:pt>
                <c:pt idx="22">
                  <c:v>0.46799999999999997</c:v>
                </c:pt>
                <c:pt idx="23">
                  <c:v>0.46600000000000003</c:v>
                </c:pt>
                <c:pt idx="24">
                  <c:v>0.46500000000000002</c:v>
                </c:pt>
                <c:pt idx="25">
                  <c:v>0.46899999999999997</c:v>
                </c:pt>
                <c:pt idx="26">
                  <c:v>0.48899999999999999</c:v>
                </c:pt>
                <c:pt idx="27">
                  <c:v>0.49099999999999999</c:v>
                </c:pt>
                <c:pt idx="28">
                  <c:v>0.48700000000000004</c:v>
                </c:pt>
                <c:pt idx="29">
                  <c:v>0.49</c:v>
                </c:pt>
                <c:pt idx="30">
                  <c:v>0.49399999999999999</c:v>
                </c:pt>
                <c:pt idx="31">
                  <c:v>0.49200000000000005</c:v>
                </c:pt>
                <c:pt idx="32">
                  <c:v>0.49399999999999999</c:v>
                </c:pt>
                <c:pt idx="33">
                  <c:v>0.498</c:v>
                </c:pt>
                <c:pt idx="34">
                  <c:v>0.501</c:v>
                </c:pt>
                <c:pt idx="35">
                  <c:v>0.49700000000000005</c:v>
                </c:pt>
                <c:pt idx="36">
                  <c:v>0.498</c:v>
                </c:pt>
                <c:pt idx="37">
                  <c:v>0.501</c:v>
                </c:pt>
                <c:pt idx="38">
                  <c:v>0.504</c:v>
                </c:pt>
                <c:pt idx="39">
                  <c:v>0.505</c:v>
                </c:pt>
                <c:pt idx="40">
                  <c:v>0.49700000000000005</c:v>
                </c:pt>
                <c:pt idx="41">
                  <c:v>0.5</c:v>
                </c:pt>
                <c:pt idx="42">
                  <c:v>0.50259999999999994</c:v>
                </c:pt>
                <c:pt idx="43">
                  <c:v>0.50235999999999992</c:v>
                </c:pt>
                <c:pt idx="44">
                  <c:v>0.51100000000000001</c:v>
                </c:pt>
                <c:pt idx="45">
                  <c:v>0.51040999999999992</c:v>
                </c:pt>
                <c:pt idx="46">
                  <c:v>0.51400000000000001</c:v>
                </c:pt>
                <c:pt idx="47">
                  <c:v>0.51200000000000001</c:v>
                </c:pt>
              </c:numCache>
            </c:numRef>
          </c:val>
          <c:smooth val="0"/>
        </c:ser>
        <c:ser>
          <c:idx val="2"/>
          <c:order val="2"/>
          <c:tx>
            <c:strRef>
              <c:f>Sheet1!$D$1</c:f>
              <c:strCache>
                <c:ptCount val="1"/>
                <c:pt idx="0">
                  <c:v>Top 5%</c:v>
                </c:pt>
              </c:strCache>
            </c:strRef>
          </c:tx>
          <c:spPr>
            <a:ln w="44446">
              <a:solidFill>
                <a:srgbClr val="67BAC1"/>
              </a:solidFill>
            </a:ln>
          </c:spPr>
          <c:marker>
            <c:symbol val="none"/>
          </c:marker>
          <c:dLbls>
            <c:dLbl>
              <c:idx val="0"/>
              <c:layout>
                <c:manualLayout>
                  <c:x val="-2.4571509929183402E-2"/>
                  <c:y val="-1.8918918918918923E-2"/>
                </c:manualLayout>
              </c:layout>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3"/>
              <c:layout>
                <c:manualLayout>
                  <c:x val="2.3091665428613874E-2"/>
                  <c:y val="-4.5945945945946046E-2"/>
                </c:manualLayout>
              </c:layout>
              <c:tx>
                <c:rich>
                  <a:bodyPr/>
                  <a:lstStyle/>
                  <a:p>
                    <a:r>
                      <a:rPr lang="en-US" dirty="0" smtClean="0"/>
                      <a:t>22%</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a:lstStyle/>
              <a:p>
                <a:pPr>
                  <a:defRPr sz="1400"/>
                </a:pPr>
                <a:endParaRPr lang="en-US"/>
              </a:p>
            </c:txPr>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Sheet1!$D$2:$D$49</c:f>
              <c:numCache>
                <c:formatCode>0.00_)</c:formatCode>
                <c:ptCount val="48"/>
                <c:pt idx="0">
                  <c:v>0.17199999999999999</c:v>
                </c:pt>
                <c:pt idx="1">
                  <c:v>0.16300000000000001</c:v>
                </c:pt>
                <c:pt idx="2">
                  <c:v>0.16600000000000001</c:v>
                </c:pt>
                <c:pt idx="3">
                  <c:v>0.16600000000000001</c:v>
                </c:pt>
                <c:pt idx="4">
                  <c:v>0.16699999999999998</c:v>
                </c:pt>
                <c:pt idx="5">
                  <c:v>0.17</c:v>
                </c:pt>
                <c:pt idx="6">
                  <c:v>0.16899999999999998</c:v>
                </c:pt>
                <c:pt idx="7">
                  <c:v>0.16500000000000001</c:v>
                </c:pt>
                <c:pt idx="8">
                  <c:v>0.16500000000000001</c:v>
                </c:pt>
                <c:pt idx="9">
                  <c:v>0.16600000000000001</c:v>
                </c:pt>
                <c:pt idx="10">
                  <c:v>0.16800000000000001</c:v>
                </c:pt>
                <c:pt idx="11">
                  <c:v>0.16800000000000001</c:v>
                </c:pt>
                <c:pt idx="12">
                  <c:v>0.16899999999999998</c:v>
                </c:pt>
                <c:pt idx="13">
                  <c:v>0.16500000000000001</c:v>
                </c:pt>
                <c:pt idx="14">
                  <c:v>0.16500000000000001</c:v>
                </c:pt>
                <c:pt idx="15">
                  <c:v>0.17</c:v>
                </c:pt>
                <c:pt idx="16">
                  <c:v>0.17</c:v>
                </c:pt>
                <c:pt idx="17">
                  <c:v>0.17100000000000001</c:v>
                </c:pt>
                <c:pt idx="18">
                  <c:v>0.17600000000000002</c:v>
                </c:pt>
                <c:pt idx="19">
                  <c:v>0.18</c:v>
                </c:pt>
                <c:pt idx="20">
                  <c:v>0.182</c:v>
                </c:pt>
                <c:pt idx="21">
                  <c:v>0.183</c:v>
                </c:pt>
                <c:pt idx="22">
                  <c:v>0.18899999999999997</c:v>
                </c:pt>
                <c:pt idx="23">
                  <c:v>0.185</c:v>
                </c:pt>
                <c:pt idx="24">
                  <c:v>0.18100000000000002</c:v>
                </c:pt>
                <c:pt idx="25">
                  <c:v>0.18600000000000003</c:v>
                </c:pt>
                <c:pt idx="26">
                  <c:v>0.21</c:v>
                </c:pt>
                <c:pt idx="27">
                  <c:v>0.21199999999999999</c:v>
                </c:pt>
                <c:pt idx="28">
                  <c:v>0.21</c:v>
                </c:pt>
                <c:pt idx="29">
                  <c:v>0.214</c:v>
                </c:pt>
                <c:pt idx="30">
                  <c:v>0.217</c:v>
                </c:pt>
                <c:pt idx="31">
                  <c:v>0.214</c:v>
                </c:pt>
                <c:pt idx="32">
                  <c:v>0.215</c:v>
                </c:pt>
                <c:pt idx="33">
                  <c:v>0.221</c:v>
                </c:pt>
                <c:pt idx="34">
                  <c:v>0.22399999999999998</c:v>
                </c:pt>
                <c:pt idx="35">
                  <c:v>0.217</c:v>
                </c:pt>
                <c:pt idx="36">
                  <c:v>0.214</c:v>
                </c:pt>
                <c:pt idx="37">
                  <c:v>0.218</c:v>
                </c:pt>
                <c:pt idx="38">
                  <c:v>0.222</c:v>
                </c:pt>
                <c:pt idx="39">
                  <c:v>0.223</c:v>
                </c:pt>
                <c:pt idx="40">
                  <c:v>0.21199999999999999</c:v>
                </c:pt>
                <c:pt idx="41">
                  <c:v>0.215</c:v>
                </c:pt>
                <c:pt idx="42">
                  <c:v>0.21725000000000003</c:v>
                </c:pt>
                <c:pt idx="43">
                  <c:v>0.21298999999999998</c:v>
                </c:pt>
                <c:pt idx="44">
                  <c:v>0.223</c:v>
                </c:pt>
                <c:pt idx="45">
                  <c:v>0.22311</c:v>
                </c:pt>
                <c:pt idx="46">
                  <c:v>0.222</c:v>
                </c:pt>
                <c:pt idx="47">
                  <c:v>0.21899999999999997</c:v>
                </c:pt>
              </c:numCache>
            </c:numRef>
          </c:val>
          <c:smooth val="0"/>
        </c:ser>
        <c:dLbls>
          <c:showLegendKey val="0"/>
          <c:showVal val="1"/>
          <c:showCatName val="0"/>
          <c:showSerName val="0"/>
          <c:showPercent val="0"/>
          <c:showBubbleSize val="0"/>
        </c:dLbls>
        <c:smooth val="0"/>
        <c:axId val="219306712"/>
        <c:axId val="219307104"/>
      </c:lineChart>
      <c:catAx>
        <c:axId val="219306712"/>
        <c:scaling>
          <c:orientation val="minMax"/>
        </c:scaling>
        <c:delete val="0"/>
        <c:axPos val="b"/>
        <c:numFmt formatCode="General" sourceLinked="1"/>
        <c:majorTickMark val="none"/>
        <c:minorTickMark val="none"/>
        <c:tickLblPos val="nextTo"/>
        <c:spPr>
          <a:ln w="31731">
            <a:solidFill>
              <a:sysClr val="windowText" lastClr="000000">
                <a:lumMod val="65%"/>
                <a:lumOff val="35%"/>
              </a:sysClr>
            </a:solidFill>
          </a:ln>
        </c:spPr>
        <c:txPr>
          <a:bodyPr/>
          <a:lstStyle/>
          <a:p>
            <a:pPr>
              <a:defRPr sz="1400" baseline="0%">
                <a:latin typeface="+mn-lt"/>
              </a:defRPr>
            </a:pPr>
            <a:endParaRPr lang="en-US"/>
          </a:p>
        </c:txPr>
        <c:crossAx val="219307104"/>
        <c:crosses val="autoZero"/>
        <c:auto val="1"/>
        <c:lblAlgn val="ctr"/>
        <c:lblOffset val="100"/>
        <c:noMultiLvlLbl val="0"/>
      </c:catAx>
      <c:valAx>
        <c:axId val="219307104"/>
        <c:scaling>
          <c:orientation val="minMax"/>
          <c:max val="0.60000000000000064"/>
          <c:min val="0"/>
        </c:scaling>
        <c:delete val="0"/>
        <c:axPos val="l"/>
        <c:majorGridlines>
          <c:spPr>
            <a:ln>
              <a:solidFill>
                <a:sysClr val="windowText" lastClr="000000">
                  <a:lumMod val="65%"/>
                  <a:lumOff val="35%"/>
                </a:sysClr>
              </a:solidFill>
            </a:ln>
          </c:spPr>
        </c:majorGridlines>
        <c:title>
          <c:tx>
            <c:rich>
              <a:bodyPr/>
              <a:lstStyle/>
              <a:p>
                <a:pPr>
                  <a:defRPr sz="1600" b="0" i="0" u="none" strike="noStrike" baseline="0%">
                    <a:solidFill>
                      <a:srgbClr val="000000"/>
                    </a:solidFill>
                    <a:latin typeface="Calibri"/>
                    <a:ea typeface="Calibri"/>
                    <a:cs typeface="Calibri"/>
                  </a:defRPr>
                </a:pPr>
                <a:r>
                  <a:rPr lang="en-US" sz="1600" dirty="0" smtClean="0"/>
                  <a:t>Percent of Income</a:t>
                </a:r>
                <a:endParaRPr lang="en-US" sz="1600" dirty="0"/>
              </a:p>
            </c:rich>
          </c:tx>
          <c:layout>
            <c:manualLayout>
              <c:xMode val="edge"/>
              <c:yMode val="edge"/>
              <c:x val="2.6282622691031592E-3"/>
              <c:y val="0.33023983826346032"/>
            </c:manualLayout>
          </c:layout>
          <c:overlay val="0"/>
        </c:title>
        <c:numFmt formatCode="0%" sourceLinked="0"/>
        <c:majorTickMark val="none"/>
        <c:minorTickMark val="none"/>
        <c:tickLblPos val="nextTo"/>
        <c:spPr>
          <a:ln>
            <a:noFill/>
          </a:ln>
        </c:spPr>
        <c:txPr>
          <a:bodyPr/>
          <a:lstStyle/>
          <a:p>
            <a:pPr>
              <a:defRPr sz="1600">
                <a:latin typeface="+mn-lt"/>
              </a:defRPr>
            </a:pPr>
            <a:endParaRPr lang="en-US"/>
          </a:p>
        </c:txPr>
        <c:crossAx val="219306712"/>
        <c:crosses val="autoZero"/>
        <c:crossBetween val="between"/>
        <c:majorUnit val="0.2"/>
      </c:valAx>
    </c:plotArea>
    <c:legend>
      <c:legendPos val="tr"/>
      <c:layout>
        <c:manualLayout>
          <c:xMode val="edge"/>
          <c:yMode val="edge"/>
          <c:x val="0.83183727034120769"/>
          <c:y val="0.12298552883592256"/>
          <c:w val="0.15320754716981141"/>
          <c:h val="0.18582953819961695"/>
        </c:manualLayout>
      </c:layout>
      <c:overlay val="1"/>
      <c:spPr>
        <a:solidFill>
          <a:schemeClr val="bg1"/>
        </a:solidFill>
        <a:ln>
          <a:solidFill>
            <a:sysClr val="windowText" lastClr="000000">
              <a:lumMod val="65%"/>
              <a:lumOff val="35%"/>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0.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lgn="ctr">
              <a:defRPr/>
            </a:pPr>
            <a:r>
              <a:rPr lang="en-US" sz="2400" b="0" dirty="0" smtClean="0"/>
              <a:t>Percent of Adults 25 and Over Who Volunteered</a:t>
            </a:r>
            <a:r>
              <a:rPr lang="en-US" sz="2400" b="0" baseline="0%" dirty="0" smtClean="0"/>
              <a:t> in 2012 by Education Level</a:t>
            </a:r>
            <a:endParaRPr lang="en-US" sz="2400" b="0" dirty="0"/>
          </a:p>
        </c:rich>
      </c:tx>
      <c:layout>
        <c:manualLayout>
          <c:xMode val="edge"/>
          <c:yMode val="edge"/>
          <c:x val="0.17688058904141421"/>
          <c:y val="1.6749090574204539E-2"/>
        </c:manualLayout>
      </c:layout>
      <c:overlay val="0"/>
    </c:title>
    <c:autoTitleDeleted val="0"/>
    <c:plotArea>
      <c:layout>
        <c:manualLayout>
          <c:layoutTarget val="inner"/>
          <c:xMode val="edge"/>
          <c:yMode val="edge"/>
          <c:x val="0.10974632545931975"/>
          <c:y val="0.22443524300841741"/>
          <c:w val="0.87311801732749694"/>
          <c:h val="0.5903061363019253"/>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4.4247787610619494E-3"/>
                  <c:y val="5.7471264367816239E-3"/>
                </c:manualLayout>
              </c:layout>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layout>
                <c:manualLayout>
                  <c:x val="0"/>
                  <c:y val="5.7471264367816239E-3"/>
                </c:manualLayout>
              </c:layout>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Less than high school</c:v>
                </c:pt>
                <c:pt idx="1">
                  <c:v>High school</c:v>
                </c:pt>
                <c:pt idx="2">
                  <c:v>Some college or associate's degree</c:v>
                </c:pt>
                <c:pt idx="3">
                  <c:v>Bachelor's degree or higher</c:v>
                </c:pt>
              </c:strCache>
            </c:strRef>
          </c:cat>
          <c:val>
            <c:numRef>
              <c:f>Sheet1!$B$2:$B$5</c:f>
              <c:numCache>
                <c:formatCode>0%</c:formatCode>
                <c:ptCount val="4"/>
                <c:pt idx="0">
                  <c:v>9.0000000000000024E-2</c:v>
                </c:pt>
                <c:pt idx="1">
                  <c:v>0.17</c:v>
                </c:pt>
                <c:pt idx="2">
                  <c:v>0.29000000000000031</c:v>
                </c:pt>
                <c:pt idx="3">
                  <c:v>0.42000000000000032</c:v>
                </c:pt>
              </c:numCache>
            </c:numRef>
          </c:val>
        </c:ser>
        <c:dLbls>
          <c:showLegendKey val="0"/>
          <c:showVal val="1"/>
          <c:showCatName val="0"/>
          <c:showSerName val="0"/>
          <c:showPercent val="0"/>
          <c:showBubbleSize val="0"/>
        </c:dLbls>
        <c:gapWidth val="150"/>
        <c:axId val="219136312"/>
        <c:axId val="219136704"/>
      </c:barChart>
      <c:catAx>
        <c:axId val="219136312"/>
        <c:scaling>
          <c:orientation val="minMax"/>
        </c:scaling>
        <c:delete val="0"/>
        <c:axPos val="b"/>
        <c:numFmt formatCode="General" sourceLinked="1"/>
        <c:majorTickMark val="none"/>
        <c:minorTickMark val="none"/>
        <c:tickLblPos val="nextTo"/>
        <c:txPr>
          <a:bodyPr rot="0" vert="horz"/>
          <a:lstStyle/>
          <a:p>
            <a:pPr>
              <a:defRPr/>
            </a:pPr>
            <a:endParaRPr lang="en-US"/>
          </a:p>
        </c:txPr>
        <c:crossAx val="219136704"/>
        <c:crosses val="autoZero"/>
        <c:auto val="1"/>
        <c:lblAlgn val="ctr"/>
        <c:lblOffset val="100"/>
        <c:tickLblSkip val="1"/>
        <c:tickMarkSkip val="1"/>
        <c:noMultiLvlLbl val="0"/>
      </c:catAx>
      <c:valAx>
        <c:axId val="219136704"/>
        <c:scaling>
          <c:orientation val="minMax"/>
          <c:max val="1"/>
          <c:min val="0"/>
        </c:scaling>
        <c:delete val="0"/>
        <c:axPos val="l"/>
        <c:majorGridlines/>
        <c:numFmt formatCode="0%" sourceLinked="1"/>
        <c:majorTickMark val="out"/>
        <c:minorTickMark val="none"/>
        <c:tickLblPos val="nextTo"/>
        <c:txPr>
          <a:bodyPr rot="0" vert="horz"/>
          <a:lstStyle/>
          <a:p>
            <a:pPr>
              <a:defRPr/>
            </a:pPr>
            <a:endParaRPr lang="en-US"/>
          </a:p>
        </c:txPr>
        <c:crossAx val="219136312"/>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 School Dropout</c:v>
                </c:pt>
              </c:strCache>
            </c:strRef>
          </c:tx>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Black</c:v>
                </c:pt>
                <c:pt idx="1">
                  <c:v>Latino</c:v>
                </c:pt>
                <c:pt idx="2">
                  <c:v>American Indian</c:v>
                </c:pt>
                <c:pt idx="3">
                  <c:v>White</c:v>
                </c:pt>
              </c:strCache>
            </c:strRef>
          </c:cat>
          <c:val>
            <c:numRef>
              <c:f>Sheet1!$B$2:$B$5</c:f>
              <c:numCache>
                <c:formatCode>General</c:formatCode>
                <c:ptCount val="4"/>
                <c:pt idx="0">
                  <c:v>27.3</c:v>
                </c:pt>
                <c:pt idx="1">
                  <c:v>15.9</c:v>
                </c:pt>
                <c:pt idx="2">
                  <c:v>29.4</c:v>
                </c:pt>
                <c:pt idx="3">
                  <c:v>30.6</c:v>
                </c:pt>
              </c:numCache>
            </c:numRef>
          </c:val>
        </c:ser>
        <c:ser>
          <c:idx val="1"/>
          <c:order val="1"/>
          <c:tx>
            <c:strRef>
              <c:f>Sheet1!$C$1</c:f>
              <c:strCache>
                <c:ptCount val="1"/>
                <c:pt idx="0">
                  <c:v>College Graduate</c:v>
                </c:pt>
              </c:strCache>
            </c:strRef>
          </c:tx>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Black</c:v>
                </c:pt>
                <c:pt idx="1">
                  <c:v>Latino</c:v>
                </c:pt>
                <c:pt idx="2">
                  <c:v>American Indian</c:v>
                </c:pt>
                <c:pt idx="3">
                  <c:v>White</c:v>
                </c:pt>
              </c:strCache>
            </c:strRef>
          </c:cat>
          <c:val>
            <c:numRef>
              <c:f>Sheet1!$C$2:$C$5</c:f>
              <c:numCache>
                <c:formatCode>General</c:formatCode>
                <c:ptCount val="4"/>
                <c:pt idx="0">
                  <c:v>56.4</c:v>
                </c:pt>
                <c:pt idx="1">
                  <c:v>59</c:v>
                </c:pt>
                <c:pt idx="2">
                  <c:v>59.2</c:v>
                </c:pt>
                <c:pt idx="3">
                  <c:v>73.3</c:v>
                </c:pt>
              </c:numCache>
            </c:numRef>
          </c:val>
        </c:ser>
        <c:dLbls>
          <c:showLegendKey val="0"/>
          <c:showVal val="1"/>
          <c:showCatName val="0"/>
          <c:showSerName val="0"/>
          <c:showPercent val="0"/>
          <c:showBubbleSize val="0"/>
        </c:dLbls>
        <c:gapWidth val="150"/>
        <c:axId val="219311416"/>
        <c:axId val="10566480"/>
      </c:barChart>
      <c:catAx>
        <c:axId val="219311416"/>
        <c:scaling>
          <c:orientation val="minMax"/>
        </c:scaling>
        <c:delete val="0"/>
        <c:axPos val="b"/>
        <c:numFmt formatCode="General" sourceLinked="0"/>
        <c:majorTickMark val="out"/>
        <c:minorTickMark val="none"/>
        <c:tickLblPos val="nextTo"/>
        <c:crossAx val="10566480"/>
        <c:crosses val="autoZero"/>
        <c:auto val="1"/>
        <c:lblAlgn val="ctr"/>
        <c:lblOffset val="100"/>
        <c:noMultiLvlLbl val="0"/>
      </c:catAx>
      <c:valAx>
        <c:axId val="10566480"/>
        <c:scaling>
          <c:orientation val="minMax"/>
        </c:scaling>
        <c:delete val="0"/>
        <c:axPos val="l"/>
        <c:majorGridlines/>
        <c:numFmt formatCode="General" sourceLinked="1"/>
        <c:majorTickMark val="out"/>
        <c:minorTickMark val="none"/>
        <c:tickLblPos val="nextTo"/>
        <c:crossAx val="2193114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3400"/>
            </a:pPr>
            <a:r>
              <a:rPr lang="en-US" sz="1800" b="0" i="0" baseline="0%" dirty="0" smtClean="0">
                <a:latin typeface="+mn-lt"/>
              </a:rPr>
              <a:t>Percentage of respondents reporting themselves to be in excellent mental health</a:t>
            </a:r>
            <a:endParaRPr lang="en-US" sz="1800" b="0" i="0" baseline="0%" dirty="0">
              <a:latin typeface="+mn-lt"/>
            </a:endParaRPr>
          </a:p>
        </c:rich>
      </c:tx>
      <c:layout>
        <c:manualLayout>
          <c:xMode val="edge"/>
          <c:yMode val="edge"/>
          <c:x val="0.12204747035930848"/>
          <c:y val="5.0847457627118814E-2"/>
        </c:manualLayout>
      </c:layout>
      <c:overlay val="0"/>
    </c:title>
    <c:autoTitleDeleted val="0"/>
    <c:plotArea>
      <c:layout>
        <c:manualLayout>
          <c:layoutTarget val="inner"/>
          <c:xMode val="edge"/>
          <c:yMode val="edge"/>
          <c:x val="6.9516472078921546E-2"/>
          <c:y val="0.24031948592632932"/>
          <c:w val="0.91334792741424553"/>
          <c:h val="0.68072472621956992"/>
        </c:manualLayout>
      </c:layout>
      <c:barChart>
        <c:barDir val="col"/>
        <c:grouping val="clustered"/>
        <c:varyColors val="0"/>
        <c:ser>
          <c:idx val="0"/>
          <c:order val="0"/>
          <c:tx>
            <c:strRef>
              <c:f>Sheet1!$B$1</c:f>
              <c:strCache>
                <c:ptCount val="1"/>
                <c:pt idx="0">
                  <c:v>Series 1</c:v>
                </c:pt>
              </c:strCache>
            </c:strRef>
          </c:tx>
          <c:spPr>
            <a:solidFill>
              <a:srgbClr val="67BAC1">
                <a:lumMod val="75%"/>
              </a:srgbClr>
            </a:solidFill>
            <a:ln>
              <a:solidFill>
                <a:schemeClr val="tx1"/>
              </a:solidFill>
            </a:ln>
          </c:spPr>
          <c:invertIfNegative val="0"/>
          <c:dLbls>
            <c:dLbl>
              <c:idx val="0"/>
              <c:layout>
                <c:manualLayout>
                  <c:x val="0"/>
                  <c:y val="-4.6296296296295504E-3"/>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layout>
                <c:manualLayout>
                  <c:x val="0"/>
                  <c:y val="9.2592592592594461E-3"/>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High school or less</c:v>
                </c:pt>
                <c:pt idx="1">
                  <c:v>Some college</c:v>
                </c:pt>
                <c:pt idx="2">
                  <c:v>Bachelor's degree</c:v>
                </c:pt>
                <c:pt idx="3">
                  <c:v>Advanced degree</c:v>
                </c:pt>
              </c:strCache>
            </c:strRef>
          </c:cat>
          <c:val>
            <c:numRef>
              <c:f>Sheet1!$B$2:$B$5</c:f>
              <c:numCache>
                <c:formatCode>0.0%</c:formatCode>
                <c:ptCount val="4"/>
                <c:pt idx="0">
                  <c:v>0.37000000000000038</c:v>
                </c:pt>
                <c:pt idx="1">
                  <c:v>0.45</c:v>
                </c:pt>
                <c:pt idx="2">
                  <c:v>0.54</c:v>
                </c:pt>
                <c:pt idx="3">
                  <c:v>0.60000000000000164</c:v>
                </c:pt>
              </c:numCache>
            </c:numRef>
          </c:val>
        </c:ser>
        <c:dLbls>
          <c:showLegendKey val="0"/>
          <c:showVal val="1"/>
          <c:showCatName val="0"/>
          <c:showSerName val="0"/>
          <c:showPercent val="0"/>
          <c:showBubbleSize val="0"/>
        </c:dLbls>
        <c:gapWidth val="150"/>
        <c:axId val="219907968"/>
        <c:axId val="219908360"/>
      </c:barChart>
      <c:catAx>
        <c:axId val="219907968"/>
        <c:scaling>
          <c:orientation val="minMax"/>
        </c:scaling>
        <c:delete val="0"/>
        <c:axPos val="b"/>
        <c:numFmt formatCode="General" sourceLinked="1"/>
        <c:majorTickMark val="none"/>
        <c:minorTickMark val="none"/>
        <c:tickLblPos val="nextTo"/>
        <c:spPr>
          <a:ln w="31750">
            <a:solidFill>
              <a:schemeClr val="tx1">
                <a:lumMod val="65%"/>
                <a:lumOff val="35%"/>
              </a:schemeClr>
            </a:solidFill>
          </a:ln>
        </c:spPr>
        <c:txPr>
          <a:bodyPr rot="0" vert="horz"/>
          <a:lstStyle/>
          <a:p>
            <a:pPr>
              <a:defRPr sz="1400"/>
            </a:pPr>
            <a:endParaRPr lang="en-US"/>
          </a:p>
        </c:txPr>
        <c:crossAx val="219908360"/>
        <c:crosses val="autoZero"/>
        <c:auto val="1"/>
        <c:lblAlgn val="ctr"/>
        <c:lblOffset val="100"/>
        <c:tickLblSkip val="1"/>
        <c:tickMarkSkip val="1"/>
        <c:noMultiLvlLbl val="0"/>
      </c:catAx>
      <c:valAx>
        <c:axId val="219908360"/>
        <c:scaling>
          <c:orientation val="minMax"/>
          <c:max val="1"/>
          <c:min val="0"/>
        </c:scaling>
        <c:delete val="0"/>
        <c:axPos val="l"/>
        <c:majorGridlines>
          <c:spPr>
            <a:ln>
              <a:solidFill>
                <a:schemeClr val="tx1">
                  <a:lumMod val="65%"/>
                  <a:lumOff val="35%"/>
                </a:schemeClr>
              </a:solidFill>
            </a:ln>
          </c:spPr>
        </c:majorGridlines>
        <c:numFmt formatCode="0%" sourceLinked="0"/>
        <c:majorTickMark val="out"/>
        <c:minorTickMark val="none"/>
        <c:tickLblPos val="nextTo"/>
        <c:spPr>
          <a:ln>
            <a:noFill/>
          </a:ln>
        </c:spPr>
        <c:txPr>
          <a:bodyPr rot="0" vert="horz"/>
          <a:lstStyle/>
          <a:p>
            <a:pPr>
              <a:defRPr sz="1200"/>
            </a:pPr>
            <a:endParaRPr lang="en-US"/>
          </a:p>
        </c:txPr>
        <c:crossAx val="219907968"/>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38629387428281"/>
          <c:y val="4.9960875984251973E-2"/>
          <c:w val="0.83680646381066759"/>
          <c:h val="0.76745595472440964"/>
        </c:manualLayout>
      </c:layout>
      <c:lineChart>
        <c:grouping val="standard"/>
        <c:varyColors val="0"/>
        <c:ser>
          <c:idx val="0"/>
          <c:order val="0"/>
          <c:tx>
            <c:strRef>
              <c:f>Sheet1!$B$1</c:f>
              <c:strCache>
                <c:ptCount val="1"/>
                <c:pt idx="0">
                  <c:v>Total</c:v>
                </c:pt>
              </c:strCache>
            </c:strRef>
          </c:tx>
          <c:spPr>
            <a:ln w="38100">
              <a:solidFill>
                <a:srgbClr val="FFC000"/>
              </a:solidFill>
            </a:ln>
          </c:spPr>
          <c:marker>
            <c:spPr>
              <a:solidFill>
                <a:schemeClr val="bg1">
                  <a:lumMod val="50%"/>
                </a:schemeClr>
              </a:solidFill>
              <a:ln w="38100">
                <a:solidFill>
                  <a:srgbClr val="FFC000"/>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Sheet1!$B$2:$B$42</c:f>
              <c:numCache>
                <c:formatCode>0.0%</c:formatCode>
                <c:ptCount val="41"/>
                <c:pt idx="0">
                  <c:v>0.49200000000000027</c:v>
                </c:pt>
                <c:pt idx="1">
                  <c:v>0.46600000000000008</c:v>
                </c:pt>
                <c:pt idx="2">
                  <c:v>0.4760000000000002</c:v>
                </c:pt>
                <c:pt idx="3">
                  <c:v>0.50700000000000001</c:v>
                </c:pt>
                <c:pt idx="4">
                  <c:v>0.48800000000000027</c:v>
                </c:pt>
                <c:pt idx="5">
                  <c:v>0.50600000000000001</c:v>
                </c:pt>
                <c:pt idx="6">
                  <c:v>0.501</c:v>
                </c:pt>
                <c:pt idx="7">
                  <c:v>0.49300000000000027</c:v>
                </c:pt>
                <c:pt idx="8">
                  <c:v>0.49300000000000027</c:v>
                </c:pt>
                <c:pt idx="9">
                  <c:v>0.53900000000000003</c:v>
                </c:pt>
                <c:pt idx="10">
                  <c:v>0.50600000000000001</c:v>
                </c:pt>
                <c:pt idx="11">
                  <c:v>0.52700000000000002</c:v>
                </c:pt>
                <c:pt idx="12">
                  <c:v>0.55200000000000005</c:v>
                </c:pt>
                <c:pt idx="13">
                  <c:v>0.5770000000000004</c:v>
                </c:pt>
                <c:pt idx="14">
                  <c:v>0.53800000000000003</c:v>
                </c:pt>
                <c:pt idx="15">
                  <c:v>0.56799999999999995</c:v>
                </c:pt>
                <c:pt idx="16">
                  <c:v>0.58899999999999997</c:v>
                </c:pt>
                <c:pt idx="17">
                  <c:v>0.59599999999999997</c:v>
                </c:pt>
                <c:pt idx="18">
                  <c:v>0.60100000000000042</c:v>
                </c:pt>
                <c:pt idx="19">
                  <c:v>0.62500000000000044</c:v>
                </c:pt>
                <c:pt idx="20">
                  <c:v>0.61900000000000044</c:v>
                </c:pt>
                <c:pt idx="21">
                  <c:v>0.62600000000000044</c:v>
                </c:pt>
                <c:pt idx="22">
                  <c:v>0.61900000000000044</c:v>
                </c:pt>
                <c:pt idx="23">
                  <c:v>0.61900000000000044</c:v>
                </c:pt>
                <c:pt idx="24">
                  <c:v>0.65000000000000058</c:v>
                </c:pt>
                <c:pt idx="25">
                  <c:v>0.67000000000000071</c:v>
                </c:pt>
                <c:pt idx="26">
                  <c:v>0.65600000000000058</c:v>
                </c:pt>
                <c:pt idx="27">
                  <c:v>0.62900000000000045</c:v>
                </c:pt>
                <c:pt idx="28">
                  <c:v>0.63300000000000045</c:v>
                </c:pt>
                <c:pt idx="29">
                  <c:v>0.61800000000000044</c:v>
                </c:pt>
                <c:pt idx="30">
                  <c:v>0.65200000000000058</c:v>
                </c:pt>
                <c:pt idx="31">
                  <c:v>0.63900000000000046</c:v>
                </c:pt>
                <c:pt idx="32">
                  <c:v>0.6670000000000007</c:v>
                </c:pt>
                <c:pt idx="33">
                  <c:v>0.68600000000000005</c:v>
                </c:pt>
                <c:pt idx="34">
                  <c:v>0.66000000000000059</c:v>
                </c:pt>
                <c:pt idx="35">
                  <c:v>0.67200000000000071</c:v>
                </c:pt>
                <c:pt idx="36">
                  <c:v>0.68600000000000005</c:v>
                </c:pt>
                <c:pt idx="37">
                  <c:v>0.7010000000000004</c:v>
                </c:pt>
                <c:pt idx="38">
                  <c:v>0.68100000000000005</c:v>
                </c:pt>
                <c:pt idx="39">
                  <c:v>0.68200000000000005</c:v>
                </c:pt>
                <c:pt idx="40">
                  <c:v>0.66200000000000059</c:v>
                </c:pt>
              </c:numCache>
            </c:numRef>
          </c:val>
          <c:smooth val="0"/>
        </c:ser>
        <c:dLbls>
          <c:showLegendKey val="0"/>
          <c:showVal val="0"/>
          <c:showCatName val="0"/>
          <c:showSerName val="0"/>
          <c:showPercent val="0"/>
          <c:showBubbleSize val="0"/>
        </c:dLbls>
        <c:marker val="1"/>
        <c:smooth val="0"/>
        <c:axId val="219909144"/>
        <c:axId val="219909536"/>
      </c:lineChart>
      <c:catAx>
        <c:axId val="219909144"/>
        <c:scaling>
          <c:orientation val="minMax"/>
        </c:scaling>
        <c:delete val="0"/>
        <c:axPos val="b"/>
        <c:numFmt formatCode="General" sourceLinked="1"/>
        <c:majorTickMark val="out"/>
        <c:minorTickMark val="none"/>
        <c:tickLblPos val="nextTo"/>
        <c:txPr>
          <a:bodyPr/>
          <a:lstStyle/>
          <a:p>
            <a:pPr>
              <a:defRPr sz="1400"/>
            </a:pPr>
            <a:endParaRPr lang="en-US"/>
          </a:p>
        </c:txPr>
        <c:crossAx val="219909536"/>
        <c:crosses val="autoZero"/>
        <c:auto val="1"/>
        <c:lblAlgn val="ctr"/>
        <c:lblOffset val="100"/>
        <c:noMultiLvlLbl val="0"/>
      </c:catAx>
      <c:valAx>
        <c:axId val="219909536"/>
        <c:scaling>
          <c:orientation val="minMax"/>
        </c:scaling>
        <c:delete val="0"/>
        <c:axPos val="l"/>
        <c:majorGridlines/>
        <c:title>
          <c:tx>
            <c:rich>
              <a:bodyPr rot="-5400000" vert="horz"/>
              <a:lstStyle/>
              <a:p>
                <a:pPr>
                  <a:defRPr sz="1600"/>
                </a:pPr>
                <a:r>
                  <a:rPr lang="en-US" sz="1600" b="0" i="0" baseline="0%" dirty="0" smtClean="0"/>
                  <a:t>Percentage of High School Graduates Enrolled in College the Fall After Graduation</a:t>
                </a:r>
                <a:endParaRPr lang="en-US" sz="1600" dirty="0"/>
              </a:p>
            </c:rich>
          </c:tx>
          <c:overlay val="0"/>
        </c:title>
        <c:numFmt formatCode="0.0%" sourceLinked="1"/>
        <c:majorTickMark val="out"/>
        <c:minorTickMark val="none"/>
        <c:tickLblPos val="nextTo"/>
        <c:txPr>
          <a:bodyPr/>
          <a:lstStyle/>
          <a:p>
            <a:pPr>
              <a:defRPr sz="1400"/>
            </a:pPr>
            <a:endParaRPr lang="en-US"/>
          </a:p>
        </c:txPr>
        <c:crossAx val="219909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66313003247619"/>
          <c:y val="4.9960875984251973E-2"/>
          <c:w val="0.87246207571511158"/>
          <c:h val="0.76745595472440964"/>
        </c:manualLayout>
      </c:layout>
      <c:lineChart>
        <c:grouping val="standard"/>
        <c:varyColors val="0"/>
        <c:ser>
          <c:idx val="0"/>
          <c:order val="0"/>
          <c:tx>
            <c:strRef>
              <c:f>Sheet1!$B$1</c:f>
              <c:strCache>
                <c:ptCount val="1"/>
                <c:pt idx="0">
                  <c:v>African American</c:v>
                </c:pt>
              </c:strCache>
            </c:strRef>
          </c:tx>
          <c:spPr>
            <a:ln>
              <a:solidFill>
                <a:srgbClr val="BF311A"/>
              </a:solidFill>
            </a:ln>
          </c:spPr>
          <c:marker>
            <c:spPr>
              <a:solidFill>
                <a:srgbClr val="BF311A"/>
              </a:solidFill>
              <a:ln>
                <a:solidFill>
                  <a:srgbClr val="BF311A"/>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Sheet1!$B$2:$B$42</c:f>
              <c:numCache>
                <c:formatCode>0.0%</c:formatCode>
                <c:ptCount val="41"/>
                <c:pt idx="0">
                  <c:v>0.44600000000000001</c:v>
                </c:pt>
                <c:pt idx="1">
                  <c:v>0.32500000000000023</c:v>
                </c:pt>
                <c:pt idx="2">
                  <c:v>0.4720000000000002</c:v>
                </c:pt>
                <c:pt idx="3">
                  <c:v>0.4170000000000002</c:v>
                </c:pt>
                <c:pt idx="4">
                  <c:v>0.44400000000000001</c:v>
                </c:pt>
                <c:pt idx="5">
                  <c:v>0.49500000000000022</c:v>
                </c:pt>
                <c:pt idx="6">
                  <c:v>0.46400000000000002</c:v>
                </c:pt>
                <c:pt idx="7">
                  <c:v>0.46700000000000008</c:v>
                </c:pt>
                <c:pt idx="8">
                  <c:v>0.42700000000000027</c:v>
                </c:pt>
                <c:pt idx="9">
                  <c:v>0.42700000000000027</c:v>
                </c:pt>
                <c:pt idx="10">
                  <c:v>0.35800000000000021</c:v>
                </c:pt>
                <c:pt idx="11">
                  <c:v>0.38200000000000023</c:v>
                </c:pt>
                <c:pt idx="12">
                  <c:v>0.39800000000000035</c:v>
                </c:pt>
                <c:pt idx="13">
                  <c:v>0.42200000000000026</c:v>
                </c:pt>
                <c:pt idx="14">
                  <c:v>0.36900000000000027</c:v>
                </c:pt>
                <c:pt idx="15">
                  <c:v>0.52200000000000002</c:v>
                </c:pt>
                <c:pt idx="16">
                  <c:v>0.44400000000000001</c:v>
                </c:pt>
                <c:pt idx="17">
                  <c:v>0.53400000000000003</c:v>
                </c:pt>
                <c:pt idx="18">
                  <c:v>0.46800000000000008</c:v>
                </c:pt>
                <c:pt idx="19">
                  <c:v>0.46400000000000002</c:v>
                </c:pt>
                <c:pt idx="20">
                  <c:v>0.48200000000000021</c:v>
                </c:pt>
                <c:pt idx="21">
                  <c:v>0.55600000000000005</c:v>
                </c:pt>
                <c:pt idx="22">
                  <c:v>0.50800000000000001</c:v>
                </c:pt>
                <c:pt idx="23">
                  <c:v>0.51200000000000001</c:v>
                </c:pt>
                <c:pt idx="24">
                  <c:v>0.56000000000000005</c:v>
                </c:pt>
                <c:pt idx="25">
                  <c:v>0.58499999999999996</c:v>
                </c:pt>
                <c:pt idx="26">
                  <c:v>0.61900000000000044</c:v>
                </c:pt>
                <c:pt idx="27">
                  <c:v>0.58899999999999997</c:v>
                </c:pt>
                <c:pt idx="28">
                  <c:v>0.54900000000000004</c:v>
                </c:pt>
                <c:pt idx="29">
                  <c:v>0.55000000000000004</c:v>
                </c:pt>
                <c:pt idx="30">
                  <c:v>0.59399999999999997</c:v>
                </c:pt>
                <c:pt idx="31">
                  <c:v>0.5750000000000004</c:v>
                </c:pt>
                <c:pt idx="32">
                  <c:v>0.62500000000000044</c:v>
                </c:pt>
                <c:pt idx="33">
                  <c:v>0.55700000000000005</c:v>
                </c:pt>
                <c:pt idx="34">
                  <c:v>0.55500000000000005</c:v>
                </c:pt>
                <c:pt idx="35">
                  <c:v>0.55700000000000005</c:v>
                </c:pt>
                <c:pt idx="36">
                  <c:v>0.55700000000000005</c:v>
                </c:pt>
                <c:pt idx="37">
                  <c:v>0.69499999999999995</c:v>
                </c:pt>
                <c:pt idx="38">
                  <c:v>0.62000000000000044</c:v>
                </c:pt>
                <c:pt idx="39">
                  <c:v>0.67100000000000071</c:v>
                </c:pt>
                <c:pt idx="40">
                  <c:v>0.56399999999999995</c:v>
                </c:pt>
              </c:numCache>
            </c:numRef>
          </c:val>
          <c:smooth val="0"/>
        </c:ser>
        <c:ser>
          <c:idx val="1"/>
          <c:order val="1"/>
          <c:tx>
            <c:strRef>
              <c:f>Sheet1!$C$1</c:f>
              <c:strCache>
                <c:ptCount val="1"/>
                <c:pt idx="0">
                  <c:v>Latino</c:v>
                </c:pt>
              </c:strCache>
            </c:strRef>
          </c:tx>
          <c:spPr>
            <a:ln>
              <a:solidFill>
                <a:srgbClr val="FBB040"/>
              </a:solidFill>
            </a:ln>
          </c:spPr>
          <c:marker>
            <c:spPr>
              <a:solidFill>
                <a:srgbClr val="FBB040"/>
              </a:solidFill>
              <a:ln>
                <a:solidFill>
                  <a:srgbClr val="FBB040"/>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Sheet1!$C$2:$C$42</c:f>
              <c:numCache>
                <c:formatCode>0.0%</c:formatCode>
                <c:ptCount val="41"/>
                <c:pt idx="0">
                  <c:v>0.45</c:v>
                </c:pt>
                <c:pt idx="1">
                  <c:v>0.54100000000000004</c:v>
                </c:pt>
                <c:pt idx="2">
                  <c:v>0.46900000000000008</c:v>
                </c:pt>
                <c:pt idx="3">
                  <c:v>0.58000000000000007</c:v>
                </c:pt>
                <c:pt idx="4">
                  <c:v>0.52700000000000002</c:v>
                </c:pt>
                <c:pt idx="5">
                  <c:v>0.50800000000000001</c:v>
                </c:pt>
                <c:pt idx="6">
                  <c:v>0.42000000000000021</c:v>
                </c:pt>
                <c:pt idx="7">
                  <c:v>0.45</c:v>
                </c:pt>
                <c:pt idx="8">
                  <c:v>0.52300000000000002</c:v>
                </c:pt>
                <c:pt idx="9">
                  <c:v>0.52100000000000002</c:v>
                </c:pt>
                <c:pt idx="10">
                  <c:v>0.43200000000000022</c:v>
                </c:pt>
                <c:pt idx="11">
                  <c:v>0.54200000000000004</c:v>
                </c:pt>
                <c:pt idx="12">
                  <c:v>0.443</c:v>
                </c:pt>
                <c:pt idx="13">
                  <c:v>0.51</c:v>
                </c:pt>
                <c:pt idx="14">
                  <c:v>0.44</c:v>
                </c:pt>
                <c:pt idx="15">
                  <c:v>0.33500000000000035</c:v>
                </c:pt>
                <c:pt idx="16">
                  <c:v>0.57099999999999995</c:v>
                </c:pt>
                <c:pt idx="17">
                  <c:v>0.55100000000000005</c:v>
                </c:pt>
                <c:pt idx="18">
                  <c:v>0.42700000000000027</c:v>
                </c:pt>
                <c:pt idx="19">
                  <c:v>0.57199999999999995</c:v>
                </c:pt>
                <c:pt idx="20">
                  <c:v>0.55000000000000004</c:v>
                </c:pt>
                <c:pt idx="21">
                  <c:v>0.62200000000000044</c:v>
                </c:pt>
                <c:pt idx="22">
                  <c:v>0.49100000000000027</c:v>
                </c:pt>
                <c:pt idx="23">
                  <c:v>0.53700000000000003</c:v>
                </c:pt>
                <c:pt idx="24">
                  <c:v>0.50800000000000001</c:v>
                </c:pt>
                <c:pt idx="25">
                  <c:v>0.65600000000000058</c:v>
                </c:pt>
                <c:pt idx="26">
                  <c:v>0.4740000000000002</c:v>
                </c:pt>
                <c:pt idx="27">
                  <c:v>0.42300000000000026</c:v>
                </c:pt>
                <c:pt idx="28">
                  <c:v>0.52900000000000003</c:v>
                </c:pt>
                <c:pt idx="29">
                  <c:v>0.51700000000000002</c:v>
                </c:pt>
                <c:pt idx="30">
                  <c:v>0.53300000000000003</c:v>
                </c:pt>
                <c:pt idx="31">
                  <c:v>0.58599999999999997</c:v>
                </c:pt>
                <c:pt idx="32">
                  <c:v>0.61800000000000044</c:v>
                </c:pt>
                <c:pt idx="33">
                  <c:v>0.54</c:v>
                </c:pt>
                <c:pt idx="34">
                  <c:v>0.5790000000000004</c:v>
                </c:pt>
                <c:pt idx="35">
                  <c:v>0.64000000000000046</c:v>
                </c:pt>
                <c:pt idx="36">
                  <c:v>0.63900000000000046</c:v>
                </c:pt>
                <c:pt idx="37">
                  <c:v>0.59299999999999997</c:v>
                </c:pt>
                <c:pt idx="38">
                  <c:v>0.59699999999999998</c:v>
                </c:pt>
                <c:pt idx="39">
                  <c:v>0.6660000000000007</c:v>
                </c:pt>
                <c:pt idx="40">
                  <c:v>0.7030000000000004</c:v>
                </c:pt>
              </c:numCache>
            </c:numRef>
          </c:val>
          <c:smooth val="0"/>
        </c:ser>
        <c:ser>
          <c:idx val="2"/>
          <c:order val="2"/>
          <c:tx>
            <c:strRef>
              <c:f>Sheet1!$D$1</c:f>
              <c:strCache>
                <c:ptCount val="1"/>
                <c:pt idx="0">
                  <c:v>White</c:v>
                </c:pt>
              </c:strCache>
            </c:strRef>
          </c:tx>
          <c:spPr>
            <a:ln>
              <a:solidFill>
                <a:srgbClr val="67BAC1"/>
              </a:solidFill>
            </a:ln>
          </c:spPr>
          <c:marker>
            <c:symbol val="triangle"/>
            <c:size val="7"/>
            <c:spPr>
              <a:solidFill>
                <a:srgbClr val="67BAC1"/>
              </a:solidFill>
              <a:ln>
                <a:solidFill>
                  <a:srgbClr val="67BAC1"/>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Sheet1!$D$2:$D$42</c:f>
              <c:numCache>
                <c:formatCode>0.0%</c:formatCode>
                <c:ptCount val="41"/>
                <c:pt idx="0">
                  <c:v>0.49700000000000022</c:v>
                </c:pt>
                <c:pt idx="1">
                  <c:v>0.4780000000000002</c:v>
                </c:pt>
                <c:pt idx="2">
                  <c:v>0.4720000000000002</c:v>
                </c:pt>
                <c:pt idx="3">
                  <c:v>0.51100000000000001</c:v>
                </c:pt>
                <c:pt idx="4">
                  <c:v>0.48800000000000027</c:v>
                </c:pt>
                <c:pt idx="5">
                  <c:v>0.50800000000000001</c:v>
                </c:pt>
                <c:pt idx="6">
                  <c:v>0.505</c:v>
                </c:pt>
                <c:pt idx="7">
                  <c:v>0.49900000000000022</c:v>
                </c:pt>
                <c:pt idx="8">
                  <c:v>0.49800000000000022</c:v>
                </c:pt>
                <c:pt idx="9">
                  <c:v>0.54900000000000004</c:v>
                </c:pt>
                <c:pt idx="10">
                  <c:v>0.52700000000000002</c:v>
                </c:pt>
                <c:pt idx="11">
                  <c:v>0.55000000000000004</c:v>
                </c:pt>
                <c:pt idx="12">
                  <c:v>0.59</c:v>
                </c:pt>
                <c:pt idx="13">
                  <c:v>0.60100000000000042</c:v>
                </c:pt>
                <c:pt idx="14">
                  <c:v>0.56799999999999995</c:v>
                </c:pt>
                <c:pt idx="15">
                  <c:v>0.58599999999999997</c:v>
                </c:pt>
                <c:pt idx="16">
                  <c:v>0.61100000000000043</c:v>
                </c:pt>
                <c:pt idx="17">
                  <c:v>0.60700000000000043</c:v>
                </c:pt>
                <c:pt idx="18">
                  <c:v>0.63000000000000045</c:v>
                </c:pt>
                <c:pt idx="19">
                  <c:v>0.65400000000000058</c:v>
                </c:pt>
                <c:pt idx="20">
                  <c:v>0.64300000000000046</c:v>
                </c:pt>
                <c:pt idx="21">
                  <c:v>0.62900000000000045</c:v>
                </c:pt>
                <c:pt idx="22">
                  <c:v>0.64500000000000046</c:v>
                </c:pt>
                <c:pt idx="23">
                  <c:v>0.64300000000000046</c:v>
                </c:pt>
                <c:pt idx="24">
                  <c:v>0.67400000000000071</c:v>
                </c:pt>
                <c:pt idx="25">
                  <c:v>0.68200000000000005</c:v>
                </c:pt>
                <c:pt idx="26">
                  <c:v>0.68500000000000005</c:v>
                </c:pt>
                <c:pt idx="27">
                  <c:v>0.6630000000000007</c:v>
                </c:pt>
                <c:pt idx="28">
                  <c:v>0.65700000000000058</c:v>
                </c:pt>
                <c:pt idx="29">
                  <c:v>0.64300000000000046</c:v>
                </c:pt>
                <c:pt idx="30">
                  <c:v>0.69099999999999995</c:v>
                </c:pt>
                <c:pt idx="31">
                  <c:v>0.66200000000000059</c:v>
                </c:pt>
                <c:pt idx="32">
                  <c:v>0.68799999999999994</c:v>
                </c:pt>
                <c:pt idx="33">
                  <c:v>0.73200000000000043</c:v>
                </c:pt>
                <c:pt idx="34">
                  <c:v>0.68500000000000005</c:v>
                </c:pt>
                <c:pt idx="35">
                  <c:v>0.69499999999999995</c:v>
                </c:pt>
                <c:pt idx="36">
                  <c:v>0.71700000000000041</c:v>
                </c:pt>
                <c:pt idx="37">
                  <c:v>0.71300000000000041</c:v>
                </c:pt>
                <c:pt idx="38">
                  <c:v>0.7050000000000004</c:v>
                </c:pt>
                <c:pt idx="39">
                  <c:v>0.68300000000000005</c:v>
                </c:pt>
                <c:pt idx="40">
                  <c:v>0.65700000000000058</c:v>
                </c:pt>
              </c:numCache>
            </c:numRef>
          </c:val>
          <c:smooth val="0"/>
        </c:ser>
        <c:dLbls>
          <c:showLegendKey val="0"/>
          <c:showVal val="0"/>
          <c:showCatName val="0"/>
          <c:showSerName val="0"/>
          <c:showPercent val="0"/>
          <c:showBubbleSize val="0"/>
        </c:dLbls>
        <c:marker val="1"/>
        <c:smooth val="0"/>
        <c:axId val="219311808"/>
        <c:axId val="219911104"/>
      </c:lineChart>
      <c:catAx>
        <c:axId val="219311808"/>
        <c:scaling>
          <c:orientation val="minMax"/>
        </c:scaling>
        <c:delete val="0"/>
        <c:axPos val="b"/>
        <c:numFmt formatCode="General" sourceLinked="1"/>
        <c:majorTickMark val="out"/>
        <c:minorTickMark val="none"/>
        <c:tickLblPos val="nextTo"/>
        <c:txPr>
          <a:bodyPr/>
          <a:lstStyle/>
          <a:p>
            <a:pPr>
              <a:defRPr sz="1400"/>
            </a:pPr>
            <a:endParaRPr lang="en-US"/>
          </a:p>
        </c:txPr>
        <c:crossAx val="219911104"/>
        <c:crosses val="autoZero"/>
        <c:auto val="1"/>
        <c:lblAlgn val="ctr"/>
        <c:lblOffset val="100"/>
        <c:noMultiLvlLbl val="0"/>
      </c:catAx>
      <c:valAx>
        <c:axId val="219911104"/>
        <c:scaling>
          <c:orientation val="minMax"/>
        </c:scaling>
        <c:delete val="0"/>
        <c:axPos val="l"/>
        <c:majorGridlines/>
        <c:title>
          <c:tx>
            <c:rich>
              <a:bodyPr rot="-5400000" vert="horz"/>
              <a:lstStyle/>
              <a:p>
                <a:pPr>
                  <a:defRPr sz="1600"/>
                </a:pPr>
                <a:r>
                  <a:rPr lang="en-US" sz="1600" b="0" i="0" baseline="0%" dirty="0" smtClean="0"/>
                  <a:t>Percentage of High School Graduates Enrolled in College the Fall After Graduation</a:t>
                </a:r>
                <a:endParaRPr lang="en-US" sz="1600" dirty="0"/>
              </a:p>
            </c:rich>
          </c:tx>
          <c:overlay val="0"/>
        </c:title>
        <c:numFmt formatCode="0%" sourceLinked="0"/>
        <c:majorTickMark val="out"/>
        <c:minorTickMark val="none"/>
        <c:tickLblPos val="nextTo"/>
        <c:txPr>
          <a:bodyPr/>
          <a:lstStyle/>
          <a:p>
            <a:pPr>
              <a:defRPr sz="1400"/>
            </a:pPr>
            <a:endParaRPr lang="en-US"/>
          </a:p>
        </c:txPr>
        <c:crossAx val="219311808"/>
        <c:crosses val="autoZero"/>
        <c:crossBetween val="between"/>
      </c:valAx>
    </c:plotArea>
    <c:legend>
      <c:legendPos val="r"/>
      <c:layout>
        <c:manualLayout>
          <c:xMode val="edge"/>
          <c:yMode val="edge"/>
          <c:x val="0.24490112994350283"/>
          <c:y val="0.91167002952755904"/>
          <c:w val="0.57854519774011304"/>
          <c:h val="8.833001644025270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66313003247621"/>
          <c:y val="4.9960875984251973E-2"/>
          <c:w val="0.87246207571511158"/>
          <c:h val="0.76745595472440964"/>
        </c:manualLayout>
      </c:layout>
      <c:lineChart>
        <c:grouping val="standard"/>
        <c:varyColors val="0"/>
        <c:ser>
          <c:idx val="0"/>
          <c:order val="0"/>
          <c:tx>
            <c:strRef>
              <c:f>Sheet1!$B$1</c:f>
              <c:strCache>
                <c:ptCount val="1"/>
                <c:pt idx="0">
                  <c:v>Low-Income</c:v>
                </c:pt>
              </c:strCache>
            </c:strRef>
          </c:tx>
          <c:spPr>
            <a:ln>
              <a:solidFill>
                <a:srgbClr val="BF311A"/>
              </a:solidFill>
            </a:ln>
          </c:spPr>
          <c:marker>
            <c:spPr>
              <a:solidFill>
                <a:srgbClr val="BF311A"/>
              </a:solidFill>
              <a:ln>
                <a:solidFill>
                  <a:srgbClr val="BF311A"/>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Sheet1!$B$2:$B$42</c:f>
              <c:numCache>
                <c:formatCode>0.0%</c:formatCode>
                <c:ptCount val="41"/>
                <c:pt idx="0">
                  <c:v>0.26100000000000001</c:v>
                </c:pt>
                <c:pt idx="1">
                  <c:v>0.20300000000000001</c:v>
                </c:pt>
                <c:pt idx="2">
                  <c:v>0.25750000000000001</c:v>
                </c:pt>
                <c:pt idx="3">
                  <c:v>0.31200000000000022</c:v>
                </c:pt>
                <c:pt idx="4">
                  <c:v>0.39100000000000035</c:v>
                </c:pt>
                <c:pt idx="5">
                  <c:v>0.27700000000000002</c:v>
                </c:pt>
                <c:pt idx="6">
                  <c:v>0.31400000000000022</c:v>
                </c:pt>
                <c:pt idx="7">
                  <c:v>0.30500000000000027</c:v>
                </c:pt>
                <c:pt idx="8">
                  <c:v>0.32500000000000023</c:v>
                </c:pt>
                <c:pt idx="9">
                  <c:v>0.33600000000000035</c:v>
                </c:pt>
                <c:pt idx="10">
                  <c:v>0.32800000000000024</c:v>
                </c:pt>
                <c:pt idx="11">
                  <c:v>0.3460000000000002</c:v>
                </c:pt>
                <c:pt idx="12">
                  <c:v>0.34500000000000008</c:v>
                </c:pt>
                <c:pt idx="13">
                  <c:v>0.40200000000000002</c:v>
                </c:pt>
                <c:pt idx="14">
                  <c:v>0.33900000000000036</c:v>
                </c:pt>
                <c:pt idx="15">
                  <c:v>0.36900000000000027</c:v>
                </c:pt>
                <c:pt idx="16">
                  <c:v>0.42500000000000027</c:v>
                </c:pt>
                <c:pt idx="17">
                  <c:v>0.48100000000000021</c:v>
                </c:pt>
                <c:pt idx="18">
                  <c:v>0.46700000000000008</c:v>
                </c:pt>
                <c:pt idx="19">
                  <c:v>0.39500000000000035</c:v>
                </c:pt>
                <c:pt idx="20">
                  <c:v>0.4090000000000002</c:v>
                </c:pt>
                <c:pt idx="21">
                  <c:v>0.504</c:v>
                </c:pt>
                <c:pt idx="22">
                  <c:v>0.43300000000000022</c:v>
                </c:pt>
                <c:pt idx="23">
                  <c:v>0.34200000000000008</c:v>
                </c:pt>
                <c:pt idx="24">
                  <c:v>0.48600000000000027</c:v>
                </c:pt>
                <c:pt idx="25">
                  <c:v>0.56999999999999995</c:v>
                </c:pt>
                <c:pt idx="26">
                  <c:v>0.46400000000000002</c:v>
                </c:pt>
                <c:pt idx="27">
                  <c:v>0.4760000000000002</c:v>
                </c:pt>
                <c:pt idx="28">
                  <c:v>0.49700000000000022</c:v>
                </c:pt>
                <c:pt idx="29">
                  <c:v>0.43800000000000022</c:v>
                </c:pt>
                <c:pt idx="30">
                  <c:v>0.56299999999999994</c:v>
                </c:pt>
                <c:pt idx="31">
                  <c:v>0.52800000000000002</c:v>
                </c:pt>
                <c:pt idx="32">
                  <c:v>0.4780000000000002</c:v>
                </c:pt>
                <c:pt idx="33">
                  <c:v>0.53500000000000003</c:v>
                </c:pt>
                <c:pt idx="34">
                  <c:v>0.50900000000000001</c:v>
                </c:pt>
                <c:pt idx="35">
                  <c:v>0.58399999999999996</c:v>
                </c:pt>
                <c:pt idx="36">
                  <c:v>0.55900000000000005</c:v>
                </c:pt>
                <c:pt idx="37">
                  <c:v>0.53900000000000003</c:v>
                </c:pt>
                <c:pt idx="38">
                  <c:v>0.50700000000000001</c:v>
                </c:pt>
                <c:pt idx="39">
                  <c:v>0.53500000000000003</c:v>
                </c:pt>
                <c:pt idx="40" formatCode="0%">
                  <c:v>0.50900000000000001</c:v>
                </c:pt>
              </c:numCache>
            </c:numRef>
          </c:val>
          <c:smooth val="0"/>
        </c:ser>
        <c:ser>
          <c:idx val="1"/>
          <c:order val="1"/>
          <c:tx>
            <c:strRef>
              <c:f>Sheet1!$C$1</c:f>
              <c:strCache>
                <c:ptCount val="1"/>
                <c:pt idx="0">
                  <c:v>High-Income</c:v>
                </c:pt>
              </c:strCache>
            </c:strRef>
          </c:tx>
          <c:spPr>
            <a:ln>
              <a:solidFill>
                <a:srgbClr val="FBB040"/>
              </a:solidFill>
            </a:ln>
          </c:spPr>
          <c:marker>
            <c:spPr>
              <a:solidFill>
                <a:srgbClr val="FBB040"/>
              </a:solidFill>
              <a:ln>
                <a:solidFill>
                  <a:srgbClr val="FBB040"/>
                </a:solidFill>
              </a:ln>
            </c:spPr>
          </c:marker>
          <c:cat>
            <c:numRef>
              <c:f>Sheet1!$A$2:$A$42</c:f>
              <c:numCache>
                <c:formatCode>General</c:formatCode>
                <c:ptCount val="41"/>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numCache>
            </c:numRef>
          </c:cat>
          <c:val>
            <c:numRef>
              <c:f>Sheet1!$C$2:$C$42</c:f>
              <c:numCache>
                <c:formatCode>0.0%</c:formatCode>
                <c:ptCount val="41"/>
                <c:pt idx="0">
                  <c:v>0.63800000000000046</c:v>
                </c:pt>
                <c:pt idx="1">
                  <c:v>0.64400000000000046</c:v>
                </c:pt>
                <c:pt idx="2">
                  <c:v>0.64450000000000052</c:v>
                </c:pt>
                <c:pt idx="3">
                  <c:v>0.64500000000000046</c:v>
                </c:pt>
                <c:pt idx="4">
                  <c:v>0.63000000000000045</c:v>
                </c:pt>
                <c:pt idx="5">
                  <c:v>0.6630000000000007</c:v>
                </c:pt>
                <c:pt idx="6">
                  <c:v>0.64000000000000046</c:v>
                </c:pt>
                <c:pt idx="7">
                  <c:v>0.63200000000000045</c:v>
                </c:pt>
                <c:pt idx="8">
                  <c:v>0.65200000000000058</c:v>
                </c:pt>
                <c:pt idx="9">
                  <c:v>0.67600000000000071</c:v>
                </c:pt>
                <c:pt idx="10">
                  <c:v>0.70900000000000041</c:v>
                </c:pt>
                <c:pt idx="11">
                  <c:v>0.7030000000000004</c:v>
                </c:pt>
                <c:pt idx="12">
                  <c:v>0.74000000000000044</c:v>
                </c:pt>
                <c:pt idx="13">
                  <c:v>0.74600000000000044</c:v>
                </c:pt>
                <c:pt idx="14">
                  <c:v>0.71000000000000041</c:v>
                </c:pt>
                <c:pt idx="15">
                  <c:v>0.73800000000000043</c:v>
                </c:pt>
                <c:pt idx="16">
                  <c:v>0.72800000000000042</c:v>
                </c:pt>
                <c:pt idx="17">
                  <c:v>0.70700000000000041</c:v>
                </c:pt>
                <c:pt idx="18">
                  <c:v>0.76600000000000046</c:v>
                </c:pt>
                <c:pt idx="19">
                  <c:v>0.78200000000000003</c:v>
                </c:pt>
                <c:pt idx="20">
                  <c:v>0.79</c:v>
                </c:pt>
                <c:pt idx="21">
                  <c:v>0.79300000000000004</c:v>
                </c:pt>
                <c:pt idx="22">
                  <c:v>0.77900000000000058</c:v>
                </c:pt>
                <c:pt idx="23">
                  <c:v>0.83500000000000041</c:v>
                </c:pt>
                <c:pt idx="24">
                  <c:v>0.78</c:v>
                </c:pt>
                <c:pt idx="25">
                  <c:v>0.82199999999999995</c:v>
                </c:pt>
                <c:pt idx="26">
                  <c:v>0.77500000000000058</c:v>
                </c:pt>
                <c:pt idx="27">
                  <c:v>0.75400000000000045</c:v>
                </c:pt>
                <c:pt idx="28">
                  <c:v>0.76900000000000046</c:v>
                </c:pt>
                <c:pt idx="29">
                  <c:v>0.8</c:v>
                </c:pt>
                <c:pt idx="30">
                  <c:v>0.78200000000000003</c:v>
                </c:pt>
                <c:pt idx="31">
                  <c:v>0.80100000000000005</c:v>
                </c:pt>
                <c:pt idx="32">
                  <c:v>0.80100000000000005</c:v>
                </c:pt>
                <c:pt idx="33">
                  <c:v>0.8120000000000005</c:v>
                </c:pt>
                <c:pt idx="34">
                  <c:v>0.80700000000000005</c:v>
                </c:pt>
                <c:pt idx="35">
                  <c:v>0.78200000000000003</c:v>
                </c:pt>
                <c:pt idx="36">
                  <c:v>0.81899999999999995</c:v>
                </c:pt>
                <c:pt idx="37">
                  <c:v>0.84200000000000041</c:v>
                </c:pt>
                <c:pt idx="38">
                  <c:v>0.82199999999999995</c:v>
                </c:pt>
                <c:pt idx="39">
                  <c:v>0.82399999999999995</c:v>
                </c:pt>
                <c:pt idx="40" formatCode="0%">
                  <c:v>0.80700000000000005</c:v>
                </c:pt>
              </c:numCache>
            </c:numRef>
          </c:val>
          <c:smooth val="0"/>
        </c:ser>
        <c:dLbls>
          <c:showLegendKey val="0"/>
          <c:showVal val="0"/>
          <c:showCatName val="0"/>
          <c:showSerName val="0"/>
          <c:showPercent val="0"/>
          <c:showBubbleSize val="0"/>
        </c:dLbls>
        <c:marker val="1"/>
        <c:smooth val="0"/>
        <c:axId val="219911888"/>
        <c:axId val="219912280"/>
      </c:lineChart>
      <c:catAx>
        <c:axId val="219911888"/>
        <c:scaling>
          <c:orientation val="minMax"/>
        </c:scaling>
        <c:delete val="0"/>
        <c:axPos val="b"/>
        <c:numFmt formatCode="General" sourceLinked="1"/>
        <c:majorTickMark val="out"/>
        <c:minorTickMark val="none"/>
        <c:tickLblPos val="nextTo"/>
        <c:txPr>
          <a:bodyPr/>
          <a:lstStyle/>
          <a:p>
            <a:pPr>
              <a:defRPr sz="1400"/>
            </a:pPr>
            <a:endParaRPr lang="en-US"/>
          </a:p>
        </c:txPr>
        <c:crossAx val="219912280"/>
        <c:crosses val="autoZero"/>
        <c:auto val="1"/>
        <c:lblAlgn val="ctr"/>
        <c:lblOffset val="100"/>
        <c:noMultiLvlLbl val="0"/>
      </c:catAx>
      <c:valAx>
        <c:axId val="219912280"/>
        <c:scaling>
          <c:orientation val="minMax"/>
        </c:scaling>
        <c:delete val="0"/>
        <c:axPos val="l"/>
        <c:majorGridlines/>
        <c:title>
          <c:tx>
            <c:rich>
              <a:bodyPr rot="-5400000" vert="horz"/>
              <a:lstStyle/>
              <a:p>
                <a:pPr>
                  <a:defRPr sz="1600"/>
                </a:pPr>
                <a:r>
                  <a:rPr lang="en-US" sz="1600" b="0" i="0" baseline="0%" dirty="0" smtClean="0"/>
                  <a:t>Percentage of High School Graduates Enrolled in College the Fall After Graduation</a:t>
                </a:r>
                <a:endParaRPr lang="en-US" sz="1600" dirty="0"/>
              </a:p>
            </c:rich>
          </c:tx>
          <c:overlay val="0"/>
        </c:title>
        <c:numFmt formatCode="0%" sourceLinked="0"/>
        <c:majorTickMark val="out"/>
        <c:minorTickMark val="none"/>
        <c:tickLblPos val="nextTo"/>
        <c:txPr>
          <a:bodyPr/>
          <a:lstStyle/>
          <a:p>
            <a:pPr>
              <a:defRPr sz="1400"/>
            </a:pPr>
            <a:endParaRPr lang="en-US"/>
          </a:p>
        </c:txPr>
        <c:crossAx val="219911888"/>
        <c:crosses val="autoZero"/>
        <c:crossBetween val="between"/>
      </c:valAx>
    </c:plotArea>
    <c:legend>
      <c:legendPos val="r"/>
      <c:layout>
        <c:manualLayout>
          <c:xMode val="edge"/>
          <c:yMode val="edge"/>
          <c:x val="0.24490112994350283"/>
          <c:y val="0.91167002952755904"/>
          <c:w val="0.55877118644068768"/>
          <c:h val="8.832997047244106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000"/>
            </a:pPr>
            <a:r>
              <a:rPr lang="en-US" sz="2000" b="0" dirty="0" smtClean="0"/>
              <a:t>Percentage of high school graduates</a:t>
            </a:r>
            <a:r>
              <a:rPr lang="en-US" sz="2000" b="0" baseline="0%" dirty="0" smtClean="0"/>
              <a:t> immediately enrolling in college, 1972-2012</a:t>
            </a:r>
            <a:endParaRPr lang="en-US" sz="2000" b="0" dirty="0"/>
          </a:p>
        </c:rich>
      </c:tx>
      <c:layout>
        <c:manualLayout>
          <c:xMode val="edge"/>
          <c:yMode val="edge"/>
          <c:x val="8.3096019247594063E-2"/>
          <c:y val="5.6970859019395394E-2"/>
        </c:manualLayout>
      </c:layout>
      <c:overlay val="0"/>
    </c:title>
    <c:autoTitleDeleted val="0"/>
    <c:plotArea>
      <c:layout>
        <c:manualLayout>
          <c:layoutTarget val="inner"/>
          <c:xMode val="edge"/>
          <c:yMode val="edge"/>
          <c:x val="0.1095679012345679"/>
          <c:y val="0.19313922804936764"/>
          <c:w val="0.76809006513074762"/>
          <c:h val="0.70011928953020608"/>
        </c:manualLayout>
      </c:layout>
      <c:barChart>
        <c:barDir val="col"/>
        <c:grouping val="clustered"/>
        <c:varyColors val="0"/>
        <c:ser>
          <c:idx val="0"/>
          <c:order val="0"/>
          <c:tx>
            <c:strRef>
              <c:f>Sheet1!$B$1</c:f>
              <c:strCache>
                <c:ptCount val="1"/>
                <c:pt idx="0">
                  <c:v>1972</c:v>
                </c:pt>
              </c:strCache>
            </c:strRef>
          </c:tx>
          <c:spPr>
            <a:solidFill>
              <a:srgbClr val="1F497D"/>
            </a:solidFill>
          </c:spPr>
          <c:invertIfNegative val="0"/>
          <c:dLbls>
            <c:numFmt formatCode="0%" sourceLinked="0"/>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c:f>
              <c:strCache>
                <c:ptCount val="2"/>
                <c:pt idx="0">
                  <c:v>Low Income</c:v>
                </c:pt>
                <c:pt idx="1">
                  <c:v>High Income</c:v>
                </c:pt>
              </c:strCache>
            </c:strRef>
          </c:cat>
          <c:val>
            <c:numRef>
              <c:f>Sheet1!$B$2:$B$3</c:f>
              <c:numCache>
                <c:formatCode>0.000</c:formatCode>
                <c:ptCount val="2"/>
                <c:pt idx="0">
                  <c:v>0.23200000000000001</c:v>
                </c:pt>
                <c:pt idx="1">
                  <c:v>0.63800000000000046</c:v>
                </c:pt>
              </c:numCache>
            </c:numRef>
          </c:val>
        </c:ser>
        <c:ser>
          <c:idx val="1"/>
          <c:order val="1"/>
          <c:tx>
            <c:strRef>
              <c:f>Sheet1!$C$1</c:f>
              <c:strCache>
                <c:ptCount val="1"/>
                <c:pt idx="0">
                  <c:v>2012</c:v>
                </c:pt>
              </c:strCache>
            </c:strRef>
          </c:tx>
          <c:spPr>
            <a:solidFill>
              <a:srgbClr val="689CDA"/>
            </a:solidFill>
          </c:spPr>
          <c:invertIfNegative val="0"/>
          <c:dLbls>
            <c:numFmt formatCode="0%" sourceLinked="0"/>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c:f>
              <c:strCache>
                <c:ptCount val="2"/>
                <c:pt idx="0">
                  <c:v>Low Income</c:v>
                </c:pt>
                <c:pt idx="1">
                  <c:v>High Income</c:v>
                </c:pt>
              </c:strCache>
            </c:strRef>
          </c:cat>
          <c:val>
            <c:numRef>
              <c:f>Sheet1!$C$2:$C$3</c:f>
              <c:numCache>
                <c:formatCode>General</c:formatCode>
                <c:ptCount val="2"/>
                <c:pt idx="0">
                  <c:v>0.52100000000000002</c:v>
                </c:pt>
                <c:pt idx="1">
                  <c:v>0.81499999999999995</c:v>
                </c:pt>
              </c:numCache>
            </c:numRef>
          </c:val>
        </c:ser>
        <c:dLbls>
          <c:showLegendKey val="0"/>
          <c:showVal val="0"/>
          <c:showCatName val="0"/>
          <c:showSerName val="0"/>
          <c:showPercent val="0"/>
          <c:showBubbleSize val="0"/>
        </c:dLbls>
        <c:gapWidth val="150"/>
        <c:axId val="219913456"/>
        <c:axId val="219913848"/>
      </c:barChart>
      <c:catAx>
        <c:axId val="219913456"/>
        <c:scaling>
          <c:orientation val="minMax"/>
        </c:scaling>
        <c:delete val="0"/>
        <c:axPos val="b"/>
        <c:numFmt formatCode="General" sourceLinked="0"/>
        <c:majorTickMark val="out"/>
        <c:minorTickMark val="none"/>
        <c:tickLblPos val="nextTo"/>
        <c:txPr>
          <a:bodyPr/>
          <a:lstStyle/>
          <a:p>
            <a:pPr>
              <a:defRPr sz="1700" baseline="0%"/>
            </a:pPr>
            <a:endParaRPr lang="en-US"/>
          </a:p>
        </c:txPr>
        <c:crossAx val="219913848"/>
        <c:crosses val="autoZero"/>
        <c:auto val="1"/>
        <c:lblAlgn val="ctr"/>
        <c:lblOffset val="100"/>
        <c:noMultiLvlLbl val="0"/>
      </c:catAx>
      <c:valAx>
        <c:axId val="219913848"/>
        <c:scaling>
          <c:orientation val="minMax"/>
        </c:scaling>
        <c:delete val="1"/>
        <c:axPos val="l"/>
        <c:numFmt formatCode="0.000" sourceLinked="1"/>
        <c:majorTickMark val="out"/>
        <c:minorTickMark val="none"/>
        <c:tickLblPos val="none"/>
        <c:crossAx val="2199134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For Profit</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Sheet1!$A$2:$A$8</c:f>
              <c:strCache>
                <c:ptCount val="7"/>
                <c:pt idx="0">
                  <c:v>Non-Pell recipient</c:v>
                </c:pt>
                <c:pt idx="1">
                  <c:v>Pell recipient</c:v>
                </c:pt>
                <c:pt idx="2">
                  <c:v>American Indian</c:v>
                </c:pt>
                <c:pt idx="3">
                  <c:v>Hispanic</c:v>
                </c:pt>
                <c:pt idx="4">
                  <c:v>Black</c:v>
                </c:pt>
                <c:pt idx="5">
                  <c:v>White</c:v>
                </c:pt>
                <c:pt idx="6">
                  <c:v>Asian</c:v>
                </c:pt>
              </c:strCache>
            </c:strRef>
          </c:cat>
          <c:val>
            <c:numRef>
              <c:f>Sheet1!$B$2:$B$8</c:f>
              <c:numCache>
                <c:formatCode>General</c:formatCode>
                <c:ptCount val="7"/>
                <c:pt idx="0">
                  <c:v>8</c:v>
                </c:pt>
                <c:pt idx="1">
                  <c:v>20</c:v>
                </c:pt>
                <c:pt idx="2">
                  <c:v>10</c:v>
                </c:pt>
                <c:pt idx="3">
                  <c:v>12</c:v>
                </c:pt>
                <c:pt idx="4">
                  <c:v>18</c:v>
                </c:pt>
                <c:pt idx="5">
                  <c:v>7</c:v>
                </c:pt>
                <c:pt idx="6">
                  <c:v>5</c:v>
                </c:pt>
              </c:numCache>
            </c:numRef>
          </c:val>
        </c:ser>
        <c:ser>
          <c:idx val="1"/>
          <c:order val="1"/>
          <c:tx>
            <c:strRef>
              <c:f>Sheet1!$C$1</c:f>
              <c:strCache>
                <c:ptCount val="1"/>
                <c:pt idx="0">
                  <c:v>Public 2-Year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Sheet1!$A$2:$A$8</c:f>
              <c:strCache>
                <c:ptCount val="7"/>
                <c:pt idx="0">
                  <c:v>Non-Pell recipient</c:v>
                </c:pt>
                <c:pt idx="1">
                  <c:v>Pell recipient</c:v>
                </c:pt>
                <c:pt idx="2">
                  <c:v>American Indian</c:v>
                </c:pt>
                <c:pt idx="3">
                  <c:v>Hispanic</c:v>
                </c:pt>
                <c:pt idx="4">
                  <c:v>Black</c:v>
                </c:pt>
                <c:pt idx="5">
                  <c:v>White</c:v>
                </c:pt>
                <c:pt idx="6">
                  <c:v>Asian</c:v>
                </c:pt>
              </c:strCache>
            </c:strRef>
          </c:cat>
          <c:val>
            <c:numRef>
              <c:f>Sheet1!$C$2:$C$8</c:f>
              <c:numCache>
                <c:formatCode>General</c:formatCode>
                <c:ptCount val="7"/>
                <c:pt idx="0">
                  <c:v>38</c:v>
                </c:pt>
                <c:pt idx="1">
                  <c:v>35</c:v>
                </c:pt>
                <c:pt idx="2">
                  <c:v>44</c:v>
                </c:pt>
                <c:pt idx="3">
                  <c:v>45</c:v>
                </c:pt>
                <c:pt idx="4">
                  <c:v>39</c:v>
                </c:pt>
                <c:pt idx="5">
                  <c:v>36</c:v>
                </c:pt>
                <c:pt idx="6">
                  <c:v>38</c:v>
                </c:pt>
              </c:numCache>
            </c:numRef>
          </c:val>
        </c:ser>
        <c:ser>
          <c:idx val="2"/>
          <c:order val="2"/>
          <c:tx>
            <c:strRef>
              <c:f>Sheet1!$D$1</c:f>
              <c:strCache>
                <c:ptCount val="1"/>
                <c:pt idx="0">
                  <c:v>Public 4-Year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Sheet1!$A$2:$A$8</c:f>
              <c:strCache>
                <c:ptCount val="7"/>
                <c:pt idx="0">
                  <c:v>Non-Pell recipient</c:v>
                </c:pt>
                <c:pt idx="1">
                  <c:v>Pell recipient</c:v>
                </c:pt>
                <c:pt idx="2">
                  <c:v>American Indian</c:v>
                </c:pt>
                <c:pt idx="3">
                  <c:v>Hispanic</c:v>
                </c:pt>
                <c:pt idx="4">
                  <c:v>Black</c:v>
                </c:pt>
                <c:pt idx="5">
                  <c:v>White</c:v>
                </c:pt>
                <c:pt idx="6">
                  <c:v>Asian</c:v>
                </c:pt>
              </c:strCache>
            </c:strRef>
          </c:cat>
          <c:val>
            <c:numRef>
              <c:f>Sheet1!$D$2:$D$8</c:f>
              <c:numCache>
                <c:formatCode>General</c:formatCode>
                <c:ptCount val="7"/>
                <c:pt idx="0">
                  <c:v>37</c:v>
                </c:pt>
                <c:pt idx="1">
                  <c:v>32</c:v>
                </c:pt>
                <c:pt idx="2">
                  <c:v>33</c:v>
                </c:pt>
                <c:pt idx="3">
                  <c:v>31</c:v>
                </c:pt>
                <c:pt idx="4">
                  <c:v>30</c:v>
                </c:pt>
                <c:pt idx="5">
                  <c:v>40</c:v>
                </c:pt>
                <c:pt idx="6">
                  <c:v>43</c:v>
                </c:pt>
              </c:numCache>
            </c:numRef>
          </c:val>
        </c:ser>
        <c:ser>
          <c:idx val="3"/>
          <c:order val="3"/>
          <c:tx>
            <c:strRef>
              <c:f>Sheet1!$E$1</c:f>
              <c:strCache>
                <c:ptCount val="1"/>
                <c:pt idx="0">
                  <c:v>Private 4-Year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Sheet1!$A$2:$A$8</c:f>
              <c:strCache>
                <c:ptCount val="7"/>
                <c:pt idx="0">
                  <c:v>Non-Pell recipient</c:v>
                </c:pt>
                <c:pt idx="1">
                  <c:v>Pell recipient</c:v>
                </c:pt>
                <c:pt idx="2">
                  <c:v>American Indian</c:v>
                </c:pt>
                <c:pt idx="3">
                  <c:v>Hispanic</c:v>
                </c:pt>
                <c:pt idx="4">
                  <c:v>Black</c:v>
                </c:pt>
                <c:pt idx="5">
                  <c:v>White</c:v>
                </c:pt>
                <c:pt idx="6">
                  <c:v>Asian</c:v>
                </c:pt>
              </c:strCache>
            </c:strRef>
          </c:cat>
          <c:val>
            <c:numRef>
              <c:f>Sheet1!$E$2:$E$8</c:f>
              <c:numCache>
                <c:formatCode>General</c:formatCode>
                <c:ptCount val="7"/>
                <c:pt idx="0">
                  <c:v>16</c:v>
                </c:pt>
                <c:pt idx="1">
                  <c:v>13</c:v>
                </c:pt>
                <c:pt idx="2">
                  <c:v>10</c:v>
                </c:pt>
                <c:pt idx="3">
                  <c:v>12</c:v>
                </c:pt>
                <c:pt idx="4">
                  <c:v>13</c:v>
                </c:pt>
                <c:pt idx="5">
                  <c:v>16</c:v>
                </c:pt>
                <c:pt idx="6">
                  <c:v>14</c:v>
                </c:pt>
              </c:numCache>
            </c:numRef>
          </c:val>
        </c:ser>
        <c:ser>
          <c:idx val="4"/>
          <c:order val="4"/>
          <c:tx>
            <c:strRef>
              <c:f>Sheet1!$F$1</c:f>
              <c:strCache>
                <c:ptCount val="1"/>
                <c:pt idx="0">
                  <c:v>Other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Sheet1!$A$2:$A$8</c:f>
              <c:strCache>
                <c:ptCount val="7"/>
                <c:pt idx="0">
                  <c:v>Non-Pell recipient</c:v>
                </c:pt>
                <c:pt idx="1">
                  <c:v>Pell recipient</c:v>
                </c:pt>
                <c:pt idx="2">
                  <c:v>American Indian</c:v>
                </c:pt>
                <c:pt idx="3">
                  <c:v>Hispanic</c:v>
                </c:pt>
                <c:pt idx="4">
                  <c:v>Black</c:v>
                </c:pt>
                <c:pt idx="5">
                  <c:v>White</c:v>
                </c:pt>
                <c:pt idx="6">
                  <c:v>Asian</c:v>
                </c:pt>
              </c:strCache>
            </c:strRef>
          </c:cat>
          <c:val>
            <c:numRef>
              <c:f>Sheet1!$F$2:$F$8</c:f>
              <c:numCache>
                <c:formatCode>General</c:formatCode>
                <c:ptCount val="7"/>
                <c:pt idx="0">
                  <c:v>1</c:v>
                </c:pt>
                <c:pt idx="1">
                  <c:v>1</c:v>
                </c:pt>
                <c:pt idx="2">
                  <c:v>2</c:v>
                </c:pt>
                <c:pt idx="3">
                  <c:v>1</c:v>
                </c:pt>
                <c:pt idx="4">
                  <c:v>1</c:v>
                </c:pt>
                <c:pt idx="5">
                  <c:v>1</c:v>
                </c:pt>
                <c:pt idx="6">
                  <c:v>1</c:v>
                </c:pt>
              </c:numCache>
            </c:numRef>
          </c:val>
        </c:ser>
        <c:dLbls>
          <c:showLegendKey val="0"/>
          <c:showVal val="1"/>
          <c:showCatName val="0"/>
          <c:showSerName val="0"/>
          <c:showPercent val="0"/>
          <c:showBubbleSize val="0"/>
        </c:dLbls>
        <c:gapWidth val="150"/>
        <c:overlap val="100"/>
        <c:axId val="219914632"/>
        <c:axId val="219915024"/>
      </c:barChart>
      <c:catAx>
        <c:axId val="219914632"/>
        <c:scaling>
          <c:orientation val="minMax"/>
        </c:scaling>
        <c:delete val="0"/>
        <c:axPos val="l"/>
        <c:numFmt formatCode="General" sourceLinked="0"/>
        <c:majorTickMark val="out"/>
        <c:minorTickMark val="none"/>
        <c:tickLblPos val="nextTo"/>
        <c:crossAx val="219915024"/>
        <c:crosses val="autoZero"/>
        <c:auto val="1"/>
        <c:lblAlgn val="ctr"/>
        <c:lblOffset val="100"/>
        <c:noMultiLvlLbl val="0"/>
      </c:catAx>
      <c:valAx>
        <c:axId val="219915024"/>
        <c:scaling>
          <c:orientation val="minMax"/>
        </c:scaling>
        <c:delete val="0"/>
        <c:axPos val="b"/>
        <c:majorGridlines/>
        <c:numFmt formatCode="0%" sourceLinked="1"/>
        <c:majorTickMark val="out"/>
        <c:minorTickMark val="none"/>
        <c:tickLblPos val="nextTo"/>
        <c:crossAx val="21991463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952537182852138E-2"/>
          <c:y val="7.8836614423021784E-2"/>
          <c:w val="0.87788079615050496"/>
          <c:h val="0.82737219772528658"/>
        </c:manualLayout>
      </c:layout>
      <c:barChart>
        <c:barDir val="col"/>
        <c:grouping val="clustered"/>
        <c:varyColors val="0"/>
        <c:ser>
          <c:idx val="0"/>
          <c:order val="0"/>
          <c:tx>
            <c:strRef>
              <c:f>Sheet1!$A$2</c:f>
              <c:strCache>
                <c:ptCount val="1"/>
                <c:pt idx="0">
                  <c:v>White</c:v>
                </c:pt>
              </c:strCache>
            </c:strRef>
          </c:tx>
          <c:spPr>
            <a:solidFill>
              <a:schemeClr val="accent5">
                <a:lumMod val="60%"/>
                <a:lumOff val="40%"/>
              </a:schemeClr>
            </a:solidFill>
          </c:spPr>
          <c:invertIfNegative val="0"/>
          <c:dPt>
            <c:idx val="0"/>
            <c:invertIfNegative val="0"/>
            <c:bubble3D val="0"/>
            <c:spPr>
              <a:solidFill>
                <a:schemeClr val="accent4"/>
              </a:solidFill>
            </c:spPr>
          </c:dPt>
          <c:dPt>
            <c:idx val="1"/>
            <c:invertIfNegative val="0"/>
            <c:bubble3D val="0"/>
            <c:spPr>
              <a:solidFill>
                <a:schemeClr val="accent2"/>
              </a:solidFill>
            </c:spPr>
          </c:dPt>
          <c:dPt>
            <c:idx val="2"/>
            <c:invertIfNegative val="0"/>
            <c:bubble3D val="0"/>
            <c:spPr>
              <a:solidFill>
                <a:srgbClr val="FFD457"/>
              </a:solidFill>
            </c:spPr>
          </c:dPt>
          <c:dPt>
            <c:idx val="3"/>
            <c:invertIfNegative val="0"/>
            <c:bubble3D val="0"/>
            <c:spPr>
              <a:solidFill>
                <a:srgbClr val="F6E8AD"/>
              </a:solidFill>
            </c:spPr>
          </c:dPt>
          <c:dPt>
            <c:idx val="4"/>
            <c:invertIfNegative val="0"/>
            <c:bubble3D val="0"/>
            <c:spPr>
              <a:solidFill>
                <a:schemeClr val="accent1"/>
              </a:solidFill>
            </c:spPr>
          </c:dPt>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Sheet1!$A$2:$A$6</c:f>
              <c:strCache>
                <c:ptCount val="5"/>
                <c:pt idx="0">
                  <c:v>White</c:v>
                </c:pt>
                <c:pt idx="1">
                  <c:v>Black </c:v>
                </c:pt>
                <c:pt idx="2">
                  <c:v>Latino</c:v>
                </c:pt>
                <c:pt idx="3">
                  <c:v>Asian</c:v>
                </c:pt>
                <c:pt idx="4">
                  <c:v>American Indian</c:v>
                </c:pt>
              </c:strCache>
            </c:strRef>
          </c:cat>
          <c:val>
            <c:numRef>
              <c:f>Sheet1!$B$2:$B$6</c:f>
              <c:numCache>
                <c:formatCode>General</c:formatCode>
                <c:ptCount val="5"/>
                <c:pt idx="0">
                  <c:v>63.2</c:v>
                </c:pt>
                <c:pt idx="1">
                  <c:v>40.9</c:v>
                </c:pt>
                <c:pt idx="2">
                  <c:v>53.5</c:v>
                </c:pt>
                <c:pt idx="3">
                  <c:v>71.2</c:v>
                </c:pt>
                <c:pt idx="4">
                  <c:v>41</c:v>
                </c:pt>
              </c:numCache>
            </c:numRef>
          </c:val>
        </c:ser>
        <c:ser>
          <c:idx val="1"/>
          <c:order val="1"/>
          <c:tx>
            <c:strRef>
              <c:f>Sheet1!$A$3</c:f>
              <c:strCache>
                <c:ptCount val="1"/>
                <c:pt idx="0">
                  <c:v>Black </c:v>
                </c:pt>
              </c:strCache>
            </c:strRef>
          </c:tx>
          <c:invertIfNegative val="0"/>
          <c:cat>
            <c:strRef>
              <c:f>Sheet1!$A$2:$A$6</c:f>
              <c:strCache>
                <c:ptCount val="5"/>
                <c:pt idx="0">
                  <c:v>White</c:v>
                </c:pt>
                <c:pt idx="1">
                  <c:v>Black </c:v>
                </c:pt>
                <c:pt idx="2">
                  <c:v>Latino</c:v>
                </c:pt>
                <c:pt idx="3">
                  <c:v>Asian</c:v>
                </c:pt>
                <c:pt idx="4">
                  <c:v>American Indian</c:v>
                </c:pt>
              </c:strCache>
            </c:strRef>
          </c:cat>
          <c:val>
            <c:numRef>
              <c:f>Sheet1!$C$2:$C$6</c:f>
              <c:numCache>
                <c:formatCode>General</c:formatCode>
                <c:ptCount val="5"/>
              </c:numCache>
            </c:numRef>
          </c:val>
        </c:ser>
        <c:ser>
          <c:idx val="2"/>
          <c:order val="2"/>
          <c:tx>
            <c:strRef>
              <c:f>Sheet1!$A$4</c:f>
              <c:strCache>
                <c:ptCount val="1"/>
                <c:pt idx="0">
                  <c:v>Latino</c:v>
                </c:pt>
              </c:strCache>
            </c:strRef>
          </c:tx>
          <c:invertIfNegative val="0"/>
          <c:cat>
            <c:strRef>
              <c:f>Sheet1!$A$2:$A$6</c:f>
              <c:strCache>
                <c:ptCount val="5"/>
                <c:pt idx="0">
                  <c:v>White</c:v>
                </c:pt>
                <c:pt idx="1">
                  <c:v>Black </c:v>
                </c:pt>
                <c:pt idx="2">
                  <c:v>Latino</c:v>
                </c:pt>
                <c:pt idx="3">
                  <c:v>Asian</c:v>
                </c:pt>
                <c:pt idx="4">
                  <c:v>American Indian</c:v>
                </c:pt>
              </c:strCache>
            </c:strRef>
          </c:cat>
          <c:val>
            <c:numRef>
              <c:f>Sheet1!$D$2:$D$6</c:f>
              <c:numCache>
                <c:formatCode>General</c:formatCode>
                <c:ptCount val="5"/>
              </c:numCache>
            </c:numRef>
          </c:val>
        </c:ser>
        <c:ser>
          <c:idx val="3"/>
          <c:order val="3"/>
          <c:tx>
            <c:strRef>
              <c:f>Sheet1!$A$5</c:f>
              <c:strCache>
                <c:ptCount val="1"/>
                <c:pt idx="0">
                  <c:v>Asian</c:v>
                </c:pt>
              </c:strCache>
            </c:strRef>
          </c:tx>
          <c:invertIfNegative val="0"/>
          <c:cat>
            <c:strRef>
              <c:f>Sheet1!$A$2:$A$6</c:f>
              <c:strCache>
                <c:ptCount val="5"/>
                <c:pt idx="0">
                  <c:v>White</c:v>
                </c:pt>
                <c:pt idx="1">
                  <c:v>Black </c:v>
                </c:pt>
                <c:pt idx="2">
                  <c:v>Latino</c:v>
                </c:pt>
                <c:pt idx="3">
                  <c:v>Asian</c:v>
                </c:pt>
                <c:pt idx="4">
                  <c:v>American Indian</c:v>
                </c:pt>
              </c:strCache>
            </c:strRef>
          </c:cat>
          <c:val>
            <c:numRef>
              <c:f>Sheet1!$E$2:$E$6</c:f>
              <c:numCache>
                <c:formatCode>General</c:formatCode>
                <c:ptCount val="5"/>
              </c:numCache>
            </c:numRef>
          </c:val>
        </c:ser>
        <c:ser>
          <c:idx val="4"/>
          <c:order val="4"/>
          <c:tx>
            <c:strRef>
              <c:f>Sheet1!$A$6</c:f>
              <c:strCache>
                <c:ptCount val="1"/>
                <c:pt idx="0">
                  <c:v>American Indian</c:v>
                </c:pt>
              </c:strCache>
            </c:strRef>
          </c:tx>
          <c:invertIfNegative val="0"/>
          <c:cat>
            <c:strRef>
              <c:f>Sheet1!$A$2:$A$6</c:f>
              <c:strCache>
                <c:ptCount val="5"/>
                <c:pt idx="0">
                  <c:v>White</c:v>
                </c:pt>
                <c:pt idx="1">
                  <c:v>Black </c:v>
                </c:pt>
                <c:pt idx="2">
                  <c:v>Latino</c:v>
                </c:pt>
                <c:pt idx="3">
                  <c:v>Asian</c:v>
                </c:pt>
                <c:pt idx="4">
                  <c:v>American Indian</c:v>
                </c:pt>
              </c:strCache>
            </c:strRef>
          </c:cat>
          <c:val>
            <c:numRef>
              <c:f>Sheet1!$F$2:$F$6</c:f>
              <c:numCache>
                <c:formatCode>General</c:formatCode>
                <c:ptCount val="5"/>
              </c:numCache>
            </c:numRef>
          </c:val>
        </c:ser>
        <c:dLbls>
          <c:showLegendKey val="0"/>
          <c:showVal val="0"/>
          <c:showCatName val="0"/>
          <c:showSerName val="0"/>
          <c:showPercent val="0"/>
          <c:showBubbleSize val="0"/>
        </c:dLbls>
        <c:gapWidth val="208"/>
        <c:overlap val="100"/>
        <c:axId val="219132000"/>
        <c:axId val="220187936"/>
      </c:barChart>
      <c:catAx>
        <c:axId val="219132000"/>
        <c:scaling>
          <c:orientation val="minMax"/>
        </c:scaling>
        <c:delete val="0"/>
        <c:axPos val="b"/>
        <c:numFmt formatCode="General" sourceLinked="0"/>
        <c:majorTickMark val="none"/>
        <c:minorTickMark val="none"/>
        <c:tickLblPos val="nextTo"/>
        <c:crossAx val="220187936"/>
        <c:crosses val="autoZero"/>
        <c:auto val="1"/>
        <c:lblAlgn val="ctr"/>
        <c:lblOffset val="100"/>
        <c:tickLblSkip val="1"/>
        <c:noMultiLvlLbl val="0"/>
      </c:catAx>
      <c:valAx>
        <c:axId val="220187936"/>
        <c:scaling>
          <c:orientation val="minMax"/>
        </c:scaling>
        <c:delete val="0"/>
        <c:axPos val="l"/>
        <c:title>
          <c:tx>
            <c:rich>
              <a:bodyPr rot="-5400000" vert="horz"/>
              <a:lstStyle/>
              <a:p>
                <a:pPr>
                  <a:defRPr/>
                </a:pPr>
                <a:r>
                  <a:rPr lang="en-US" dirty="0" smtClean="0"/>
                  <a:t>Graduation Rates (%)</a:t>
                </a:r>
                <a:endParaRPr lang="en-US" dirty="0"/>
              </a:p>
            </c:rich>
          </c:tx>
          <c:overlay val="0"/>
        </c:title>
        <c:numFmt formatCode="General" sourceLinked="1"/>
        <c:majorTickMark val="out"/>
        <c:minorTickMark val="none"/>
        <c:tickLblPos val="nextTo"/>
        <c:crossAx val="219132000"/>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9.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2815915454264E-2"/>
          <c:y val="0.12565609958442434"/>
          <c:w val="0.82871838808320342"/>
          <c:h val="0.69664596825816338"/>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67BAC1"/>
              </a:solidFill>
            </c:spPr>
          </c:dPt>
          <c:dPt>
            <c:idx val="1"/>
            <c:invertIfNegative val="0"/>
            <c:bubble3D val="0"/>
            <c:spPr>
              <a:solidFill>
                <a:srgbClr val="BF311A"/>
              </a:solidFill>
            </c:spPr>
          </c:dPt>
          <c:dPt>
            <c:idx val="2"/>
            <c:invertIfNegative val="0"/>
            <c:bubble3D val="0"/>
            <c:spPr>
              <a:solidFill>
                <a:srgbClr val="FBB040"/>
              </a:solidFill>
            </c:spPr>
          </c:dPt>
          <c:dPt>
            <c:idx val="3"/>
            <c:invertIfNegative val="0"/>
            <c:bubble3D val="0"/>
            <c:spPr>
              <a:solidFill>
                <a:srgbClr val="EEDC89"/>
              </a:solidFill>
            </c:spPr>
          </c:dPt>
          <c:dPt>
            <c:idx val="4"/>
            <c:invertIfNegative val="0"/>
            <c:bubble3D val="0"/>
            <c:spPr>
              <a:solidFill>
                <a:srgbClr val="989184"/>
              </a:solidFill>
            </c:spPr>
          </c:dPt>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Sheet1!$A$2:$A$6</c:f>
              <c:strCache>
                <c:ptCount val="5"/>
                <c:pt idx="0">
                  <c:v>White</c:v>
                </c:pt>
                <c:pt idx="1">
                  <c:v>Black</c:v>
                </c:pt>
                <c:pt idx="2">
                  <c:v>Latino</c:v>
                </c:pt>
                <c:pt idx="3">
                  <c:v>Asian</c:v>
                </c:pt>
                <c:pt idx="4">
                  <c:v>American Indian</c:v>
                </c:pt>
              </c:strCache>
            </c:strRef>
          </c:cat>
          <c:val>
            <c:numRef>
              <c:f>Sheet1!$B$2:$B$6</c:f>
              <c:numCache>
                <c:formatCode>0.00</c:formatCode>
                <c:ptCount val="5"/>
                <c:pt idx="0">
                  <c:v>24</c:v>
                </c:pt>
                <c:pt idx="1">
                  <c:v>13.2</c:v>
                </c:pt>
                <c:pt idx="2">
                  <c:v>17.5</c:v>
                </c:pt>
                <c:pt idx="3">
                  <c:v>28</c:v>
                </c:pt>
                <c:pt idx="4">
                  <c:v>18.399999999999999</c:v>
                </c:pt>
              </c:numCache>
            </c:numRef>
          </c:val>
        </c:ser>
        <c:dLbls>
          <c:showLegendKey val="0"/>
          <c:showVal val="0"/>
          <c:showCatName val="0"/>
          <c:showSerName val="0"/>
          <c:showPercent val="0"/>
          <c:showBubbleSize val="0"/>
        </c:dLbls>
        <c:gapWidth val="150"/>
        <c:axId val="220188328"/>
        <c:axId val="220188720"/>
      </c:barChart>
      <c:catAx>
        <c:axId val="220188328"/>
        <c:scaling>
          <c:orientation val="minMax"/>
        </c:scaling>
        <c:delete val="0"/>
        <c:axPos val="b"/>
        <c:numFmt formatCode="General" sourceLinked="0"/>
        <c:majorTickMark val="out"/>
        <c:minorTickMark val="none"/>
        <c:tickLblPos val="nextTo"/>
        <c:crossAx val="220188720"/>
        <c:crosses val="autoZero"/>
        <c:auto val="1"/>
        <c:lblAlgn val="ctr"/>
        <c:lblOffset val="100"/>
        <c:noMultiLvlLbl val="0"/>
      </c:catAx>
      <c:valAx>
        <c:axId val="220188720"/>
        <c:scaling>
          <c:orientation val="minMax"/>
          <c:max val="100"/>
        </c:scaling>
        <c:delete val="0"/>
        <c:axPos val="l"/>
        <c:title>
          <c:tx>
            <c:rich>
              <a:bodyPr rot="-5400000" vert="horz"/>
              <a:lstStyle/>
              <a:p>
                <a:pPr>
                  <a:defRPr/>
                </a:pPr>
                <a:r>
                  <a:rPr lang="en-US" dirty="0" smtClean="0"/>
                  <a:t>Graduation</a:t>
                </a:r>
                <a:r>
                  <a:rPr lang="en-US" baseline="0%" dirty="0" smtClean="0"/>
                  <a:t> Rates (%)</a:t>
                </a:r>
                <a:endParaRPr lang="en-US" dirty="0"/>
              </a:p>
            </c:rich>
          </c:tx>
          <c:overlay val="0"/>
        </c:title>
        <c:numFmt formatCode="#,##0" sourceLinked="0"/>
        <c:majorTickMark val="out"/>
        <c:minorTickMark val="none"/>
        <c:tickLblPos val="nextTo"/>
        <c:crossAx val="22018832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3009480575857"/>
          <c:y val="0.1667088801399825"/>
          <c:w val="0.86720089787230115"/>
          <c:h val="0.48421872265966742"/>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c:spPr>
          <c:invertIfNegative val="0"/>
          <c:dPt>
            <c:idx val="2"/>
            <c:invertIfNegative val="0"/>
            <c:bubble3D val="0"/>
            <c:spPr>
              <a:solidFill>
                <a:srgbClr val="BF311A"/>
              </a:solidFill>
              <a:ln>
                <a:solidFill>
                  <a:schemeClr val="tx1"/>
                </a:solidFill>
              </a:ln>
            </c:spPr>
          </c:dPt>
          <c:cat>
            <c:strRef>
              <c:f>Sheet1!$A$2:$A$25</c:f>
              <c:strCache>
                <c:ptCount val="24"/>
                <c:pt idx="0">
                  <c:v>Chile</c:v>
                </c:pt>
                <c:pt idx="1">
                  <c:v>Mexico</c:v>
                </c:pt>
                <c:pt idx="2">
                  <c:v>United States</c:v>
                </c:pt>
                <c:pt idx="3">
                  <c:v>Israel</c:v>
                </c:pt>
                <c:pt idx="4">
                  <c:v>Turkey</c:v>
                </c:pt>
                <c:pt idx="5">
                  <c:v>Italy</c:v>
                </c:pt>
                <c:pt idx="6">
                  <c:v>United Kingdom</c:v>
                </c:pt>
                <c:pt idx="7">
                  <c:v>Estonia</c:v>
                </c:pt>
                <c:pt idx="8">
                  <c:v>Poland</c:v>
                </c:pt>
                <c:pt idx="9">
                  <c:v>Spain</c:v>
                </c:pt>
                <c:pt idx="10">
                  <c:v>Ireland</c:v>
                </c:pt>
                <c:pt idx="11">
                  <c:v>Greece</c:v>
                </c:pt>
                <c:pt idx="12">
                  <c:v>Switzerland</c:v>
                </c:pt>
                <c:pt idx="13">
                  <c:v>Belgium</c:v>
                </c:pt>
                <c:pt idx="14">
                  <c:v>Canada</c:v>
                </c:pt>
                <c:pt idx="15">
                  <c:v>Slovenia</c:v>
                </c:pt>
                <c:pt idx="16">
                  <c:v>Netherlands</c:v>
                </c:pt>
                <c:pt idx="17">
                  <c:v>Hungary</c:v>
                </c:pt>
                <c:pt idx="18">
                  <c:v>Austria</c:v>
                </c:pt>
                <c:pt idx="19">
                  <c:v>Germany</c:v>
                </c:pt>
                <c:pt idx="20">
                  <c:v>Finland</c:v>
                </c:pt>
                <c:pt idx="21">
                  <c:v>Norway</c:v>
                </c:pt>
                <c:pt idx="22">
                  <c:v>Slovakia</c:v>
                </c:pt>
                <c:pt idx="23">
                  <c:v>Sweden</c:v>
                </c:pt>
              </c:strCache>
            </c:strRef>
          </c:cat>
          <c:val>
            <c:numRef>
              <c:f>Sheet1!$B$2:$B$25</c:f>
              <c:numCache>
                <c:formatCode>0.0</c:formatCode>
                <c:ptCount val="24"/>
                <c:pt idx="0">
                  <c:v>0.52200000000000002</c:v>
                </c:pt>
                <c:pt idx="1">
                  <c:v>0.47</c:v>
                </c:pt>
                <c:pt idx="2">
                  <c:v>0.40799999999999997</c:v>
                </c:pt>
                <c:pt idx="3">
                  <c:v>0.39200000000000002</c:v>
                </c:pt>
                <c:pt idx="4">
                  <c:v>0.4</c:v>
                </c:pt>
                <c:pt idx="5">
                  <c:v>0.36</c:v>
                </c:pt>
                <c:pt idx="6">
                  <c:v>0.36</c:v>
                </c:pt>
                <c:pt idx="7">
                  <c:v>0.36</c:v>
                </c:pt>
                <c:pt idx="8">
                  <c:v>0.32700000000000001</c:v>
                </c:pt>
                <c:pt idx="9">
                  <c:v>0.34699999999999998</c:v>
                </c:pt>
                <c:pt idx="10">
                  <c:v>0.34299999999999997</c:v>
                </c:pt>
                <c:pt idx="11">
                  <c:v>0.34299999999999997</c:v>
                </c:pt>
                <c:pt idx="12">
                  <c:v>0.33700000000000002</c:v>
                </c:pt>
                <c:pt idx="13">
                  <c:v>0.33</c:v>
                </c:pt>
                <c:pt idx="14">
                  <c:v>0.32600000000000001</c:v>
                </c:pt>
                <c:pt idx="15">
                  <c:v>0.312</c:v>
                </c:pt>
                <c:pt idx="16">
                  <c:v>0.309</c:v>
                </c:pt>
                <c:pt idx="17">
                  <c:v>0.312</c:v>
                </c:pt>
                <c:pt idx="18">
                  <c:v>0.29100000000000004</c:v>
                </c:pt>
                <c:pt idx="19">
                  <c:v>0.28300000000000003</c:v>
                </c:pt>
                <c:pt idx="20">
                  <c:v>0.26899999999999996</c:v>
                </c:pt>
                <c:pt idx="21">
                  <c:v>0.25800000000000001</c:v>
                </c:pt>
                <c:pt idx="22">
                  <c:v>0.26</c:v>
                </c:pt>
                <c:pt idx="23">
                  <c:v>0.25</c:v>
                </c:pt>
              </c:numCache>
            </c:numRef>
          </c:val>
        </c:ser>
        <c:dLbls>
          <c:showLegendKey val="0"/>
          <c:showVal val="0"/>
          <c:showCatName val="0"/>
          <c:showSerName val="0"/>
          <c:showPercent val="0"/>
          <c:showBubbleSize val="0"/>
        </c:dLbls>
        <c:gapWidth val="150"/>
        <c:axId val="219308672"/>
        <c:axId val="219309064"/>
      </c:barChart>
      <c:catAx>
        <c:axId val="219308672"/>
        <c:scaling>
          <c:orientation val="minMax"/>
        </c:scaling>
        <c:delete val="0"/>
        <c:axPos val="b"/>
        <c:numFmt formatCode="General" sourceLinked="1"/>
        <c:majorTickMark val="none"/>
        <c:minorTickMark val="none"/>
        <c:tickLblPos val="nextTo"/>
        <c:spPr>
          <a:ln w="31697">
            <a:solidFill>
              <a:schemeClr val="tx1">
                <a:lumMod val="65%"/>
                <a:lumOff val="35%"/>
              </a:schemeClr>
            </a:solidFill>
          </a:ln>
        </c:spPr>
        <c:txPr>
          <a:bodyPr/>
          <a:lstStyle/>
          <a:p>
            <a:pPr>
              <a:defRPr sz="1400" baseline="0%">
                <a:latin typeface="+mn-lt"/>
              </a:defRPr>
            </a:pPr>
            <a:endParaRPr lang="en-US"/>
          </a:p>
        </c:txPr>
        <c:crossAx val="219309064"/>
        <c:crosses val="autoZero"/>
        <c:auto val="1"/>
        <c:lblAlgn val="ctr"/>
        <c:lblOffset val="100"/>
        <c:noMultiLvlLbl val="0"/>
      </c:catAx>
      <c:valAx>
        <c:axId val="219309064"/>
        <c:scaling>
          <c:orientation val="minMax"/>
          <c:max val="1"/>
        </c:scaling>
        <c:delete val="0"/>
        <c:axPos val="l"/>
        <c:title>
          <c:tx>
            <c:rich>
              <a:bodyPr/>
              <a:lstStyle/>
              <a:p>
                <a:pPr>
                  <a:defRPr sz="1600" b="0" i="0" u="none" strike="noStrike" baseline="0%">
                    <a:solidFill>
                      <a:srgbClr val="000000"/>
                    </a:solidFill>
                    <a:latin typeface="Calibri"/>
                    <a:ea typeface="Calibri"/>
                    <a:cs typeface="Calibri"/>
                  </a:defRPr>
                </a:pPr>
                <a:r>
                  <a:rPr lang="en-US" sz="1600" dirty="0" err="1" smtClean="0"/>
                  <a:t>Gini</a:t>
                </a:r>
                <a:r>
                  <a:rPr lang="en-US" sz="1600" baseline="0%" dirty="0" smtClean="0"/>
                  <a:t> coefficient</a:t>
                </a:r>
                <a:endParaRPr lang="en-US" sz="1600" dirty="0"/>
              </a:p>
            </c:rich>
          </c:tx>
          <c:layout>
            <c:manualLayout>
              <c:xMode val="edge"/>
              <c:yMode val="edge"/>
              <c:x val="0"/>
              <c:y val="0.28464676290463692"/>
            </c:manualLayout>
          </c:layout>
          <c:overlay val="0"/>
        </c:title>
        <c:numFmt formatCode="0.00" sourceLinked="0"/>
        <c:majorTickMark val="none"/>
        <c:minorTickMark val="none"/>
        <c:tickLblPos val="nextTo"/>
        <c:spPr>
          <a:ln>
            <a:noFill/>
          </a:ln>
        </c:spPr>
        <c:txPr>
          <a:bodyPr/>
          <a:lstStyle/>
          <a:p>
            <a:pPr>
              <a:defRPr sz="1600">
                <a:latin typeface="+mn-lt"/>
              </a:defRPr>
            </a:pPr>
            <a:endParaRPr lang="en-US"/>
          </a:p>
        </c:txPr>
        <c:crossAx val="219308672"/>
        <c:crosses val="autoZero"/>
        <c:crossBetween val="between"/>
      </c:valAx>
    </c:plotArea>
    <c:plotVisOnly val="1"/>
    <c:dispBlanksAs val="gap"/>
    <c:showDLblsOverMax val="0"/>
  </c:chart>
  <c:txPr>
    <a:bodyPr/>
    <a:lstStyle/>
    <a:p>
      <a:pPr>
        <a:defRPr sz="1797"/>
      </a:pPr>
      <a:endParaRPr lang="en-US"/>
    </a:p>
  </c:txPr>
  <c:externalData r:id="rId2">
    <c:autoUpdate val="0"/>
  </c:externalData>
</c:chartSpace>
</file>

<file path=ppt/charts/chart20.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2815915454264E-2"/>
          <c:y val="0.1256560995844235"/>
          <c:w val="0.82871838808320342"/>
          <c:h val="0.81803700960532499"/>
        </c:manualLayout>
      </c:layout>
      <c:barChart>
        <c:barDir val="col"/>
        <c:grouping val="clustered"/>
        <c:varyColors val="0"/>
        <c:ser>
          <c:idx val="0"/>
          <c:order val="0"/>
          <c:tx>
            <c:strRef>
              <c:f>Sheet1!$B$1</c:f>
              <c:strCache>
                <c:ptCount val="1"/>
                <c:pt idx="0">
                  <c:v>Column1</c:v>
                </c:pt>
              </c:strCache>
            </c:strRef>
          </c:tx>
          <c:spPr>
            <a:solidFill>
              <a:schemeClr val="accent2"/>
            </a:solidFill>
          </c:spPr>
          <c:invertIfNegative val="0"/>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14</c:v>
                </c:pt>
              </c:numCache>
            </c:numRef>
          </c:val>
        </c:ser>
        <c:dLbls>
          <c:showLegendKey val="0"/>
          <c:showVal val="0"/>
          <c:showCatName val="0"/>
          <c:showSerName val="0"/>
          <c:showPercent val="0"/>
          <c:showBubbleSize val="0"/>
        </c:dLbls>
        <c:gapWidth val="150"/>
        <c:axId val="220189504"/>
        <c:axId val="220189896"/>
      </c:barChart>
      <c:catAx>
        <c:axId val="220189504"/>
        <c:scaling>
          <c:orientation val="minMax"/>
        </c:scaling>
        <c:delete val="0"/>
        <c:axPos val="b"/>
        <c:numFmt formatCode="General" sourceLinked="1"/>
        <c:majorTickMark val="out"/>
        <c:minorTickMark val="none"/>
        <c:tickLblPos val="nextTo"/>
        <c:crossAx val="220189896"/>
        <c:crosses val="autoZero"/>
        <c:auto val="1"/>
        <c:lblAlgn val="ctr"/>
        <c:lblOffset val="100"/>
        <c:noMultiLvlLbl val="0"/>
      </c:catAx>
      <c:valAx>
        <c:axId val="220189896"/>
        <c:scaling>
          <c:orientation val="minMax"/>
          <c:max val="100"/>
        </c:scaling>
        <c:delete val="0"/>
        <c:axPos val="l"/>
        <c:title>
          <c:tx>
            <c:rich>
              <a:bodyPr rot="-5400000" vert="horz"/>
              <a:lstStyle/>
              <a:p>
                <a:pPr>
                  <a:defRPr/>
                </a:pPr>
                <a:r>
                  <a:rPr lang="en-US" dirty="0" smtClean="0"/>
                  <a:t>Bachelor’s Attainment</a:t>
                </a:r>
                <a:r>
                  <a:rPr lang="en-US" baseline="0%" dirty="0" smtClean="0"/>
                  <a:t> Rate (%)</a:t>
                </a:r>
                <a:endParaRPr lang="en-US" dirty="0"/>
              </a:p>
            </c:rich>
          </c:tx>
          <c:overlay val="0"/>
        </c:title>
        <c:numFmt formatCode="#,##0" sourceLinked="0"/>
        <c:majorTickMark val="out"/>
        <c:minorTickMark val="none"/>
        <c:tickLblPos val="nextTo"/>
        <c:crossAx val="22018950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000"/>
            </a:pPr>
            <a:r>
              <a:rPr lang="en-US" sz="1700" b="0" dirty="0" smtClean="0">
                <a:latin typeface="+mj-lt"/>
                <a:cs typeface="Univers 57 Condensed"/>
              </a:rPr>
              <a:t>Bachelor’s Degree Attainment of</a:t>
            </a:r>
            <a:r>
              <a:rPr lang="en-US" sz="1700" b="0" baseline="0%" dirty="0" smtClean="0">
                <a:latin typeface="+mj-lt"/>
                <a:cs typeface="Univers 57 Condensed"/>
              </a:rPr>
              <a:t> Young Adults </a:t>
            </a:r>
          </a:p>
          <a:p>
            <a:pPr>
              <a:defRPr sz="2000"/>
            </a:pPr>
            <a:r>
              <a:rPr lang="en-US" sz="1700" b="0" baseline="0%" dirty="0" smtClean="0">
                <a:latin typeface="+mj-lt"/>
                <a:cs typeface="Univers 57 Condensed"/>
              </a:rPr>
              <a:t>(25-29-year-olds), 2014</a:t>
            </a:r>
          </a:p>
        </c:rich>
      </c:tx>
      <c:layout>
        <c:manualLayout>
          <c:xMode val="edge"/>
          <c:yMode val="edge"/>
          <c:x val="0.26604295876158368"/>
          <c:y val="4.2051840068077627E-2"/>
        </c:manualLayout>
      </c:layout>
      <c:overlay val="0"/>
    </c:title>
    <c:autoTitleDeleted val="0"/>
    <c:plotArea>
      <c:layout/>
      <c:barChart>
        <c:barDir val="col"/>
        <c:grouping val="clustered"/>
        <c:varyColors val="0"/>
        <c:ser>
          <c:idx val="1"/>
          <c:order val="0"/>
          <c:tx>
            <c:strRef>
              <c:f>Sheet1!$B$1</c:f>
              <c:strCache>
                <c:ptCount val="1"/>
                <c:pt idx="0">
                  <c:v>2014</c:v>
                </c:pt>
              </c:strCache>
            </c:strRef>
          </c:tx>
          <c:spPr>
            <a:solidFill>
              <a:srgbClr val="689CDA"/>
            </a:solidFill>
            <a:ln>
              <a:solidFill>
                <a:prstClr val="white">
                  <a:lumMod val="50%"/>
                </a:prstClr>
              </a:solidFill>
            </a:ln>
          </c:spPr>
          <c:invertIfNegative val="0"/>
          <c:dPt>
            <c:idx val="0"/>
            <c:invertIfNegative val="0"/>
            <c:bubble3D val="0"/>
            <c:spPr>
              <a:solidFill>
                <a:srgbClr val="67BAC1"/>
              </a:solidFill>
              <a:ln>
                <a:solidFill>
                  <a:prstClr val="white">
                    <a:lumMod val="50%"/>
                  </a:prstClr>
                </a:solidFill>
              </a:ln>
            </c:spPr>
          </c:dPt>
          <c:dPt>
            <c:idx val="1"/>
            <c:invertIfNegative val="0"/>
            <c:bubble3D val="0"/>
            <c:spPr>
              <a:solidFill>
                <a:srgbClr val="BF311A"/>
              </a:solidFill>
              <a:ln>
                <a:solidFill>
                  <a:prstClr val="white">
                    <a:lumMod val="50%"/>
                  </a:prstClr>
                </a:solidFill>
              </a:ln>
            </c:spPr>
          </c:dPt>
          <c:dPt>
            <c:idx val="2"/>
            <c:invertIfNegative val="0"/>
            <c:bubble3D val="0"/>
            <c:spPr>
              <a:solidFill>
                <a:srgbClr val="FBB040"/>
              </a:solidFill>
              <a:ln>
                <a:solidFill>
                  <a:prstClr val="white">
                    <a:lumMod val="50%"/>
                  </a:prstClr>
                </a:solidFill>
              </a:ln>
            </c:spPr>
          </c:dPt>
          <c:dLbls>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c:f>
              <c:strCache>
                <c:ptCount val="3"/>
                <c:pt idx="0">
                  <c:v>White</c:v>
                </c:pt>
                <c:pt idx="1">
                  <c:v>African American</c:v>
                </c:pt>
                <c:pt idx="2">
                  <c:v>Latino</c:v>
                </c:pt>
              </c:strCache>
            </c:strRef>
          </c:cat>
          <c:val>
            <c:numRef>
              <c:f>Sheet1!$B$2:$B$4</c:f>
              <c:numCache>
                <c:formatCode>General</c:formatCode>
                <c:ptCount val="3"/>
                <c:pt idx="0">
                  <c:v>0.41</c:v>
                </c:pt>
                <c:pt idx="1">
                  <c:v>0.22</c:v>
                </c:pt>
                <c:pt idx="2">
                  <c:v>0.15</c:v>
                </c:pt>
              </c:numCache>
            </c:numRef>
          </c:val>
        </c:ser>
        <c:dLbls>
          <c:showLegendKey val="0"/>
          <c:showVal val="0"/>
          <c:showCatName val="0"/>
          <c:showSerName val="0"/>
          <c:showPercent val="0"/>
          <c:showBubbleSize val="0"/>
        </c:dLbls>
        <c:gapWidth val="150"/>
        <c:axId val="220190680"/>
        <c:axId val="220191072"/>
      </c:barChart>
      <c:catAx>
        <c:axId val="220190680"/>
        <c:scaling>
          <c:orientation val="minMax"/>
        </c:scaling>
        <c:delete val="0"/>
        <c:axPos val="b"/>
        <c:numFmt formatCode="General" sourceLinked="1"/>
        <c:majorTickMark val="out"/>
        <c:minorTickMark val="none"/>
        <c:tickLblPos val="nextTo"/>
        <c:txPr>
          <a:bodyPr/>
          <a:lstStyle/>
          <a:p>
            <a:pPr>
              <a:defRPr sz="1600" baseline="0%"/>
            </a:pPr>
            <a:endParaRPr lang="en-US"/>
          </a:p>
        </c:txPr>
        <c:crossAx val="220191072"/>
        <c:crosses val="autoZero"/>
        <c:auto val="1"/>
        <c:lblAlgn val="ctr"/>
        <c:lblOffset val="100"/>
        <c:noMultiLvlLbl val="0"/>
      </c:catAx>
      <c:valAx>
        <c:axId val="220191072"/>
        <c:scaling>
          <c:orientation val="minMax"/>
        </c:scaling>
        <c:delete val="1"/>
        <c:axPos val="l"/>
        <c:numFmt formatCode="General" sourceLinked="1"/>
        <c:majorTickMark val="out"/>
        <c:minorTickMark val="none"/>
        <c:tickLblPos val="none"/>
        <c:crossAx val="220190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18164916885367"/>
          <c:y val="4.2981419053012122E-2"/>
          <c:w val="0.85154057305336861"/>
          <c:h val="0.83495353039888065"/>
        </c:manualLayout>
      </c:layout>
      <c:barChart>
        <c:barDir val="col"/>
        <c:grouping val="clustered"/>
        <c:varyColors val="0"/>
        <c:ser>
          <c:idx val="0"/>
          <c:order val="0"/>
          <c:tx>
            <c:strRef>
              <c:f>Sheet1!$B$1</c:f>
              <c:strCache>
                <c:ptCount val="1"/>
                <c:pt idx="0">
                  <c:v>% with Bachelor's Degree by Age 24</c:v>
                </c:pt>
              </c:strCache>
            </c:strRef>
          </c:tx>
          <c:spPr>
            <a:solidFill>
              <a:srgbClr val="762123"/>
            </a:solidFill>
          </c:spPr>
          <c:invertIfNegative val="0"/>
          <c:dPt>
            <c:idx val="0"/>
            <c:invertIfNegative val="0"/>
            <c:bubble3D val="0"/>
            <c:spPr>
              <a:solidFill>
                <a:srgbClr val="E46C0A"/>
              </a:solidFill>
            </c:spPr>
          </c:dPt>
          <c:dLbls>
            <c:dLbl>
              <c:idx val="1"/>
              <c:layout>
                <c:manualLayout>
                  <c:x val="-1.0936132983377365E-7"/>
                  <c:y val="8.3078611075254938E-2"/>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a:lstStyle/>
              <a:p>
                <a:pPr>
                  <a:defRPr sz="2400"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c:f>
              <c:strCache>
                <c:ptCount val="2"/>
                <c:pt idx="0">
                  <c:v>Highest income quartile</c:v>
                </c:pt>
                <c:pt idx="1">
                  <c:v>Lowest income quartile</c:v>
                </c:pt>
              </c:strCache>
            </c:strRef>
          </c:cat>
          <c:val>
            <c:numRef>
              <c:f>Sheet1!$B$2:$B$3</c:f>
              <c:numCache>
                <c:formatCode>0%</c:formatCode>
                <c:ptCount val="2"/>
                <c:pt idx="0">
                  <c:v>0.54</c:v>
                </c:pt>
                <c:pt idx="1">
                  <c:v>0.17</c:v>
                </c:pt>
              </c:numCache>
            </c:numRef>
          </c:val>
        </c:ser>
        <c:dLbls>
          <c:showLegendKey val="0"/>
          <c:showVal val="0"/>
          <c:showCatName val="0"/>
          <c:showSerName val="0"/>
          <c:showPercent val="0"/>
          <c:showBubbleSize val="0"/>
        </c:dLbls>
        <c:gapWidth val="100"/>
        <c:axId val="220193032"/>
        <c:axId val="220193424"/>
      </c:barChart>
      <c:catAx>
        <c:axId val="220193032"/>
        <c:scaling>
          <c:orientation val="minMax"/>
        </c:scaling>
        <c:delete val="0"/>
        <c:axPos val="b"/>
        <c:numFmt formatCode="General" sourceLinked="0"/>
        <c:majorTickMark val="out"/>
        <c:minorTickMark val="none"/>
        <c:tickLblPos val="nextTo"/>
        <c:txPr>
          <a:bodyPr/>
          <a:lstStyle/>
          <a:p>
            <a:pPr>
              <a:defRPr sz="1800"/>
            </a:pPr>
            <a:endParaRPr lang="en-US"/>
          </a:p>
        </c:txPr>
        <c:crossAx val="220193424"/>
        <c:crosses val="autoZero"/>
        <c:auto val="1"/>
        <c:lblAlgn val="ctr"/>
        <c:lblOffset val="100"/>
        <c:noMultiLvlLbl val="0"/>
      </c:catAx>
      <c:valAx>
        <c:axId val="220193424"/>
        <c:scaling>
          <c:orientation val="minMax"/>
          <c:max val="1"/>
          <c:min val="0"/>
        </c:scaling>
        <c:delete val="0"/>
        <c:axPos val="l"/>
        <c:title>
          <c:tx>
            <c:rich>
              <a:bodyPr rot="-5400000" vert="horz"/>
              <a:lstStyle/>
              <a:p>
                <a:pPr>
                  <a:defRPr/>
                </a:pPr>
                <a:r>
                  <a:rPr lang="en-US" dirty="0" smtClean="0"/>
                  <a:t>Percent</a:t>
                </a:r>
                <a:r>
                  <a:rPr lang="en-US" baseline="0%" dirty="0" smtClean="0"/>
                  <a:t> with Bachelor’s </a:t>
                </a:r>
              </a:p>
              <a:p>
                <a:pPr>
                  <a:defRPr/>
                </a:pPr>
                <a:r>
                  <a:rPr lang="en-US" baseline="0%" dirty="0" smtClean="0"/>
                  <a:t>Degree by Age 24</a:t>
                </a:r>
              </a:p>
            </c:rich>
          </c:tx>
          <c:overlay val="0"/>
        </c:title>
        <c:numFmt formatCode="0%" sourceLinked="0"/>
        <c:majorTickMark val="out"/>
        <c:minorTickMark val="none"/>
        <c:tickLblPos val="nextTo"/>
        <c:crossAx val="220193032"/>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3.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03947763816725"/>
          <c:y val="4.0492837050727724E-2"/>
          <c:w val="0.76594251314343575"/>
          <c:h val="0.77622397708510693"/>
        </c:manualLayout>
      </c:layout>
      <c:barChart>
        <c:barDir val="col"/>
        <c:grouping val="clustered"/>
        <c:varyColors val="0"/>
        <c:ser>
          <c:idx val="0"/>
          <c:order val="0"/>
          <c:tx>
            <c:strRef>
              <c:f>Sheet1!$B$1</c:f>
              <c:strCache>
                <c:ptCount val="1"/>
                <c:pt idx="0">
                  <c:v>Projected Population Growth, Ages 20-24, 2010-2050</c:v>
                </c:pt>
              </c:strCache>
            </c:strRef>
          </c:tx>
          <c:invertIfNegative val="0"/>
          <c:dPt>
            <c:idx val="0"/>
            <c:invertIfNegative val="0"/>
            <c:bubble3D val="0"/>
            <c:spPr>
              <a:solidFill>
                <a:srgbClr val="67BAC1"/>
              </a:solidFill>
            </c:spPr>
          </c:dPt>
          <c:dPt>
            <c:idx val="1"/>
            <c:invertIfNegative val="0"/>
            <c:bubble3D val="0"/>
            <c:spPr>
              <a:solidFill>
                <a:srgbClr val="BF311A"/>
              </a:solidFill>
            </c:spPr>
          </c:dPt>
          <c:dPt>
            <c:idx val="2"/>
            <c:invertIfNegative val="0"/>
            <c:bubble3D val="0"/>
            <c:spPr>
              <a:solidFill>
                <a:srgbClr val="FBB040"/>
              </a:solidFill>
            </c:spPr>
          </c:dPt>
          <c:dPt>
            <c:idx val="3"/>
            <c:invertIfNegative val="0"/>
            <c:bubble3D val="0"/>
            <c:spPr>
              <a:solidFill>
                <a:srgbClr val="EEDC89"/>
              </a:solidFill>
            </c:spPr>
          </c:dPt>
          <c:dPt>
            <c:idx val="4"/>
            <c:invertIfNegative val="0"/>
            <c:bubble3D val="0"/>
            <c:spPr>
              <a:solidFill>
                <a:srgbClr val="989184"/>
              </a:solidFill>
            </c:spPr>
          </c:dPt>
          <c:dLbls>
            <c:dLbl>
              <c:idx val="2"/>
              <c:numFmt formatCode="#,##0" sourceLinked="0"/>
              <c:spPr/>
              <c:txPr>
                <a:bodyPr/>
                <a:lstStyle/>
                <a:p>
                  <a:pPr>
                    <a:defRPr sz="1600" baseline="0%"/>
                  </a:pPr>
                  <a:endParaRPr lang="en-US"/>
                </a:p>
              </c:txPr>
              <c:showLegendKey val="0"/>
              <c:showVal val="1"/>
              <c:showCatName val="0"/>
              <c:showSerName val="0"/>
              <c:showPercent val="0"/>
              <c:showBubbleSize val="0"/>
            </c:dLbl>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Sheet1!$A$2:$A$6</c:f>
              <c:strCache>
                <c:ptCount val="5"/>
                <c:pt idx="0">
                  <c:v>White</c:v>
                </c:pt>
                <c:pt idx="1">
                  <c:v>Black</c:v>
                </c:pt>
                <c:pt idx="2">
                  <c:v>Latino</c:v>
                </c:pt>
                <c:pt idx="3">
                  <c:v>Asian</c:v>
                </c:pt>
                <c:pt idx="4">
                  <c:v>American Indian</c:v>
                </c:pt>
              </c:strCache>
            </c:strRef>
          </c:cat>
          <c:val>
            <c:numRef>
              <c:f>Sheet1!$B$2:$B$6</c:f>
              <c:numCache>
                <c:formatCode>General</c:formatCode>
                <c:ptCount val="5"/>
                <c:pt idx="0">
                  <c:v>-5516</c:v>
                </c:pt>
                <c:pt idx="1">
                  <c:v>2312</c:v>
                </c:pt>
                <c:pt idx="2">
                  <c:v>31337</c:v>
                </c:pt>
                <c:pt idx="3">
                  <c:v>4431</c:v>
                </c:pt>
                <c:pt idx="4">
                  <c:v>669</c:v>
                </c:pt>
              </c:numCache>
            </c:numRef>
          </c:val>
        </c:ser>
        <c:dLbls>
          <c:showLegendKey val="0"/>
          <c:showVal val="0"/>
          <c:showCatName val="0"/>
          <c:showSerName val="0"/>
          <c:showPercent val="0"/>
          <c:showBubbleSize val="0"/>
        </c:dLbls>
        <c:gapWidth val="150"/>
        <c:axId val="219909928"/>
        <c:axId val="219910320"/>
      </c:barChart>
      <c:catAx>
        <c:axId val="219909928"/>
        <c:scaling>
          <c:orientation val="minMax"/>
        </c:scaling>
        <c:delete val="0"/>
        <c:axPos val="b"/>
        <c:numFmt formatCode="General" sourceLinked="0"/>
        <c:majorTickMark val="out"/>
        <c:minorTickMark val="none"/>
        <c:tickLblPos val="none"/>
        <c:crossAx val="219910320"/>
        <c:crosses val="autoZero"/>
        <c:auto val="1"/>
        <c:lblAlgn val="ctr"/>
        <c:lblOffset val="770"/>
        <c:noMultiLvlLbl val="0"/>
      </c:catAx>
      <c:valAx>
        <c:axId val="219910320"/>
        <c:scaling>
          <c:orientation val="minMax"/>
        </c:scaling>
        <c:delete val="1"/>
        <c:axPos val="l"/>
        <c:numFmt formatCode="General" sourceLinked="1"/>
        <c:majorTickMark val="out"/>
        <c:minorTickMark val="none"/>
        <c:tickLblPos val="none"/>
        <c:crossAx val="2199099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463843374685E-2"/>
          <c:y val="6.7032001951429943E-2"/>
          <c:w val="0.57685401069740272"/>
          <c:h val="0.65203027650399215"/>
        </c:manualLayout>
      </c:layout>
      <c:barChart>
        <c:barDir val="col"/>
        <c:grouping val="clustered"/>
        <c:varyColors val="0"/>
        <c:ser>
          <c:idx val="0"/>
          <c:order val="0"/>
          <c:tx>
            <c:strRef>
              <c:f>Sheet1!$B$1</c:f>
              <c:strCache>
                <c:ptCount val="1"/>
                <c:pt idx="0">
                  <c:v>Projected Population Growth, Ages 20-24, 2010-2050</c:v>
                </c:pt>
              </c:strCache>
            </c:strRef>
          </c:tx>
          <c:invertIfNegative val="0"/>
          <c:dPt>
            <c:idx val="0"/>
            <c:invertIfNegative val="0"/>
            <c:bubble3D val="0"/>
            <c:spPr>
              <a:solidFill>
                <a:srgbClr val="67BAC1"/>
              </a:solidFill>
            </c:spPr>
          </c:dPt>
          <c:dPt>
            <c:idx val="1"/>
            <c:invertIfNegative val="0"/>
            <c:bubble3D val="0"/>
            <c:spPr>
              <a:solidFill>
                <a:srgbClr val="BF311A"/>
              </a:solidFill>
            </c:spPr>
          </c:dPt>
          <c:dPt>
            <c:idx val="2"/>
            <c:invertIfNegative val="0"/>
            <c:bubble3D val="0"/>
            <c:spPr>
              <a:solidFill>
                <a:srgbClr val="FBB040"/>
              </a:solidFill>
            </c:spPr>
          </c:dPt>
          <c:dPt>
            <c:idx val="3"/>
            <c:invertIfNegative val="0"/>
            <c:bubble3D val="0"/>
            <c:spPr>
              <a:solidFill>
                <a:srgbClr val="EEDC89"/>
              </a:solidFill>
            </c:spPr>
          </c:dPt>
          <c:dPt>
            <c:idx val="4"/>
            <c:invertIfNegative val="0"/>
            <c:bubble3D val="0"/>
            <c:spPr>
              <a:solidFill>
                <a:srgbClr val="989184"/>
              </a:solidFill>
            </c:spPr>
          </c:dPt>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Sheet1!$A$2:$A$6</c:f>
              <c:strCache>
                <c:ptCount val="5"/>
                <c:pt idx="0">
                  <c:v>White</c:v>
                </c:pt>
                <c:pt idx="1">
                  <c:v>Black</c:v>
                </c:pt>
                <c:pt idx="2">
                  <c:v>Latino</c:v>
                </c:pt>
                <c:pt idx="3">
                  <c:v>Asian</c:v>
                </c:pt>
                <c:pt idx="4">
                  <c:v>American Indian</c:v>
                </c:pt>
              </c:strCache>
            </c:strRef>
          </c:cat>
          <c:val>
            <c:numRef>
              <c:f>Sheet1!$B$2:$B$6</c:f>
              <c:numCache>
                <c:formatCode>General</c:formatCode>
                <c:ptCount val="5"/>
                <c:pt idx="0">
                  <c:v>-9.0000000000000024E-2</c:v>
                </c:pt>
                <c:pt idx="1">
                  <c:v>0.15000000000000024</c:v>
                </c:pt>
                <c:pt idx="2">
                  <c:v>1.37</c:v>
                </c:pt>
                <c:pt idx="3">
                  <c:v>0.96000000000000063</c:v>
                </c:pt>
                <c:pt idx="4">
                  <c:v>0.5</c:v>
                </c:pt>
              </c:numCache>
            </c:numRef>
          </c:val>
        </c:ser>
        <c:dLbls>
          <c:showLegendKey val="0"/>
          <c:showVal val="0"/>
          <c:showCatName val="0"/>
          <c:showSerName val="0"/>
          <c:showPercent val="0"/>
          <c:showBubbleSize val="0"/>
        </c:dLbls>
        <c:gapWidth val="150"/>
        <c:axId val="221050408"/>
        <c:axId val="221050800"/>
      </c:barChart>
      <c:catAx>
        <c:axId val="221050408"/>
        <c:scaling>
          <c:orientation val="minMax"/>
        </c:scaling>
        <c:delete val="0"/>
        <c:axPos val="b"/>
        <c:numFmt formatCode="General" sourceLinked="0"/>
        <c:majorTickMark val="out"/>
        <c:minorTickMark val="none"/>
        <c:tickLblPos val="none"/>
        <c:crossAx val="221050800"/>
        <c:crosses val="autoZero"/>
        <c:auto val="1"/>
        <c:lblAlgn val="ctr"/>
        <c:lblOffset val="700"/>
        <c:noMultiLvlLbl val="0"/>
      </c:catAx>
      <c:valAx>
        <c:axId val="221050800"/>
        <c:scaling>
          <c:orientation val="minMax"/>
        </c:scaling>
        <c:delete val="1"/>
        <c:axPos val="l"/>
        <c:numFmt formatCode="General" sourceLinked="1"/>
        <c:majorTickMark val="out"/>
        <c:minorTickMark val="none"/>
        <c:tickLblPos val="none"/>
        <c:crossAx val="221050408"/>
        <c:crosses val="autoZero"/>
        <c:crossBetween val="between"/>
      </c:valAx>
    </c:plotArea>
    <c:legend>
      <c:legendPos val="r"/>
      <c:layout>
        <c:manualLayout>
          <c:xMode val="edge"/>
          <c:yMode val="edge"/>
          <c:x val="0.67910825761856186"/>
          <c:y val="9.7227740300170742E-2"/>
          <c:w val="0.27192133996299112"/>
          <c:h val="0.6143639217503333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r>
              <a:rPr lang="en-US" sz="1800" b="1" i="0" baseline="0%" dirty="0" smtClean="0">
                <a:solidFill>
                  <a:schemeClr val="tx1"/>
                </a:solidFill>
                <a:effectLst/>
              </a:rPr>
              <a:t>Percentage of residents aged 25-64 with a postsecondary degree</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endParaRPr lang="en-US"/>
        </a:p>
      </c:txPr>
    </c:title>
    <c:autoTitleDeleted val="0"/>
    <c:plotArea>
      <c:layout>
        <c:manualLayout>
          <c:layoutTarget val="inner"/>
          <c:xMode val="edge"/>
          <c:yMode val="edge"/>
          <c:x val="5.9532763145986059E-2"/>
          <c:y val="6.8952119621410943E-2"/>
          <c:w val="0.93021981627296602"/>
          <c:h val="0.61530004772130753"/>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2"/>
            <c:invertIfNegative val="0"/>
            <c:bubble3D val="0"/>
            <c:spPr>
              <a:solidFill>
                <a:schemeClr val="accent1"/>
              </a:solidFill>
              <a:ln>
                <a:solidFill>
                  <a:schemeClr val="tx1"/>
                </a:solidFill>
              </a:ln>
              <a:effectLst/>
            </c:spPr>
          </c:dPt>
          <c:dPt>
            <c:idx val="3"/>
            <c:invertIfNegative val="0"/>
            <c:bubble3D val="0"/>
            <c:spPr>
              <a:solidFill>
                <a:srgbClr val="667B7A"/>
              </a:solidFill>
              <a:ln>
                <a:solidFill>
                  <a:schemeClr val="tx1"/>
                </a:solidFill>
              </a:ln>
              <a:effectLst/>
            </c:spPr>
          </c:dPt>
          <c:dPt>
            <c:idx val="4"/>
            <c:invertIfNegative val="0"/>
            <c:bubble3D val="0"/>
            <c:spPr>
              <a:solidFill>
                <a:srgbClr val="C00000"/>
              </a:solidFill>
              <a:ln>
                <a:solidFill>
                  <a:schemeClr val="tx1"/>
                </a:solidFill>
              </a:ln>
              <a:effectLst/>
            </c:spPr>
          </c:dPt>
          <c:dPt>
            <c:idx val="19"/>
            <c:invertIfNegative val="0"/>
            <c:bubble3D val="0"/>
            <c:spPr>
              <a:solidFill>
                <a:srgbClr val="0070C0"/>
              </a:solidFill>
              <a:ln>
                <a:solidFill>
                  <a:schemeClr val="tx1"/>
                </a:solidFill>
              </a:ln>
              <a:effectLst/>
            </c:spPr>
          </c:dPt>
          <c:dPt>
            <c:idx val="20"/>
            <c:invertIfNegative val="0"/>
            <c:bubble3D val="0"/>
            <c:spPr>
              <a:solidFill>
                <a:srgbClr val="667B7A"/>
              </a:solidFill>
              <a:ln>
                <a:solidFill>
                  <a:schemeClr val="tx1"/>
                </a:solidFill>
              </a:ln>
              <a:effectLst/>
            </c:spPr>
          </c:dPt>
          <c:dLbls>
            <c:dLbl>
              <c:idx val="3"/>
              <c:layout>
                <c:manualLayout>
                  <c:x val="3.017241379310345E-2"/>
                  <c:y val="2.1043108247832194E-3"/>
                </c:manualLayout>
              </c:layout>
              <c:tx>
                <c:rich>
                  <a:bodyPr/>
                  <a:lstStyle/>
                  <a:p>
                    <a:r>
                      <a:rPr lang="en-US" dirty="0" smtClean="0"/>
                      <a:t>44%</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19"/>
              <c:layout>
                <c:manualLayout>
                  <c:x val="-4.3103448275862068E-3"/>
                  <c:y val="4.419191919191919E-3"/>
                </c:manualLayout>
              </c:layout>
              <c:tx>
                <c:rich>
                  <a:bodyPr/>
                  <a:lstStyle/>
                  <a:p>
                    <a:r>
                      <a:rPr lang="en-US" dirty="0" smtClean="0"/>
                      <a:t>33%</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
                        <a:lumOff val="25%"/>
                      </a:schemeClr>
                    </a:solidFill>
                    <a:latin typeface="+mn-lt"/>
                    <a:ea typeface="+mn-ea"/>
                    <a:cs typeface="+mn-cs"/>
                  </a:defRPr>
                </a:pPr>
                <a:endParaRPr lang="en-US"/>
              </a:p>
            </c:txPr>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Sheet1!$A$2:$A$36</c:f>
              <c:strCache>
                <c:ptCount val="35"/>
                <c:pt idx="0">
                  <c:v>Canada</c:v>
                </c:pt>
                <c:pt idx="1">
                  <c:v>Israel</c:v>
                </c:pt>
                <c:pt idx="2">
                  <c:v>Luxembourg</c:v>
                </c:pt>
                <c:pt idx="3">
                  <c:v>Korea</c:v>
                </c:pt>
                <c:pt idx="4">
                  <c:v>United States</c:v>
                </c:pt>
                <c:pt idx="5">
                  <c:v>United Kingdom</c:v>
                </c:pt>
                <c:pt idx="6">
                  <c:v>Australia</c:v>
                </c:pt>
                <c:pt idx="7">
                  <c:v>Finland</c:v>
                </c:pt>
                <c:pt idx="8">
                  <c:v>Norway</c:v>
                </c:pt>
                <c:pt idx="9">
                  <c:v>Ireland</c:v>
                </c:pt>
                <c:pt idx="10">
                  <c:v>Switzerland</c:v>
                </c:pt>
                <c:pt idx="11">
                  <c:v>Sweden</c:v>
                </c:pt>
                <c:pt idx="12">
                  <c:v>Estonia</c:v>
                </c:pt>
                <c:pt idx="13">
                  <c:v>Iceland</c:v>
                </c:pt>
                <c:pt idx="14">
                  <c:v>Belgium</c:v>
                </c:pt>
                <c:pt idx="15">
                  <c:v>Denmark</c:v>
                </c:pt>
                <c:pt idx="16">
                  <c:v>New Zealand</c:v>
                </c:pt>
                <c:pt idx="17">
                  <c:v>Spain</c:v>
                </c:pt>
                <c:pt idx="18">
                  <c:v>Netherlands</c:v>
                </c:pt>
                <c:pt idx="19">
                  <c:v>OECD average</c:v>
                </c:pt>
                <c:pt idx="20">
                  <c:v>France</c:v>
                </c:pt>
                <c:pt idx="21">
                  <c:v>Austria</c:v>
                </c:pt>
                <c:pt idx="22">
                  <c:v>Slovenia</c:v>
                </c:pt>
                <c:pt idx="23">
                  <c:v>Greece</c:v>
                </c:pt>
                <c:pt idx="24">
                  <c:v>Japan</c:v>
                </c:pt>
                <c:pt idx="25">
                  <c:v>Germany</c:v>
                </c:pt>
                <c:pt idx="26">
                  <c:v>Poland</c:v>
                </c:pt>
                <c:pt idx="27">
                  <c:v>Hungary</c:v>
                </c:pt>
                <c:pt idx="28">
                  <c:v>Portugal</c:v>
                </c:pt>
                <c:pt idx="29">
                  <c:v>Czech Republic</c:v>
                </c:pt>
                <c:pt idx="30">
                  <c:v>Chile</c:v>
                </c:pt>
                <c:pt idx="31">
                  <c:v>Slovak Republic</c:v>
                </c:pt>
                <c:pt idx="32">
                  <c:v>Mexico</c:v>
                </c:pt>
                <c:pt idx="33">
                  <c:v>Italy</c:v>
                </c:pt>
                <c:pt idx="34">
                  <c:v>Turkey</c:v>
                </c:pt>
              </c:strCache>
            </c:strRef>
          </c:cat>
          <c:val>
            <c:numRef>
              <c:f>Sheet1!$B$2:$B$36</c:f>
              <c:numCache>
                <c:formatCode>#,##0.00</c:formatCode>
                <c:ptCount val="35"/>
                <c:pt idx="0">
                  <c:v>0.53614959716797006</c:v>
                </c:pt>
                <c:pt idx="1">
                  <c:v>0.48532730102539001</c:v>
                </c:pt>
                <c:pt idx="2">
                  <c:v>0.45935588836669999</c:v>
                </c:pt>
                <c:pt idx="3">
                  <c:v>0.44569664001464998</c:v>
                </c:pt>
                <c:pt idx="4">
                  <c:v>0.44224613189697004</c:v>
                </c:pt>
                <c:pt idx="5">
                  <c:v>0.42217449188232004</c:v>
                </c:pt>
                <c:pt idx="6">
                  <c:v>0.41901855468749999</c:v>
                </c:pt>
                <c:pt idx="7">
                  <c:v>0.41776676177979</c:v>
                </c:pt>
                <c:pt idx="8">
                  <c:v>0.41757919311522995</c:v>
                </c:pt>
                <c:pt idx="9">
                  <c:v>0.40966106414795</c:v>
                </c:pt>
                <c:pt idx="10">
                  <c:v>0.40199184417724998</c:v>
                </c:pt>
                <c:pt idx="11">
                  <c:v>0.38700305938721002</c:v>
                </c:pt>
                <c:pt idx="12">
                  <c:v>0.38</c:v>
                </c:pt>
                <c:pt idx="13">
                  <c:v>0.37088050842284997</c:v>
                </c:pt>
                <c:pt idx="14">
                  <c:v>0.36855022430419998</c:v>
                </c:pt>
                <c:pt idx="15">
                  <c:v>0.35800266265868996</c:v>
                </c:pt>
                <c:pt idx="16">
                  <c:v>0.35628940582274998</c:v>
                </c:pt>
                <c:pt idx="17">
                  <c:v>0.34678775787353999</c:v>
                </c:pt>
                <c:pt idx="18">
                  <c:v>0.34419815063477005</c:v>
                </c:pt>
                <c:pt idx="19">
                  <c:v>0.33500000000000002</c:v>
                </c:pt>
                <c:pt idx="20">
                  <c:v>0.32105262756347996</c:v>
                </c:pt>
                <c:pt idx="21">
                  <c:v>0.29904895782471003</c:v>
                </c:pt>
                <c:pt idx="22">
                  <c:v>0.28600915908814001</c:v>
                </c:pt>
                <c:pt idx="23">
                  <c:v>0.28105659484862999</c:v>
                </c:pt>
                <c:pt idx="24">
                  <c:v>0.27605546951293997</c:v>
                </c:pt>
                <c:pt idx="25">
                  <c:v>0.27057884216308997</c:v>
                </c:pt>
                <c:pt idx="26">
                  <c:v>0.26995473861693997</c:v>
                </c:pt>
                <c:pt idx="27">
                  <c:v>0.23356077194213998</c:v>
                </c:pt>
                <c:pt idx="28">
                  <c:v>0.21716899871826001</c:v>
                </c:pt>
                <c:pt idx="29">
                  <c:v>0.21510129928588997</c:v>
                </c:pt>
                <c:pt idx="30">
                  <c:v>0.21089817047118997</c:v>
                </c:pt>
                <c:pt idx="31">
                  <c:v>0.20379577636718998</c:v>
                </c:pt>
                <c:pt idx="32">
                  <c:v>0.18549766540526999</c:v>
                </c:pt>
                <c:pt idx="33">
                  <c:v>0.16910579681396001</c:v>
                </c:pt>
                <c:pt idx="34">
                  <c:v>0.16693634033203</c:v>
                </c:pt>
              </c:numCache>
            </c:numRef>
          </c:val>
        </c:ser>
        <c:dLbls>
          <c:showLegendKey val="0"/>
          <c:showVal val="0"/>
          <c:showCatName val="0"/>
          <c:showSerName val="0"/>
          <c:showPercent val="0"/>
          <c:showBubbleSize val="0"/>
        </c:dLbls>
        <c:gapWidth val="219"/>
        <c:overlap val="-27"/>
        <c:axId val="221051584"/>
        <c:axId val="221051976"/>
      </c:barChart>
      <c:catAx>
        <c:axId val="221051584"/>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360000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1051976"/>
        <c:crossesAt val="0"/>
        <c:auto val="1"/>
        <c:lblAlgn val="ctr"/>
        <c:lblOffset val="100"/>
        <c:tickLblSkip val="1"/>
        <c:tickMarkSkip val="1"/>
        <c:noMultiLvlLbl val="0"/>
      </c:catAx>
      <c:valAx>
        <c:axId val="221051976"/>
        <c:scaling>
          <c:orientation val="minMax"/>
          <c:max val="1"/>
          <c:min val="0"/>
        </c:scaling>
        <c:delete val="0"/>
        <c:axPos val="l"/>
        <c:majorGridlines>
          <c:spPr>
            <a:ln w="9525" cap="flat" cmpd="sng" algn="ctr">
              <a:solidFill>
                <a:schemeClr val="dk1">
                  <a:shade val="95%"/>
                  <a:satMod val="105%"/>
                </a:schemeClr>
              </a:solidFill>
              <a:prstDash val="solid"/>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10515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r>
              <a:rPr lang="en-US" sz="1800" b="1" i="0" baseline="0%" dirty="0" smtClean="0">
                <a:solidFill>
                  <a:schemeClr val="tx1"/>
                </a:solidFill>
                <a:effectLst/>
              </a:rPr>
              <a:t>Percentage of residents aged 25-34 with a postsecondary degree</a:t>
            </a:r>
            <a:endParaRPr lang="en-US" dirty="0">
              <a:solidFill>
                <a:schemeClr val="tx1"/>
              </a:solidFill>
              <a:effectLst/>
            </a:endParaRPr>
          </a:p>
        </c:rich>
      </c:tx>
      <c:layout>
        <c:manualLayout>
          <c:xMode val="edge"/>
          <c:yMode val="edge"/>
          <c:x val="0.15472701149425289"/>
          <c:y val="6.64982502187226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endParaRPr lang="en-US"/>
        </a:p>
      </c:txPr>
    </c:title>
    <c:autoTitleDeleted val="0"/>
    <c:plotArea>
      <c:layout>
        <c:manualLayout>
          <c:layoutTarget val="inner"/>
          <c:xMode val="edge"/>
          <c:yMode val="edge"/>
          <c:x val="6.9590234410353877E-2"/>
          <c:y val="0.21849160900342002"/>
          <c:w val="0.92159912661779342"/>
          <c:h val="0.56792332776584742"/>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2"/>
            <c:invertIfNegative val="0"/>
            <c:bubble3D val="0"/>
            <c:spPr>
              <a:solidFill>
                <a:schemeClr val="accent1"/>
              </a:solidFill>
              <a:ln>
                <a:solidFill>
                  <a:schemeClr val="tx1"/>
                </a:solidFill>
              </a:ln>
              <a:effectLst/>
            </c:spPr>
          </c:dPt>
          <c:dPt>
            <c:idx val="3"/>
            <c:invertIfNegative val="0"/>
            <c:bubble3D val="0"/>
            <c:spPr>
              <a:solidFill>
                <a:schemeClr val="accent1"/>
              </a:solidFill>
              <a:ln>
                <a:solidFill>
                  <a:schemeClr val="tx1"/>
                </a:solidFill>
              </a:ln>
              <a:effectLst/>
            </c:spPr>
          </c:dPt>
          <c:dPt>
            <c:idx val="10"/>
            <c:invertIfNegative val="0"/>
            <c:bubble3D val="0"/>
            <c:spPr>
              <a:solidFill>
                <a:schemeClr val="accent2"/>
              </a:solidFill>
              <a:ln>
                <a:solidFill>
                  <a:schemeClr val="tx1"/>
                </a:solidFill>
              </a:ln>
              <a:effectLst/>
            </c:spPr>
          </c:dPt>
          <c:dPt>
            <c:idx val="12"/>
            <c:invertIfNegative val="0"/>
            <c:bubble3D val="0"/>
            <c:spPr>
              <a:solidFill>
                <a:schemeClr val="accent1"/>
              </a:solidFill>
              <a:ln>
                <a:solidFill>
                  <a:schemeClr val="tx1"/>
                </a:solidFill>
              </a:ln>
              <a:effectLst/>
            </c:spPr>
          </c:dPt>
          <c:dPt>
            <c:idx val="14"/>
            <c:invertIfNegative val="0"/>
            <c:bubble3D val="0"/>
            <c:spPr>
              <a:solidFill>
                <a:schemeClr val="accent1"/>
              </a:solidFill>
              <a:ln>
                <a:solidFill>
                  <a:schemeClr val="tx1"/>
                </a:solidFill>
              </a:ln>
              <a:effectLst/>
            </c:spPr>
          </c:dPt>
          <c:dPt>
            <c:idx val="17"/>
            <c:invertIfNegative val="0"/>
            <c:bubble3D val="0"/>
            <c:spPr>
              <a:solidFill>
                <a:srgbClr val="0070C0"/>
              </a:solidFill>
              <a:ln>
                <a:solidFill>
                  <a:schemeClr val="tx1"/>
                </a:solidFill>
              </a:ln>
              <a:effectLst/>
            </c:spPr>
          </c:dPt>
          <c:dPt>
            <c:idx val="19"/>
            <c:invertIfNegative val="0"/>
            <c:bubble3D val="0"/>
            <c:spPr>
              <a:solidFill>
                <a:schemeClr val="accent1"/>
              </a:solidFill>
              <a:ln>
                <a:solidFill>
                  <a:schemeClr val="tx1"/>
                </a:solidFill>
              </a:ln>
              <a:effectLst/>
            </c:spPr>
          </c:dPt>
          <c:dPt>
            <c:idx val="20"/>
            <c:invertIfNegative val="0"/>
            <c:bubble3D val="0"/>
            <c:spPr>
              <a:solidFill>
                <a:schemeClr val="accent1"/>
              </a:solidFill>
              <a:ln>
                <a:solidFill>
                  <a:schemeClr val="tx1"/>
                </a:solidFill>
              </a:ln>
              <a:effectLst/>
            </c:spPr>
          </c:dPt>
          <c:dPt>
            <c:idx val="22"/>
            <c:invertIfNegative val="0"/>
            <c:bubble3D val="0"/>
            <c:spPr>
              <a:solidFill>
                <a:srgbClr val="667B7A"/>
              </a:solidFill>
              <a:ln>
                <a:solidFill>
                  <a:schemeClr val="tx1"/>
                </a:solidFill>
              </a:ln>
              <a:effectLst/>
            </c:spPr>
          </c:dPt>
          <c:dLbls>
            <c:dLbl>
              <c:idx val="10"/>
              <c:layout>
                <c:manualLayout>
                  <c:x val="2.8735632183908085E-3"/>
                  <c:y val="0"/>
                </c:manualLayout>
              </c:layout>
              <c:tx>
                <c:rich>
                  <a:bodyPr/>
                  <a:lstStyle/>
                  <a:p>
                    <a:r>
                      <a:rPr lang="en-US" sz="1400" dirty="0" smtClean="0">
                        <a:solidFill>
                          <a:schemeClr val="accent2"/>
                        </a:solidFill>
                      </a:rPr>
                      <a:t>46%</a:t>
                    </a:r>
                    <a:endParaRPr lang="en-US" sz="1400" dirty="0">
                      <a:solidFill>
                        <a:schemeClr val="accent2"/>
                      </a:solidFill>
                    </a:endParaRPr>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2"/>
              <c:layout>
                <c:manualLayout>
                  <c:x val="-0.1307471264367816"/>
                  <c:y val="-1.0101010101010102E-2"/>
                </c:manualLayout>
              </c:layout>
              <c:tx>
                <c:rich>
                  <a:bodyPr/>
                  <a:lstStyle/>
                  <a:p>
                    <a:r>
                      <a:rPr lang="en-US" dirty="0" smtClean="0"/>
                      <a:t>41%</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
                        <a:lumOff val="25%"/>
                      </a:schemeClr>
                    </a:solidFill>
                    <a:latin typeface="+mn-lt"/>
                    <a:ea typeface="+mn-ea"/>
                    <a:cs typeface="+mn-cs"/>
                  </a:defRPr>
                </a:pPr>
                <a:endParaRPr lang="en-US"/>
              </a:p>
            </c:txPr>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Sheet1!$A$2:$A$36</c:f>
              <c:strCache>
                <c:ptCount val="35"/>
                <c:pt idx="0">
                  <c:v>Korea</c:v>
                </c:pt>
                <c:pt idx="1">
                  <c:v>Canada</c:v>
                </c:pt>
                <c:pt idx="2">
                  <c:v>Luxembourg</c:v>
                </c:pt>
                <c:pt idx="3">
                  <c:v>Ireland</c:v>
                </c:pt>
                <c:pt idx="4">
                  <c:v>United Kingdom</c:v>
                </c:pt>
                <c:pt idx="5">
                  <c:v>Norway</c:v>
                </c:pt>
                <c:pt idx="6">
                  <c:v>Australia</c:v>
                </c:pt>
                <c:pt idx="7">
                  <c:v>Israel</c:v>
                </c:pt>
                <c:pt idx="8">
                  <c:v>Switzerland</c:v>
                </c:pt>
                <c:pt idx="9">
                  <c:v>Sweden</c:v>
                </c:pt>
                <c:pt idx="10">
                  <c:v>United States</c:v>
                </c:pt>
                <c:pt idx="11">
                  <c:v>Netherlands</c:v>
                </c:pt>
                <c:pt idx="12">
                  <c:v>Belgium</c:v>
                </c:pt>
                <c:pt idx="13">
                  <c:v>France</c:v>
                </c:pt>
                <c:pt idx="14">
                  <c:v>Poland</c:v>
                </c:pt>
                <c:pt idx="15">
                  <c:v>Denmark</c:v>
                </c:pt>
                <c:pt idx="16">
                  <c:v>Spain</c:v>
                </c:pt>
                <c:pt idx="17">
                  <c:v>OECD average</c:v>
                </c:pt>
                <c:pt idx="18">
                  <c:v>Iceland</c:v>
                </c:pt>
                <c:pt idx="19">
                  <c:v>New Zealand</c:v>
                </c:pt>
                <c:pt idx="20">
                  <c:v>Finland</c:v>
                </c:pt>
                <c:pt idx="21">
                  <c:v>Estonia</c:v>
                </c:pt>
                <c:pt idx="22">
                  <c:v>Greece</c:v>
                </c:pt>
                <c:pt idx="23">
                  <c:v>Austria</c:v>
                </c:pt>
                <c:pt idx="24">
                  <c:v>Slovenia</c:v>
                </c:pt>
                <c:pt idx="25">
                  <c:v>Japan</c:v>
                </c:pt>
                <c:pt idx="26">
                  <c:v>Hungary</c:v>
                </c:pt>
                <c:pt idx="27">
                  <c:v>Portugal</c:v>
                </c:pt>
                <c:pt idx="28">
                  <c:v>Czech Republic</c:v>
                </c:pt>
                <c:pt idx="29">
                  <c:v>Slovak Republic</c:v>
                </c:pt>
                <c:pt idx="30">
                  <c:v>Germany</c:v>
                </c:pt>
                <c:pt idx="31">
                  <c:v>Chile</c:v>
                </c:pt>
                <c:pt idx="32">
                  <c:v>Turkey</c:v>
                </c:pt>
                <c:pt idx="33">
                  <c:v>Mexico</c:v>
                </c:pt>
                <c:pt idx="34">
                  <c:v>Italy</c:v>
                </c:pt>
              </c:strCache>
            </c:strRef>
          </c:cat>
          <c:val>
            <c:numRef>
              <c:f>Sheet1!$B$2:$B$36</c:f>
              <c:numCache>
                <c:formatCode>0%</c:formatCode>
                <c:ptCount val="35"/>
                <c:pt idx="0">
                  <c:v>0.67746726989745998</c:v>
                </c:pt>
                <c:pt idx="1">
                  <c:v>0.52928134918212999</c:v>
                </c:pt>
                <c:pt idx="2">
                  <c:v>0.52928134918212999</c:v>
                </c:pt>
                <c:pt idx="3">
                  <c:v>0.50767910003661998</c:v>
                </c:pt>
                <c:pt idx="4">
                  <c:v>0.49008171081542995</c:v>
                </c:pt>
                <c:pt idx="5">
                  <c:v>0.48131389617920001</c:v>
                </c:pt>
                <c:pt idx="6">
                  <c:v>0.48131389617920001</c:v>
                </c:pt>
                <c:pt idx="7">
                  <c:v>0.46005546569823996</c:v>
                </c:pt>
                <c:pt idx="8">
                  <c:v>0.45997863769531</c:v>
                </c:pt>
                <c:pt idx="9">
                  <c:v>0.45978122711182001</c:v>
                </c:pt>
                <c:pt idx="10">
                  <c:v>0.44287265777587997</c:v>
                </c:pt>
                <c:pt idx="11">
                  <c:v>0.44287265777587997</c:v>
                </c:pt>
                <c:pt idx="12">
                  <c:v>0.44055725097656001</c:v>
                </c:pt>
                <c:pt idx="13">
                  <c:v>0.44055725097656001</c:v>
                </c:pt>
                <c:pt idx="14">
                  <c:v>0.42601539611816003</c:v>
                </c:pt>
                <c:pt idx="15">
                  <c:v>0.42130603790282994</c:v>
                </c:pt>
                <c:pt idx="16">
                  <c:v>0.40695674391353698</c:v>
                </c:pt>
                <c:pt idx="17">
                  <c:v>0.40695674391353698</c:v>
                </c:pt>
                <c:pt idx="18">
                  <c:v>0.40588050842285001</c:v>
                </c:pt>
                <c:pt idx="19">
                  <c:v>0.40402225494385002</c:v>
                </c:pt>
                <c:pt idx="20">
                  <c:v>0.4</c:v>
                </c:pt>
                <c:pt idx="21">
                  <c:v>0.4</c:v>
                </c:pt>
                <c:pt idx="22">
                  <c:v>0.38666870117187996</c:v>
                </c:pt>
                <c:pt idx="23">
                  <c:v>0.38403148651122998</c:v>
                </c:pt>
                <c:pt idx="24">
                  <c:v>0.36796535491942994</c:v>
                </c:pt>
                <c:pt idx="25">
                  <c:v>0.32109081268310002</c:v>
                </c:pt>
                <c:pt idx="26">
                  <c:v>0.29887348175049</c:v>
                </c:pt>
                <c:pt idx="27">
                  <c:v>0.29826093673706</c:v>
                </c:pt>
                <c:pt idx="28">
                  <c:v>0.28422803878783998</c:v>
                </c:pt>
                <c:pt idx="29">
                  <c:v>0.28422803878783998</c:v>
                </c:pt>
                <c:pt idx="30">
                  <c:v>0.27272481918335001</c:v>
                </c:pt>
                <c:pt idx="31">
                  <c:v>0.24793388366698998</c:v>
                </c:pt>
                <c:pt idx="32">
                  <c:v>0.24793388366698998</c:v>
                </c:pt>
                <c:pt idx="33">
                  <c:v>0.24158853530883997</c:v>
                </c:pt>
                <c:pt idx="34">
                  <c:v>0.24158853530883997</c:v>
                </c:pt>
              </c:numCache>
            </c:numRef>
          </c:val>
        </c:ser>
        <c:dLbls>
          <c:showLegendKey val="0"/>
          <c:showVal val="0"/>
          <c:showCatName val="0"/>
          <c:showSerName val="0"/>
          <c:showPercent val="0"/>
          <c:showBubbleSize val="0"/>
        </c:dLbls>
        <c:gapWidth val="219"/>
        <c:overlap val="-27"/>
        <c:axId val="221053544"/>
        <c:axId val="221053936"/>
      </c:barChart>
      <c:catAx>
        <c:axId val="221053544"/>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360000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1053936"/>
        <c:crossesAt val="0"/>
        <c:auto val="1"/>
        <c:lblAlgn val="ctr"/>
        <c:lblOffset val="100"/>
        <c:tickLblSkip val="1"/>
        <c:tickMarkSkip val="1"/>
        <c:noMultiLvlLbl val="0"/>
      </c:catAx>
      <c:valAx>
        <c:axId val="221053936"/>
        <c:scaling>
          <c:orientation val="minMax"/>
          <c:max val="1"/>
          <c:min val="0"/>
        </c:scaling>
        <c:delete val="0"/>
        <c:axPos val="l"/>
        <c:majorGridlines>
          <c:spPr>
            <a:ln w="9525" cap="flat" cmpd="sng" algn="ctr">
              <a:solidFill>
                <a:schemeClr val="dk1">
                  <a:shade val="95%"/>
                  <a:satMod val="105%"/>
                </a:schemeClr>
              </a:solidFill>
              <a:prstDash val="solid"/>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10535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r>
              <a:rPr lang="en-US" sz="1800" b="1" dirty="0">
                <a:solidFill>
                  <a:schemeClr val="tx1"/>
                </a:solidFill>
              </a:rPr>
              <a:t>Difference in percentage of residents aged 45-54 and those aged 25-34 with a postsecondary degree</a:t>
            </a:r>
          </a:p>
        </c:rich>
      </c:tx>
      <c:layout>
        <c:manualLayout>
          <c:xMode val="edge"/>
          <c:yMode val="edge"/>
          <c:x val="0.11862068965517242"/>
          <c:y val="0.1143791492975142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endParaRPr lang="en-US"/>
        </a:p>
      </c:txPr>
    </c:title>
    <c:autoTitleDeleted val="0"/>
    <c:plotArea>
      <c:layout>
        <c:manualLayout>
          <c:layoutTarget val="inner"/>
          <c:xMode val="edge"/>
          <c:yMode val="edge"/>
          <c:x val="6.085279210788308E-2"/>
          <c:y val="0.2633149241761446"/>
          <c:w val="0.91728878179020734"/>
          <c:h val="0.52953156897054543"/>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15"/>
            <c:invertIfNegative val="0"/>
            <c:bubble3D val="0"/>
            <c:spPr>
              <a:solidFill>
                <a:srgbClr val="0070C0"/>
              </a:solidFill>
              <a:ln>
                <a:solidFill>
                  <a:schemeClr val="tx1"/>
                </a:solidFill>
              </a:ln>
              <a:effectLst/>
            </c:spPr>
          </c:dPt>
          <c:dPt>
            <c:idx val="29"/>
            <c:invertIfNegative val="0"/>
            <c:bubble3D val="0"/>
            <c:spPr>
              <a:solidFill>
                <a:schemeClr val="accent2"/>
              </a:solidFill>
              <a:ln>
                <a:solidFill>
                  <a:schemeClr val="tx1"/>
                </a:solidFill>
              </a:ln>
              <a:effectLst/>
            </c:spPr>
          </c:dPt>
          <c:dLbls>
            <c:dLbl>
              <c:idx val="15"/>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9"/>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
                        <a:lumOff val="25%"/>
                      </a:schemeClr>
                    </a:solidFill>
                    <a:latin typeface="+mn-lt"/>
                    <a:ea typeface="+mn-ea"/>
                    <a:cs typeface="+mn-cs"/>
                  </a:defRPr>
                </a:pPr>
                <a:endParaRPr lang="en-US"/>
              </a:p>
            </c:txPr>
            <c:showLegendKey val="0"/>
            <c:showVal val="0"/>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Sheet1!$A$2:$A$36</c:f>
              <c:strCache>
                <c:ptCount val="35"/>
                <c:pt idx="0">
                  <c:v>Korea</c:v>
                </c:pt>
                <c:pt idx="1">
                  <c:v>Poland</c:v>
                </c:pt>
                <c:pt idx="2">
                  <c:v>France</c:v>
                </c:pt>
                <c:pt idx="3">
                  <c:v>Ireland</c:v>
                </c:pt>
                <c:pt idx="4">
                  <c:v>Chile</c:v>
                </c:pt>
                <c:pt idx="5">
                  <c:v>Luxembourg</c:v>
                </c:pt>
                <c:pt idx="6">
                  <c:v>Portugal</c:v>
                </c:pt>
                <c:pt idx="7">
                  <c:v>Norway</c:v>
                </c:pt>
                <c:pt idx="8">
                  <c:v>Spain</c:v>
                </c:pt>
                <c:pt idx="9">
                  <c:v>Belgium</c:v>
                </c:pt>
                <c:pt idx="10">
                  <c:v>Sweden</c:v>
                </c:pt>
                <c:pt idx="11">
                  <c:v>Slovenia</c:v>
                </c:pt>
                <c:pt idx="12">
                  <c:v>Japan</c:v>
                </c:pt>
                <c:pt idx="13">
                  <c:v>United Kingdom</c:v>
                </c:pt>
                <c:pt idx="14">
                  <c:v>Netherlands</c:v>
                </c:pt>
                <c:pt idx="15">
                  <c:v>OECD average</c:v>
                </c:pt>
                <c:pt idx="16">
                  <c:v>Canada</c:v>
                </c:pt>
                <c:pt idx="17">
                  <c:v>Australia</c:v>
                </c:pt>
                <c:pt idx="18">
                  <c:v>Slovak Republic</c:v>
                </c:pt>
                <c:pt idx="19">
                  <c:v>Italy</c:v>
                </c:pt>
                <c:pt idx="20">
                  <c:v>Turkey</c:v>
                </c:pt>
                <c:pt idx="21">
                  <c:v>Greece</c:v>
                </c:pt>
                <c:pt idx="22">
                  <c:v>Hungary</c:v>
                </c:pt>
                <c:pt idx="23">
                  <c:v>New Zealand</c:v>
                </c:pt>
                <c:pt idx="24">
                  <c:v>Switzerland</c:v>
                </c:pt>
                <c:pt idx="25">
                  <c:v>Czech Republic</c:v>
                </c:pt>
                <c:pt idx="26">
                  <c:v>Denmark</c:v>
                </c:pt>
                <c:pt idx="27">
                  <c:v>Iceland</c:v>
                </c:pt>
                <c:pt idx="28">
                  <c:v>Mexico</c:v>
                </c:pt>
                <c:pt idx="29">
                  <c:v>United States</c:v>
                </c:pt>
                <c:pt idx="30">
                  <c:v>Austria</c:v>
                </c:pt>
                <c:pt idx="31">
                  <c:v>Finland</c:v>
                </c:pt>
                <c:pt idx="32">
                  <c:v>Israel</c:v>
                </c:pt>
                <c:pt idx="33">
                  <c:v>Germany</c:v>
                </c:pt>
                <c:pt idx="34">
                  <c:v>Estonia</c:v>
                </c:pt>
              </c:strCache>
            </c:strRef>
          </c:cat>
          <c:val>
            <c:numRef>
              <c:f>Sheet1!$B$2:$B$36</c:f>
              <c:numCache>
                <c:formatCode>0.00</c:formatCode>
                <c:ptCount val="35"/>
                <c:pt idx="0">
                  <c:v>0.38360819653128397</c:v>
                </c:pt>
                <c:pt idx="1">
                  <c:v>0.2234838898266574</c:v>
                </c:pt>
                <c:pt idx="2">
                  <c:v>0.21128200760864146</c:v>
                </c:pt>
                <c:pt idx="3">
                  <c:v>0.18360953908672542</c:v>
                </c:pt>
                <c:pt idx="4">
                  <c:v>0.16999183886392849</c:v>
                </c:pt>
                <c:pt idx="5">
                  <c:v>0.16289779114095967</c:v>
                </c:pt>
                <c:pt idx="6">
                  <c:v>0.14406117797788345</c:v>
                </c:pt>
                <c:pt idx="7">
                  <c:v>0.13826163054179488</c:v>
                </c:pt>
                <c:pt idx="8">
                  <c:v>0.13539436757802054</c:v>
                </c:pt>
                <c:pt idx="9">
                  <c:v>0.12888665779070452</c:v>
                </c:pt>
                <c:pt idx="10">
                  <c:v>0.1223191533706169</c:v>
                </c:pt>
                <c:pt idx="11">
                  <c:v>0.11331803248195531</c:v>
                </c:pt>
                <c:pt idx="12">
                  <c:v>0.10935237363387977</c:v>
                </c:pt>
                <c:pt idx="13">
                  <c:v>0.10817253691840591</c:v>
                </c:pt>
                <c:pt idx="14">
                  <c:v>0.10623529247949648</c:v>
                </c:pt>
                <c:pt idx="15">
                  <c:v>0.10214758129573998</c:v>
                </c:pt>
                <c:pt idx="16">
                  <c:v>9.6896018983726295E-2</c:v>
                </c:pt>
                <c:pt idx="17">
                  <c:v>9.5502403798950225E-2</c:v>
                </c:pt>
                <c:pt idx="18">
                  <c:v>9.3934546250610471E-2</c:v>
                </c:pt>
                <c:pt idx="19">
                  <c:v>8.7067406620232338E-2</c:v>
                </c:pt>
                <c:pt idx="20">
                  <c:v>8.0628562060909348E-2</c:v>
                </c:pt>
                <c:pt idx="21">
                  <c:v>7.8165767599728972E-2</c:v>
                </c:pt>
                <c:pt idx="22">
                  <c:v>7.7227299949564635E-2</c:v>
                </c:pt>
                <c:pt idx="23">
                  <c:v>7.3263441668071472E-2</c:v>
                </c:pt>
                <c:pt idx="24">
                  <c:v>7.1568133337407011E-2</c:v>
                </c:pt>
                <c:pt idx="25">
                  <c:v>6.727580074404424E-2</c:v>
                </c:pt>
                <c:pt idx="26">
                  <c:v>6.4183529317733412E-2</c:v>
                </c:pt>
                <c:pt idx="27">
                  <c:v>5.6473349057727197E-2</c:v>
                </c:pt>
                <c:pt idx="28">
                  <c:v>5.5604881390642437E-2</c:v>
                </c:pt>
                <c:pt idx="29">
                  <c:v>2.2828511750438877E-2</c:v>
                </c:pt>
                <c:pt idx="30">
                  <c:v>2.1594990141210316E-2</c:v>
                </c:pt>
                <c:pt idx="31">
                  <c:v>2.7140789043178159E-3</c:v>
                </c:pt>
                <c:pt idx="32">
                  <c:v>-1.7701879256445353E-3</c:v>
                </c:pt>
                <c:pt idx="33">
                  <c:v>-4.3297167637100387E-3</c:v>
                </c:pt>
                <c:pt idx="34">
                  <c:v>-6.6855386617555015E-3</c:v>
                </c:pt>
              </c:numCache>
            </c:numRef>
          </c:val>
        </c:ser>
        <c:dLbls>
          <c:showLegendKey val="0"/>
          <c:showVal val="0"/>
          <c:showCatName val="0"/>
          <c:showSerName val="0"/>
          <c:showPercent val="0"/>
          <c:showBubbleSize val="0"/>
        </c:dLbls>
        <c:gapWidth val="219"/>
        <c:overlap val="-27"/>
        <c:axId val="220192640"/>
        <c:axId val="220192248"/>
      </c:barChart>
      <c:catAx>
        <c:axId val="220192640"/>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360000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0192248"/>
        <c:crossesAt val="0"/>
        <c:auto val="1"/>
        <c:lblAlgn val="ctr"/>
        <c:lblOffset val="100"/>
        <c:tickLblSkip val="1"/>
        <c:tickMarkSkip val="1"/>
        <c:noMultiLvlLbl val="0"/>
      </c:catAx>
      <c:valAx>
        <c:axId val="220192248"/>
        <c:scaling>
          <c:orientation val="minMax"/>
          <c:max val="1"/>
          <c:min val="0"/>
        </c:scaling>
        <c:delete val="0"/>
        <c:axPos val="l"/>
        <c:majorGridlines>
          <c:spPr>
            <a:ln w="9525" cap="flat" cmpd="sng" algn="ctr">
              <a:solidFill>
                <a:schemeClr val="dk1">
                  <a:shade val="95%"/>
                  <a:satMod val="105%"/>
                </a:schemeClr>
              </a:solidFill>
              <a:prstDash val="solid"/>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201926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Seventh Grade Math</a:t>
            </a:r>
          </a:p>
        </c:rich>
      </c:tx>
      <c:overlay val="0"/>
    </c:title>
    <c:autoTitleDeleted val="0"/>
    <c:plotArea>
      <c:layout/>
      <c:barChart>
        <c:barDir val="col"/>
        <c:grouping val="clustered"/>
        <c:varyColors val="0"/>
        <c:ser>
          <c:idx val="0"/>
          <c:order val="0"/>
          <c:tx>
            <c:strRef>
              <c:f>Sheet1!$A$2</c:f>
              <c:strCache>
                <c:ptCount val="1"/>
                <c:pt idx="0">
                  <c:v>Low-poverty schools</c:v>
                </c:pt>
              </c:strCache>
            </c:strRef>
          </c:tx>
          <c:spPr>
            <a:solidFill>
              <a:srgbClr val="F47B20"/>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Sheet1!$B$1:$E$1</c:f>
              <c:strCache>
                <c:ptCount val="4"/>
                <c:pt idx="0">
                  <c:v>A</c:v>
                </c:pt>
                <c:pt idx="1">
                  <c:v>B</c:v>
                </c:pt>
                <c:pt idx="2">
                  <c:v>C</c:v>
                </c:pt>
                <c:pt idx="3">
                  <c:v>D</c:v>
                </c:pt>
              </c:strCache>
            </c:strRef>
          </c:cat>
          <c:val>
            <c:numRef>
              <c:f>Sheet1!$B$2:$E$2</c:f>
              <c:numCache>
                <c:formatCode>0</c:formatCode>
                <c:ptCount val="4"/>
                <c:pt idx="0">
                  <c:v>87</c:v>
                </c:pt>
                <c:pt idx="1">
                  <c:v>56</c:v>
                </c:pt>
                <c:pt idx="2">
                  <c:v>41</c:v>
                </c:pt>
                <c:pt idx="3">
                  <c:v>21</c:v>
                </c:pt>
              </c:numCache>
            </c:numRef>
          </c:val>
        </c:ser>
        <c:ser>
          <c:idx val="1"/>
          <c:order val="1"/>
          <c:tx>
            <c:strRef>
              <c:f>Sheet1!$A$3</c:f>
              <c:strCache>
                <c:ptCount val="1"/>
                <c:pt idx="0">
                  <c:v>High-poverty schools</c:v>
                </c:pt>
              </c:strCache>
            </c:strRef>
          </c:tx>
          <c:spPr>
            <a:solidFill>
              <a:srgbClr val="762123"/>
            </a:solidFill>
            <a:ln>
              <a:solidFill>
                <a:schemeClr val="tx1"/>
              </a:solidFill>
            </a:ln>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Sheet1!$B$1:$E$1</c:f>
              <c:strCache>
                <c:ptCount val="4"/>
                <c:pt idx="0">
                  <c:v>A</c:v>
                </c:pt>
                <c:pt idx="1">
                  <c:v>B</c:v>
                </c:pt>
                <c:pt idx="2">
                  <c:v>C</c:v>
                </c:pt>
                <c:pt idx="3">
                  <c:v>D</c:v>
                </c:pt>
              </c:strCache>
            </c:strRef>
          </c:cat>
          <c:val>
            <c:numRef>
              <c:f>Sheet1!$B$3:$E$3</c:f>
              <c:numCache>
                <c:formatCode>0</c:formatCode>
                <c:ptCount val="4"/>
                <c:pt idx="0">
                  <c:v>35</c:v>
                </c:pt>
                <c:pt idx="1">
                  <c:v>34</c:v>
                </c:pt>
                <c:pt idx="2">
                  <c:v>22</c:v>
                </c:pt>
                <c:pt idx="3">
                  <c:v>11</c:v>
                </c:pt>
              </c:numCache>
            </c:numRef>
          </c:val>
        </c:ser>
        <c:dLbls>
          <c:showLegendKey val="0"/>
          <c:showVal val="0"/>
          <c:showCatName val="0"/>
          <c:showSerName val="0"/>
          <c:showPercent val="0"/>
          <c:showBubbleSize val="0"/>
        </c:dLbls>
        <c:gapWidth val="150"/>
        <c:axId val="222590944"/>
        <c:axId val="222591336"/>
      </c:barChart>
      <c:catAx>
        <c:axId val="222590944"/>
        <c:scaling>
          <c:orientation val="minMax"/>
        </c:scaling>
        <c:delete val="0"/>
        <c:axPos val="b"/>
        <c:numFmt formatCode="General" sourceLinked="1"/>
        <c:majorTickMark val="none"/>
        <c:minorTickMark val="none"/>
        <c:tickLblPos val="nextTo"/>
        <c:spPr>
          <a:ln w="31697">
            <a:solidFill>
              <a:schemeClr val="tx1">
                <a:lumMod val="65%"/>
                <a:lumOff val="35%"/>
              </a:schemeClr>
            </a:solidFill>
          </a:ln>
        </c:spPr>
        <c:txPr>
          <a:bodyPr/>
          <a:lstStyle/>
          <a:p>
            <a:pPr>
              <a:defRPr sz="1600" baseline="0%">
                <a:latin typeface="+mn-lt"/>
              </a:defRPr>
            </a:pPr>
            <a:endParaRPr lang="en-US"/>
          </a:p>
        </c:txPr>
        <c:crossAx val="222591336"/>
        <c:crosses val="autoZero"/>
        <c:auto val="1"/>
        <c:lblAlgn val="ctr"/>
        <c:lblOffset val="100"/>
        <c:noMultiLvlLbl val="0"/>
      </c:catAx>
      <c:valAx>
        <c:axId val="222591336"/>
        <c:scaling>
          <c:orientation val="minMax"/>
          <c:max val="100"/>
        </c:scaling>
        <c:delete val="0"/>
        <c:axPos val="l"/>
        <c:majorGridlines>
          <c:spPr>
            <a:ln>
              <a:solidFill>
                <a:schemeClr val="tx1">
                  <a:lumMod val="65%"/>
                  <a:lumOff val="35%"/>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Percentile</a:t>
                </a:r>
                <a:r>
                  <a:rPr lang="en-US" baseline="0%" dirty="0" smtClean="0"/>
                  <a:t> – CTBS4</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222590944"/>
        <c:crosses val="autoZero"/>
        <c:crossBetween val="between"/>
        <c:majorUnit val="10"/>
      </c:valAx>
    </c:plotArea>
    <c:legend>
      <c:legendPos val="r"/>
      <c:overlay val="0"/>
      <c:spPr>
        <a:solidFill>
          <a:schemeClr val="bg1"/>
        </a:solidFill>
        <a:ln>
          <a:solidFill>
            <a:srgbClr val="919CA3"/>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9.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379640045"/>
          <c:y val="0.25292357112077923"/>
          <c:w val="0.81219687382827765"/>
          <c:h val="0.64664512085243075"/>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Lbls>
            <c:dLbl>
              <c:idx val="3"/>
              <c:layout>
                <c:manualLayout>
                  <c:x val="0"/>
                  <c:y val="2.4875621890547272E-3"/>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African American</c:v>
                </c:pt>
                <c:pt idx="1">
                  <c:v>Latino</c:v>
                </c:pt>
                <c:pt idx="2">
                  <c:v>White</c:v>
                </c:pt>
                <c:pt idx="3">
                  <c:v>Asian</c:v>
                </c:pt>
              </c:strCache>
            </c:strRef>
          </c:cat>
          <c:val>
            <c:numRef>
              <c:f>Sheet1!$B$2:$B$5</c:f>
              <c:numCache>
                <c:formatCode>0%</c:formatCode>
                <c:ptCount val="4"/>
                <c:pt idx="0">
                  <c:v>0.35000000000000031</c:v>
                </c:pt>
                <c:pt idx="1">
                  <c:v>0.68</c:v>
                </c:pt>
                <c:pt idx="2">
                  <c:v>0.63000000000000944</c:v>
                </c:pt>
                <c:pt idx="3">
                  <c:v>0.94000000000000061</c:v>
                </c:pt>
              </c:numCache>
            </c:numRef>
          </c:val>
        </c:ser>
        <c:dLbls>
          <c:showLegendKey val="0"/>
          <c:showVal val="1"/>
          <c:showCatName val="0"/>
          <c:showSerName val="0"/>
          <c:showPercent val="0"/>
          <c:showBubbleSize val="0"/>
        </c:dLbls>
        <c:gapWidth val="150"/>
        <c:axId val="221054720"/>
        <c:axId val="221055896"/>
      </c:barChart>
      <c:catAx>
        <c:axId val="221054720"/>
        <c:scaling>
          <c:orientation val="minMax"/>
        </c:scaling>
        <c:delete val="0"/>
        <c:axPos val="b"/>
        <c:numFmt formatCode="General" sourceLinked="1"/>
        <c:majorTickMark val="none"/>
        <c:minorTickMark val="none"/>
        <c:tickLblPos val="nextTo"/>
        <c:spPr>
          <a:ln w="31750">
            <a:solidFill>
              <a:schemeClr val="tx1">
                <a:lumMod val="65%"/>
                <a:lumOff val="35%"/>
              </a:schemeClr>
            </a:solidFill>
          </a:ln>
        </c:spPr>
        <c:txPr>
          <a:bodyPr rot="0" vert="horz"/>
          <a:lstStyle/>
          <a:p>
            <a:pPr>
              <a:defRPr sz="1600"/>
            </a:pPr>
            <a:endParaRPr lang="en-US"/>
          </a:p>
        </c:txPr>
        <c:crossAx val="221055896"/>
        <c:crosses val="autoZero"/>
        <c:auto val="1"/>
        <c:lblAlgn val="ctr"/>
        <c:lblOffset val="100"/>
        <c:tickLblSkip val="1"/>
        <c:tickMarkSkip val="1"/>
        <c:noMultiLvlLbl val="0"/>
      </c:catAx>
      <c:valAx>
        <c:axId val="221055896"/>
        <c:scaling>
          <c:orientation val="minMax"/>
          <c:max val="1"/>
          <c:min val="0"/>
        </c:scaling>
        <c:delete val="0"/>
        <c:axPos val="l"/>
        <c:majorGridlines>
          <c:spPr>
            <a:ln>
              <a:solidFill>
                <a:schemeClr val="tx1">
                  <a:lumMod val="65%"/>
                  <a:lumOff val="35%"/>
                </a:schemeClr>
              </a:solidFill>
            </a:ln>
          </c:spPr>
        </c:majorGridlines>
        <c:title>
          <c:tx>
            <c:rich>
              <a:bodyPr/>
              <a:lstStyle/>
              <a:p>
                <a:pPr>
                  <a:defRPr sz="1400" b="0"/>
                </a:pPr>
                <a:r>
                  <a:rPr lang="en-US" dirty="0" smtClean="0"/>
                  <a:t>Percentage of students who</a:t>
                </a:r>
                <a:r>
                  <a:rPr lang="en-US" baseline="0%" dirty="0" smtClean="0"/>
                  <a:t> were in the top two quintiles of math performance in fifth grade and in algebra in eighth grade</a:t>
                </a:r>
              </a:p>
            </c:rich>
          </c:tx>
          <c:layout>
            <c:manualLayout>
              <c:xMode val="edge"/>
              <c:yMode val="edge"/>
              <c:x val="4.9318053993251945E-3"/>
              <c:y val="0.21654757707525371"/>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21054720"/>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pPr>
            <a:r>
              <a:rPr lang="en-US" sz="2000" b="0" dirty="0" smtClean="0"/>
              <a:t>Median Family Income by Race, 2014</a:t>
            </a:r>
          </a:p>
        </c:rich>
      </c:tx>
      <c:overlay val="0"/>
    </c:title>
    <c:autoTitleDeleted val="0"/>
    <c:plotArea>
      <c:layout>
        <c:manualLayout>
          <c:layoutTarget val="inner"/>
          <c:xMode val="edge"/>
          <c:yMode val="edge"/>
          <c:x val="1.6975308641975644E-2"/>
          <c:y val="0.12734581208696141"/>
          <c:w val="0.96604938271604934"/>
          <c:h val="0.71939693521769299"/>
        </c:manualLayout>
      </c:layout>
      <c:barChart>
        <c:barDir val="col"/>
        <c:grouping val="clustered"/>
        <c:varyColors val="0"/>
        <c:ser>
          <c:idx val="0"/>
          <c:order val="0"/>
          <c:tx>
            <c:strRef>
              <c:f>Sheet1!$B$1</c:f>
              <c:strCache>
                <c:ptCount val="1"/>
                <c:pt idx="0">
                  <c:v>2014 Median Household Income</c:v>
                </c:pt>
              </c:strCache>
            </c:strRef>
          </c:tx>
          <c:spPr>
            <a:solidFill>
              <a:srgbClr val="689CDA"/>
            </a:solidFill>
          </c:spPr>
          <c:invertIfNegative val="0"/>
          <c:dPt>
            <c:idx val="0"/>
            <c:invertIfNegative val="0"/>
            <c:bubble3D val="0"/>
            <c:spPr>
              <a:solidFill>
                <a:srgbClr val="BF311A"/>
              </a:solidFill>
            </c:spPr>
          </c:dPt>
          <c:dPt>
            <c:idx val="1"/>
            <c:invertIfNegative val="0"/>
            <c:bubble3D val="0"/>
            <c:spPr>
              <a:solidFill>
                <a:srgbClr val="FBB040"/>
              </a:solidFill>
            </c:spPr>
          </c:dPt>
          <c:dPt>
            <c:idx val="2"/>
            <c:invertIfNegative val="0"/>
            <c:bubble3D val="0"/>
            <c:spPr>
              <a:solidFill>
                <a:srgbClr val="67BAC1"/>
              </a:solidFill>
            </c:spPr>
          </c:dPt>
          <c:dPt>
            <c:idx val="3"/>
            <c:invertIfNegative val="0"/>
            <c:bubble3D val="0"/>
            <c:spPr>
              <a:solidFill>
                <a:srgbClr val="EEDC89"/>
              </a:solidFill>
            </c:spPr>
          </c:dPt>
          <c:dLbls>
            <c:numFmt formatCode="&quot;$&quot;#,##0" sourceLinked="0"/>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Black</c:v>
                </c:pt>
                <c:pt idx="1">
                  <c:v>Hispanic</c:v>
                </c:pt>
                <c:pt idx="2">
                  <c:v>White</c:v>
                </c:pt>
                <c:pt idx="3">
                  <c:v>Asian</c:v>
                </c:pt>
              </c:strCache>
            </c:strRef>
          </c:cat>
          <c:val>
            <c:numRef>
              <c:f>Sheet1!$B$2:$B$5</c:f>
              <c:numCache>
                <c:formatCode>"$"#,##0</c:formatCode>
                <c:ptCount val="4"/>
                <c:pt idx="0">
                  <c:v>43151</c:v>
                </c:pt>
                <c:pt idx="1">
                  <c:v>45114</c:v>
                </c:pt>
                <c:pt idx="2">
                  <c:v>76658</c:v>
                </c:pt>
                <c:pt idx="3">
                  <c:v>82732</c:v>
                </c:pt>
              </c:numCache>
            </c:numRef>
          </c:val>
        </c:ser>
        <c:dLbls>
          <c:showLegendKey val="0"/>
          <c:showVal val="0"/>
          <c:showCatName val="0"/>
          <c:showSerName val="0"/>
          <c:showPercent val="0"/>
          <c:showBubbleSize val="0"/>
        </c:dLbls>
        <c:gapWidth val="150"/>
        <c:axId val="215515048"/>
        <c:axId val="219309848"/>
      </c:barChart>
      <c:catAx>
        <c:axId val="215515048"/>
        <c:scaling>
          <c:orientation val="minMax"/>
        </c:scaling>
        <c:delete val="0"/>
        <c:axPos val="b"/>
        <c:numFmt formatCode="General" sourceLinked="0"/>
        <c:majorTickMark val="out"/>
        <c:minorTickMark val="none"/>
        <c:tickLblPos val="nextTo"/>
        <c:crossAx val="219309848"/>
        <c:crosses val="autoZero"/>
        <c:auto val="1"/>
        <c:lblAlgn val="ctr"/>
        <c:lblOffset val="100"/>
        <c:noMultiLvlLbl val="0"/>
      </c:catAx>
      <c:valAx>
        <c:axId val="219309848"/>
        <c:scaling>
          <c:orientation val="minMax"/>
        </c:scaling>
        <c:delete val="1"/>
        <c:axPos val="l"/>
        <c:numFmt formatCode="&quot;$&quot;#,##0" sourceLinked="1"/>
        <c:majorTickMark val="out"/>
        <c:minorTickMark val="none"/>
        <c:tickLblPos val="none"/>
        <c:crossAx val="2155150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endParaRPr lang="en-US"/>
          </a:p>
        </c:rich>
      </c:tx>
      <c:layout>
        <c:manualLayout>
          <c:xMode val="edge"/>
          <c:yMode val="edge"/>
          <c:x val="0.34912086614173232"/>
          <c:y val="9.0737250880401528E-3"/>
        </c:manualLayout>
      </c:layout>
      <c:overlay val="0"/>
    </c:title>
    <c:autoTitleDeleted val="0"/>
    <c:plotArea>
      <c:layout>
        <c:manualLayout>
          <c:layoutTarget val="inner"/>
          <c:xMode val="edge"/>
          <c:yMode val="edge"/>
          <c:x val="0.10974632545931891"/>
          <c:y val="0.11667643501200421"/>
          <c:w val="0.85394401772755646"/>
          <c:h val="0.76121123036617089"/>
        </c:manualLayout>
      </c:layout>
      <c:barChart>
        <c:barDir val="col"/>
        <c:grouping val="clustered"/>
        <c:varyColors val="0"/>
        <c:ser>
          <c:idx val="0"/>
          <c:order val="0"/>
          <c:tx>
            <c:strRef>
              <c:f>Sheet1!$A$2</c:f>
              <c:strCache>
                <c:ptCount val="1"/>
              </c:strCache>
            </c:strRef>
          </c:tx>
          <c:spPr>
            <a:ln>
              <a:solidFill>
                <a:schemeClr val="tx1"/>
              </a:solidFill>
            </a:ln>
          </c:spPr>
          <c:invertIfNegative val="0"/>
          <c:dPt>
            <c:idx val="0"/>
            <c:invertIfNegative val="0"/>
            <c:bubble3D val="0"/>
            <c:spPr>
              <a:solidFill>
                <a:srgbClr val="92D050"/>
              </a:solidFill>
              <a:ln>
                <a:solidFill>
                  <a:schemeClr val="tx1"/>
                </a:solidFill>
              </a:ln>
            </c:spPr>
          </c:dPt>
          <c:dPt>
            <c:idx val="1"/>
            <c:invertIfNegative val="0"/>
            <c:bubble3D val="0"/>
            <c:spPr>
              <a:solidFill>
                <a:srgbClr val="00B0F0"/>
              </a:solidFill>
              <a:ln>
                <a:solidFill>
                  <a:schemeClr val="tx1"/>
                </a:solidFill>
              </a:ln>
            </c:spPr>
          </c:dPt>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Sheet1!$B$1:$C$1</c:f>
              <c:strCache>
                <c:ptCount val="2"/>
                <c:pt idx="0">
                  <c:v>Low Minority</c:v>
                </c:pt>
                <c:pt idx="1">
                  <c:v>High Minority</c:v>
                </c:pt>
              </c:strCache>
            </c:strRef>
          </c:cat>
          <c:val>
            <c:numRef>
              <c:f>Sheet1!$B$2:$C$2</c:f>
              <c:numCache>
                <c:formatCode>0%</c:formatCode>
                <c:ptCount val="2"/>
                <c:pt idx="0">
                  <c:v>0.126</c:v>
                </c:pt>
                <c:pt idx="1">
                  <c:v>0.21500000000000041</c:v>
                </c:pt>
              </c:numCache>
            </c:numRef>
          </c:val>
        </c:ser>
        <c:dLbls>
          <c:showLegendKey val="0"/>
          <c:showVal val="1"/>
          <c:showCatName val="0"/>
          <c:showSerName val="0"/>
          <c:showPercent val="0"/>
          <c:showBubbleSize val="0"/>
        </c:dLbls>
        <c:gapWidth val="150"/>
        <c:axId val="221054328"/>
        <c:axId val="221049624"/>
      </c:barChart>
      <c:catAx>
        <c:axId val="221054328"/>
        <c:scaling>
          <c:orientation val="minMax"/>
        </c:scaling>
        <c:delete val="0"/>
        <c:axPos val="b"/>
        <c:numFmt formatCode="General" sourceLinked="1"/>
        <c:majorTickMark val="none"/>
        <c:minorTickMark val="none"/>
        <c:tickLblPos val="nextTo"/>
        <c:spPr>
          <a:ln w="31750">
            <a:solidFill>
              <a:schemeClr val="tx1">
                <a:lumMod val="65%"/>
                <a:lumOff val="35%"/>
              </a:schemeClr>
            </a:solidFill>
          </a:ln>
        </c:spPr>
        <c:txPr>
          <a:bodyPr rot="0" vert="horz"/>
          <a:lstStyle/>
          <a:p>
            <a:pPr>
              <a:defRPr sz="1600"/>
            </a:pPr>
            <a:endParaRPr lang="en-US"/>
          </a:p>
        </c:txPr>
        <c:crossAx val="221049624"/>
        <c:crosses val="autoZero"/>
        <c:auto val="1"/>
        <c:lblAlgn val="ctr"/>
        <c:lblOffset val="100"/>
        <c:tickLblSkip val="1"/>
        <c:tickMarkSkip val="1"/>
        <c:noMultiLvlLbl val="0"/>
      </c:catAx>
      <c:valAx>
        <c:axId val="221049624"/>
        <c:scaling>
          <c:orientation val="minMax"/>
          <c:max val="0.5"/>
          <c:min val="0"/>
        </c:scaling>
        <c:delete val="0"/>
        <c:axPos val="l"/>
        <c:majorGridlines>
          <c:spPr>
            <a:ln>
              <a:solidFill>
                <a:schemeClr val="tx1">
                  <a:lumMod val="65%"/>
                  <a:lumOff val="35%"/>
                </a:schemeClr>
              </a:solidFill>
            </a:ln>
          </c:spPr>
        </c:majorGridlines>
        <c:title>
          <c:tx>
            <c:rich>
              <a:bodyPr/>
              <a:lstStyle/>
              <a:p>
                <a:pPr>
                  <a:defRPr sz="1400" b="0"/>
                </a:pPr>
                <a:r>
                  <a:rPr lang="en-US" dirty="0" smtClean="0"/>
                  <a:t>Percentage of Novice Teachers</a:t>
                </a:r>
                <a:endParaRPr lang="en-US" dirty="0"/>
              </a:p>
            </c:rich>
          </c:tx>
          <c:layout>
            <c:manualLayout>
              <c:xMode val="edge"/>
              <c:yMode val="edge"/>
              <c:x val="1.954724409448844E-2"/>
              <c:y val="0.26308682411763251"/>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221054328"/>
        <c:crosses val="autoZero"/>
        <c:crossBetween val="between"/>
        <c:majorUnit val="0.1"/>
        <c:minorUnit val="0.05"/>
      </c:valAx>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86393148225202"/>
          <c:y val="3.9180846989765802E-2"/>
          <c:w val="0.82983782290372265"/>
          <c:h val="0.83893453904171322"/>
        </c:manualLayout>
      </c:layout>
      <c:barChart>
        <c:barDir val="col"/>
        <c:grouping val="clustered"/>
        <c:varyColors val="0"/>
        <c:ser>
          <c:idx val="0"/>
          <c:order val="0"/>
          <c:tx>
            <c:strRef>
              <c:f>Sheet1!$B$1</c:f>
              <c:strCache>
                <c:ptCount val="1"/>
                <c:pt idx="0">
                  <c:v>Series 1</c:v>
                </c:pt>
              </c:strCache>
            </c:strRef>
          </c:tx>
          <c:spPr>
            <a:solidFill>
              <a:srgbClr val="667B7A">
                <a:lumMod val="75%"/>
              </a:srgbClr>
            </a:solidFill>
            <a:ln>
              <a:solidFill>
                <a:sysClr val="windowText" lastClr="000000"/>
              </a:solidFill>
            </a:ln>
          </c:spPr>
          <c:invertIfNegative val="0"/>
          <c:dPt>
            <c:idx val="0"/>
            <c:invertIfNegative val="0"/>
            <c:bubble3D val="0"/>
            <c:spPr>
              <a:solidFill>
                <a:srgbClr val="762123"/>
              </a:solidFill>
              <a:ln>
                <a:solidFill>
                  <a:sysClr val="windowText" lastClr="000000"/>
                </a:solidFill>
              </a:ln>
            </c:spPr>
          </c:dPt>
          <c:dLbls>
            <c:spPr>
              <a:noFill/>
              <a:ln>
                <a:noFill/>
              </a:ln>
              <a:effectLst/>
            </c:spPr>
            <c:txPr>
              <a:bodyPr/>
              <a:lstStyle/>
              <a:p>
                <a:pPr>
                  <a:defRPr sz="1600">
                    <a:latin typeface="Calibri" pitchFamily="34" charset="0"/>
                  </a:defRPr>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0%</c:formatCode>
                <c:ptCount val="2"/>
                <c:pt idx="0">
                  <c:v>0.41000000000000031</c:v>
                </c:pt>
                <c:pt idx="1">
                  <c:v>0.30000000000000032</c:v>
                </c:pt>
              </c:numCache>
            </c:numRef>
          </c:val>
        </c:ser>
        <c:ser>
          <c:idx val="1"/>
          <c:order val="1"/>
          <c:tx>
            <c:strRef>
              <c:f>Sheet1!$C$1</c:f>
              <c:strCache>
                <c:ptCount val="1"/>
                <c:pt idx="0">
                  <c:v>Series 2</c:v>
                </c:pt>
              </c:strCache>
            </c:strRef>
          </c:tx>
          <c:spPr>
            <a:solidFill>
              <a:srgbClr val="667B7A">
                <a:lumMod val="60%"/>
                <a:lumOff val="40%"/>
              </a:srgbClr>
            </a:solidFill>
            <a:ln>
              <a:solidFill>
                <a:sysClr val="windowText" lastClr="000000"/>
              </a:solidFill>
            </a:ln>
          </c:spPr>
          <c:invertIfNegative val="0"/>
          <c:dPt>
            <c:idx val="0"/>
            <c:invertIfNegative val="0"/>
            <c:bubble3D val="0"/>
            <c:spPr>
              <a:solidFill>
                <a:srgbClr val="F47B20"/>
              </a:solidFill>
              <a:ln>
                <a:solidFill>
                  <a:sysClr val="windowText" lastClr="000000"/>
                </a:solidFill>
              </a:ln>
            </c:spPr>
          </c:dPt>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0%</c:formatCode>
                <c:ptCount val="2"/>
                <c:pt idx="0">
                  <c:v>0.17</c:v>
                </c:pt>
                <c:pt idx="1">
                  <c:v>0.16000000000000006</c:v>
                </c:pt>
              </c:numCache>
            </c:numRef>
          </c:val>
        </c:ser>
        <c:dLbls>
          <c:showLegendKey val="0"/>
          <c:showVal val="1"/>
          <c:showCatName val="0"/>
          <c:showSerName val="0"/>
          <c:showPercent val="0"/>
          <c:showBubbleSize val="0"/>
        </c:dLbls>
        <c:gapWidth val="75"/>
        <c:overlap val="-25"/>
        <c:axId val="222592120"/>
        <c:axId val="222592512"/>
      </c:barChart>
      <c:catAx>
        <c:axId val="222592120"/>
        <c:scaling>
          <c:orientation val="minMax"/>
        </c:scaling>
        <c:delete val="1"/>
        <c:axPos val="b"/>
        <c:numFmt formatCode="General" sourceLinked="1"/>
        <c:majorTickMark val="none"/>
        <c:minorTickMark val="none"/>
        <c:tickLblPos val="none"/>
        <c:crossAx val="222592512"/>
        <c:crosses val="autoZero"/>
        <c:auto val="1"/>
        <c:lblAlgn val="ctr"/>
        <c:lblOffset val="100"/>
        <c:noMultiLvlLbl val="0"/>
      </c:catAx>
      <c:valAx>
        <c:axId val="222592512"/>
        <c:scaling>
          <c:orientation val="minMax"/>
          <c:max val="0.5"/>
        </c:scaling>
        <c:delete val="0"/>
        <c:axPos val="l"/>
        <c:majorGridlines>
          <c:spPr>
            <a:ln>
              <a:solidFill>
                <a:srgbClr val="919CA3"/>
              </a:solidFill>
            </a:ln>
          </c:spPr>
        </c:majorGridlines>
        <c:title>
          <c:tx>
            <c:rich>
              <a:bodyPr/>
              <a:lstStyle/>
              <a:p>
                <a:pPr>
                  <a:defRPr sz="1399" b="0" i="0" u="none" strike="noStrike" baseline="0%">
                    <a:solidFill>
                      <a:srgbClr val="000000"/>
                    </a:solidFill>
                    <a:latin typeface="+mn-lt"/>
                    <a:ea typeface="Univers 57 Condensed"/>
                    <a:cs typeface="Univers 57 Condensed"/>
                  </a:defRPr>
                </a:pPr>
                <a:r>
                  <a:rPr lang="en-US" dirty="0" smtClean="0"/>
                  <a:t>Percentage of Classes Taught by Teachers With Neither</a:t>
                </a:r>
                <a:r>
                  <a:rPr lang="en-US" baseline="0%" dirty="0" smtClean="0"/>
                  <a:t> Certification nor Major</a:t>
                </a:r>
                <a:endParaRPr lang="en-US" dirty="0"/>
              </a:p>
            </c:rich>
          </c:tx>
          <c:overlay val="0"/>
        </c:title>
        <c:numFmt formatCode="0%" sourceLinked="1"/>
        <c:majorTickMark val="none"/>
        <c:minorTickMark val="none"/>
        <c:tickLblPos val="nextTo"/>
        <c:spPr>
          <a:ln>
            <a:noFill/>
          </a:ln>
        </c:spPr>
        <c:txPr>
          <a:bodyPr/>
          <a:lstStyle/>
          <a:p>
            <a:pPr>
              <a:defRPr sz="1199">
                <a:latin typeface="+mn-lt"/>
              </a:defRPr>
            </a:pPr>
            <a:endParaRPr lang="en-US"/>
          </a:p>
        </c:txPr>
        <c:crossAx val="222592120"/>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charts/chart32.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LTT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170</c:v>
                </c:pt>
                <c:pt idx="1">
                  <c:v>181</c:v>
                </c:pt>
                <c:pt idx="2">
                  <c:v>189</c:v>
                </c:pt>
                <c:pt idx="3">
                  <c:v>186</c:v>
                </c:pt>
                <c:pt idx="4">
                  <c:v>189</c:v>
                </c:pt>
                <c:pt idx="5">
                  <c:v>182</c:v>
                </c:pt>
                <c:pt idx="6">
                  <c:v>185</c:v>
                </c:pt>
                <c:pt idx="7">
                  <c:v>185</c:v>
                </c:pt>
                <c:pt idx="8">
                  <c:v>191</c:v>
                </c:pt>
                <c:pt idx="9">
                  <c:v>186</c:v>
                </c:pt>
                <c:pt idx="10">
                  <c:v>197</c:v>
                </c:pt>
                <c:pt idx="11">
                  <c:v>204</c:v>
                </c:pt>
                <c:pt idx="12">
                  <c:v>206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183</c:v>
                </c:pt>
                <c:pt idx="2">
                  <c:v>190</c:v>
                </c:pt>
                <c:pt idx="3">
                  <c:v>187</c:v>
                </c:pt>
                <c:pt idx="4">
                  <c:v>194</c:v>
                </c:pt>
                <c:pt idx="5">
                  <c:v>189</c:v>
                </c:pt>
                <c:pt idx="6">
                  <c:v>192</c:v>
                </c:pt>
                <c:pt idx="7">
                  <c:v>186</c:v>
                </c:pt>
                <c:pt idx="8">
                  <c:v>195</c:v>
                </c:pt>
                <c:pt idx="9">
                  <c:v>193</c:v>
                </c:pt>
                <c:pt idx="10">
                  <c:v>199</c:v>
                </c:pt>
                <c:pt idx="11">
                  <c:v>207</c:v>
                </c:pt>
                <c:pt idx="12">
                  <c:v>208</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214</c:v>
                </c:pt>
                <c:pt idx="1">
                  <c:v>217</c:v>
                </c:pt>
                <c:pt idx="2">
                  <c:v>221</c:v>
                </c:pt>
                <c:pt idx="3">
                  <c:v>218</c:v>
                </c:pt>
                <c:pt idx="4">
                  <c:v>218</c:v>
                </c:pt>
                <c:pt idx="5">
                  <c:v>217</c:v>
                </c:pt>
                <c:pt idx="6">
                  <c:v>218</c:v>
                </c:pt>
                <c:pt idx="7">
                  <c:v>218</c:v>
                </c:pt>
                <c:pt idx="8">
                  <c:v>220</c:v>
                </c:pt>
                <c:pt idx="9">
                  <c:v>221</c:v>
                </c:pt>
                <c:pt idx="10">
                  <c:v>224</c:v>
                </c:pt>
                <c:pt idx="11">
                  <c:v>228</c:v>
                </c:pt>
                <c:pt idx="12">
                  <c:v>229</c:v>
                </c:pt>
              </c:numCache>
            </c:numRef>
          </c:val>
          <c:smooth val="0"/>
        </c:ser>
        <c:dLbls>
          <c:showLegendKey val="0"/>
          <c:showVal val="1"/>
          <c:showCatName val="0"/>
          <c:showSerName val="0"/>
          <c:showPercent val="0"/>
          <c:showBubbleSize val="0"/>
        </c:dLbls>
        <c:marker val="1"/>
        <c:smooth val="0"/>
        <c:axId val="222593688"/>
        <c:axId val="222594080"/>
      </c:lineChart>
      <c:catAx>
        <c:axId val="222593688"/>
        <c:scaling>
          <c:orientation val="minMax"/>
        </c:scaling>
        <c:delete val="0"/>
        <c:axPos val="b"/>
        <c:numFmt formatCode="General" sourceLinked="1"/>
        <c:majorTickMark val="none"/>
        <c:minorTickMark val="none"/>
        <c:tickLblPos val="nextTo"/>
        <c:spPr>
          <a:ln w="31731">
            <a:solidFill>
              <a:sysClr val="windowText" lastClr="000000">
                <a:lumMod val="65%"/>
                <a:lumOff val="35%"/>
              </a:sysClr>
            </a:solidFill>
          </a:ln>
        </c:spPr>
        <c:txPr>
          <a:bodyPr/>
          <a:lstStyle/>
          <a:p>
            <a:pPr>
              <a:defRPr sz="1399" baseline="0%">
                <a:latin typeface="+mn-lt"/>
              </a:defRPr>
            </a:pPr>
            <a:endParaRPr lang="en-US"/>
          </a:p>
        </c:txPr>
        <c:crossAx val="222594080"/>
        <c:crosses val="autoZero"/>
        <c:auto val="1"/>
        <c:lblAlgn val="ctr"/>
        <c:lblOffset val="100"/>
        <c:noMultiLvlLbl val="0"/>
      </c:catAx>
      <c:valAx>
        <c:axId val="222594080"/>
        <c:scaling>
          <c:orientation val="minMax"/>
          <c:max val="250"/>
          <c:min val="150"/>
        </c:scaling>
        <c:delete val="0"/>
        <c:axPos val="l"/>
        <c:majorGridlines>
          <c:spPr>
            <a:ln>
              <a:solidFill>
                <a:sysClr val="windowText" lastClr="000000">
                  <a:lumMod val="65%"/>
                  <a:lumOff val="35%"/>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593688"/>
        <c:crosses val="autoZero"/>
        <c:crossBetween val="between"/>
      </c:valAx>
    </c:plotArea>
    <c:legend>
      <c:legendPos val="tr"/>
      <c:layout>
        <c:manualLayout>
          <c:xMode val="edge"/>
          <c:yMode val="edge"/>
          <c:x val="0.53801377952755858"/>
          <c:y val="0.7872670971465221"/>
          <c:w val="0.44617506561679793"/>
          <c:h val="7.3512454483531886E-2"/>
        </c:manualLayout>
      </c:layout>
      <c:overlay val="1"/>
      <c:spPr>
        <a:solidFill>
          <a:schemeClr val="bg1"/>
        </a:solidFill>
        <a:ln>
          <a:solidFill>
            <a:sysClr val="windowText" lastClr="000000">
              <a:lumMod val="65%"/>
              <a:lumOff val="35%"/>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33.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LTT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190</c:v>
                </c:pt>
                <c:pt idx="1">
                  <c:v>192</c:v>
                </c:pt>
                <c:pt idx="2">
                  <c:v>195</c:v>
                </c:pt>
                <c:pt idx="3">
                  <c:v>202</c:v>
                </c:pt>
                <c:pt idx="4">
                  <c:v>208</c:v>
                </c:pt>
                <c:pt idx="5">
                  <c:v>208</c:v>
                </c:pt>
                <c:pt idx="6">
                  <c:v>212</c:v>
                </c:pt>
                <c:pt idx="7">
                  <c:v>212</c:v>
                </c:pt>
                <c:pt idx="8">
                  <c:v>211</c:v>
                </c:pt>
                <c:pt idx="9">
                  <c:v>221</c:v>
                </c:pt>
                <c:pt idx="10">
                  <c:v>224</c:v>
                </c:pt>
                <c:pt idx="11">
                  <c:v>226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202</c:v>
                </c:pt>
                <c:pt idx="1">
                  <c:v>203</c:v>
                </c:pt>
                <c:pt idx="2">
                  <c:v>204</c:v>
                </c:pt>
                <c:pt idx="3">
                  <c:v>205</c:v>
                </c:pt>
                <c:pt idx="4">
                  <c:v>214</c:v>
                </c:pt>
                <c:pt idx="5">
                  <c:v>212</c:v>
                </c:pt>
                <c:pt idx="6">
                  <c:v>210</c:v>
                </c:pt>
                <c:pt idx="7">
                  <c:v>215</c:v>
                </c:pt>
                <c:pt idx="8">
                  <c:v>213</c:v>
                </c:pt>
                <c:pt idx="9">
                  <c:v>229</c:v>
                </c:pt>
                <c:pt idx="10">
                  <c:v>234</c:v>
                </c:pt>
                <c:pt idx="11">
                  <c:v>234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225</c:v>
                </c:pt>
                <c:pt idx="1">
                  <c:v>224</c:v>
                </c:pt>
                <c:pt idx="2">
                  <c:v>224</c:v>
                </c:pt>
                <c:pt idx="3">
                  <c:v>227</c:v>
                </c:pt>
                <c:pt idx="4">
                  <c:v>235</c:v>
                </c:pt>
                <c:pt idx="5">
                  <c:v>235</c:v>
                </c:pt>
                <c:pt idx="6">
                  <c:v>237</c:v>
                </c:pt>
                <c:pt idx="7">
                  <c:v>237</c:v>
                </c:pt>
                <c:pt idx="8">
                  <c:v>239</c:v>
                </c:pt>
                <c:pt idx="9">
                  <c:v>245</c:v>
                </c:pt>
                <c:pt idx="10">
                  <c:v>250</c:v>
                </c:pt>
                <c:pt idx="11">
                  <c:v>252</c:v>
                </c:pt>
              </c:numCache>
            </c:numRef>
          </c:val>
          <c:smooth val="0"/>
        </c:ser>
        <c:dLbls>
          <c:showLegendKey val="0"/>
          <c:showVal val="1"/>
          <c:showCatName val="0"/>
          <c:showSerName val="0"/>
          <c:showPercent val="0"/>
          <c:showBubbleSize val="0"/>
        </c:dLbls>
        <c:marker val="1"/>
        <c:smooth val="0"/>
        <c:axId val="220193816"/>
        <c:axId val="220194600"/>
      </c:lineChart>
      <c:catAx>
        <c:axId val="220193816"/>
        <c:scaling>
          <c:orientation val="minMax"/>
        </c:scaling>
        <c:delete val="0"/>
        <c:axPos val="b"/>
        <c:numFmt formatCode="General" sourceLinked="1"/>
        <c:majorTickMark val="none"/>
        <c:minorTickMark val="none"/>
        <c:tickLblPos val="nextTo"/>
        <c:spPr>
          <a:ln w="31731">
            <a:solidFill>
              <a:sysClr val="windowText" lastClr="000000">
                <a:lumMod val="65%"/>
                <a:lumOff val="35%"/>
              </a:sysClr>
            </a:solidFill>
          </a:ln>
        </c:spPr>
        <c:txPr>
          <a:bodyPr/>
          <a:lstStyle/>
          <a:p>
            <a:pPr>
              <a:defRPr sz="1399" baseline="0%">
                <a:latin typeface="+mn-lt"/>
              </a:defRPr>
            </a:pPr>
            <a:endParaRPr lang="en-US"/>
          </a:p>
        </c:txPr>
        <c:crossAx val="220194600"/>
        <c:crosses val="autoZero"/>
        <c:auto val="1"/>
        <c:lblAlgn val="ctr"/>
        <c:lblOffset val="100"/>
        <c:noMultiLvlLbl val="0"/>
      </c:catAx>
      <c:valAx>
        <c:axId val="220194600"/>
        <c:scaling>
          <c:orientation val="minMax"/>
          <c:max val="260"/>
          <c:min val="160"/>
        </c:scaling>
        <c:delete val="0"/>
        <c:axPos val="l"/>
        <c:majorGridlines>
          <c:spPr>
            <a:ln>
              <a:solidFill>
                <a:sysClr val="windowText" lastClr="000000">
                  <a:lumMod val="65%"/>
                  <a:lumOff val="35%"/>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0193816"/>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
              <a:lumOff val="35%"/>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34.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LTT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239</c:v>
                </c:pt>
                <c:pt idx="1">
                  <c:v>241</c:v>
                </c:pt>
                <c:pt idx="2">
                  <c:v>243</c:v>
                </c:pt>
                <c:pt idx="3">
                  <c:v>264</c:v>
                </c:pt>
                <c:pt idx="4">
                  <c:v>274</c:v>
                </c:pt>
                <c:pt idx="5">
                  <c:v>267</c:v>
                </c:pt>
                <c:pt idx="6">
                  <c:v>261</c:v>
                </c:pt>
                <c:pt idx="7">
                  <c:v>266</c:v>
                </c:pt>
                <c:pt idx="8">
                  <c:v>266</c:v>
                </c:pt>
                <c:pt idx="9">
                  <c:v>264</c:v>
                </c:pt>
                <c:pt idx="10">
                  <c:v>262</c:v>
                </c:pt>
                <c:pt idx="11">
                  <c:v>266</c:v>
                </c:pt>
                <c:pt idx="12">
                  <c:v>269</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252</c:v>
                </c:pt>
                <c:pt idx="2">
                  <c:v>261</c:v>
                </c:pt>
                <c:pt idx="3">
                  <c:v>268</c:v>
                </c:pt>
                <c:pt idx="4">
                  <c:v>271</c:v>
                </c:pt>
                <c:pt idx="5">
                  <c:v>275</c:v>
                </c:pt>
                <c:pt idx="6">
                  <c:v>271</c:v>
                </c:pt>
                <c:pt idx="7">
                  <c:v>263</c:v>
                </c:pt>
                <c:pt idx="8">
                  <c:v>265</c:v>
                </c:pt>
                <c:pt idx="9">
                  <c:v>271</c:v>
                </c:pt>
                <c:pt idx="10">
                  <c:v>267</c:v>
                </c:pt>
                <c:pt idx="11">
                  <c:v>269</c:v>
                </c:pt>
                <c:pt idx="12">
                  <c:v>274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291</c:v>
                </c:pt>
                <c:pt idx="1">
                  <c:v>293</c:v>
                </c:pt>
                <c:pt idx="2">
                  <c:v>293</c:v>
                </c:pt>
                <c:pt idx="3">
                  <c:v>295</c:v>
                </c:pt>
                <c:pt idx="4">
                  <c:v>295</c:v>
                </c:pt>
                <c:pt idx="5">
                  <c:v>297</c:v>
                </c:pt>
                <c:pt idx="6">
                  <c:v>297</c:v>
                </c:pt>
                <c:pt idx="7">
                  <c:v>296</c:v>
                </c:pt>
                <c:pt idx="8">
                  <c:v>295</c:v>
                </c:pt>
                <c:pt idx="9">
                  <c:v>295</c:v>
                </c:pt>
                <c:pt idx="10">
                  <c:v>289</c:v>
                </c:pt>
                <c:pt idx="11">
                  <c:v>295</c:v>
                </c:pt>
                <c:pt idx="12">
                  <c:v>295</c:v>
                </c:pt>
              </c:numCache>
            </c:numRef>
          </c:val>
          <c:smooth val="0"/>
        </c:ser>
        <c:dLbls>
          <c:showLegendKey val="0"/>
          <c:showVal val="1"/>
          <c:showCatName val="0"/>
          <c:showSerName val="0"/>
          <c:showPercent val="0"/>
          <c:showBubbleSize val="0"/>
        </c:dLbls>
        <c:marker val="1"/>
        <c:smooth val="0"/>
        <c:axId val="222732496"/>
        <c:axId val="222732888"/>
      </c:lineChart>
      <c:catAx>
        <c:axId val="222732496"/>
        <c:scaling>
          <c:orientation val="minMax"/>
        </c:scaling>
        <c:delete val="0"/>
        <c:axPos val="b"/>
        <c:numFmt formatCode="General" sourceLinked="1"/>
        <c:majorTickMark val="none"/>
        <c:minorTickMark val="none"/>
        <c:tickLblPos val="nextTo"/>
        <c:spPr>
          <a:ln w="31731">
            <a:solidFill>
              <a:sysClr val="windowText" lastClr="000000">
                <a:lumMod val="65%"/>
                <a:lumOff val="35%"/>
              </a:sysClr>
            </a:solidFill>
          </a:ln>
        </c:spPr>
        <c:txPr>
          <a:bodyPr/>
          <a:lstStyle/>
          <a:p>
            <a:pPr>
              <a:defRPr sz="1399" baseline="0%">
                <a:latin typeface="+mn-lt"/>
              </a:defRPr>
            </a:pPr>
            <a:endParaRPr lang="en-US"/>
          </a:p>
        </c:txPr>
        <c:crossAx val="222732888"/>
        <c:crosses val="autoZero"/>
        <c:auto val="1"/>
        <c:lblAlgn val="ctr"/>
        <c:lblOffset val="100"/>
        <c:noMultiLvlLbl val="0"/>
      </c:catAx>
      <c:valAx>
        <c:axId val="222732888"/>
        <c:scaling>
          <c:orientation val="minMax"/>
          <c:max val="320"/>
          <c:min val="220"/>
        </c:scaling>
        <c:delete val="0"/>
        <c:axPos val="l"/>
        <c:majorGridlines>
          <c:spPr>
            <a:ln>
              <a:solidFill>
                <a:sysClr val="windowText" lastClr="000000">
                  <a:lumMod val="65%"/>
                  <a:lumOff val="35%"/>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732496"/>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
              <a:lumOff val="35%"/>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5.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LTT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270</c:v>
                </c:pt>
                <c:pt idx="1">
                  <c:v>268</c:v>
                </c:pt>
                <c:pt idx="2">
                  <c:v>272</c:v>
                </c:pt>
                <c:pt idx="3">
                  <c:v>279</c:v>
                </c:pt>
                <c:pt idx="4">
                  <c:v>289</c:v>
                </c:pt>
                <c:pt idx="5">
                  <c:v>286</c:v>
                </c:pt>
                <c:pt idx="6">
                  <c:v>286</c:v>
                </c:pt>
                <c:pt idx="7">
                  <c:v>286</c:v>
                </c:pt>
                <c:pt idx="8">
                  <c:v>283</c:v>
                </c:pt>
                <c:pt idx="9">
                  <c:v>284</c:v>
                </c:pt>
                <c:pt idx="10">
                  <c:v>287</c:v>
                </c:pt>
                <c:pt idx="11">
                  <c:v>288</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277</c:v>
                </c:pt>
                <c:pt idx="1">
                  <c:v>276</c:v>
                </c:pt>
                <c:pt idx="2">
                  <c:v>277</c:v>
                </c:pt>
                <c:pt idx="3">
                  <c:v>283</c:v>
                </c:pt>
                <c:pt idx="4">
                  <c:v>284</c:v>
                </c:pt>
                <c:pt idx="5">
                  <c:v>292</c:v>
                </c:pt>
                <c:pt idx="6">
                  <c:v>291</c:v>
                </c:pt>
                <c:pt idx="7">
                  <c:v>292</c:v>
                </c:pt>
                <c:pt idx="8">
                  <c:v>293</c:v>
                </c:pt>
                <c:pt idx="9">
                  <c:v>292</c:v>
                </c:pt>
                <c:pt idx="10">
                  <c:v>293</c:v>
                </c:pt>
                <c:pt idx="11">
                  <c:v>294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310</c:v>
                </c:pt>
                <c:pt idx="1">
                  <c:v>306</c:v>
                </c:pt>
                <c:pt idx="2">
                  <c:v>304</c:v>
                </c:pt>
                <c:pt idx="3">
                  <c:v>308</c:v>
                </c:pt>
                <c:pt idx="4">
                  <c:v>309</c:v>
                </c:pt>
                <c:pt idx="5">
                  <c:v>312</c:v>
                </c:pt>
                <c:pt idx="6">
                  <c:v>312</c:v>
                </c:pt>
                <c:pt idx="7">
                  <c:v>313</c:v>
                </c:pt>
                <c:pt idx="8">
                  <c:v>315</c:v>
                </c:pt>
                <c:pt idx="9">
                  <c:v>311</c:v>
                </c:pt>
                <c:pt idx="10">
                  <c:v>314</c:v>
                </c:pt>
                <c:pt idx="11">
                  <c:v>314</c:v>
                </c:pt>
              </c:numCache>
            </c:numRef>
          </c:val>
          <c:smooth val="0"/>
        </c:ser>
        <c:dLbls>
          <c:showLegendKey val="0"/>
          <c:showVal val="1"/>
          <c:showCatName val="0"/>
          <c:showSerName val="0"/>
          <c:showPercent val="0"/>
          <c:showBubbleSize val="0"/>
        </c:dLbls>
        <c:marker val="1"/>
        <c:smooth val="0"/>
        <c:axId val="222733672"/>
        <c:axId val="222734064"/>
      </c:lineChart>
      <c:catAx>
        <c:axId val="222733672"/>
        <c:scaling>
          <c:orientation val="minMax"/>
        </c:scaling>
        <c:delete val="0"/>
        <c:axPos val="b"/>
        <c:numFmt formatCode="General" sourceLinked="1"/>
        <c:majorTickMark val="none"/>
        <c:minorTickMark val="none"/>
        <c:tickLblPos val="nextTo"/>
        <c:spPr>
          <a:ln w="31731">
            <a:solidFill>
              <a:sysClr val="windowText" lastClr="000000">
                <a:lumMod val="65%"/>
                <a:lumOff val="35%"/>
              </a:sysClr>
            </a:solidFill>
          </a:ln>
        </c:spPr>
        <c:txPr>
          <a:bodyPr/>
          <a:lstStyle/>
          <a:p>
            <a:pPr>
              <a:defRPr sz="1399" baseline="0%">
                <a:latin typeface="+mn-lt"/>
              </a:defRPr>
            </a:pPr>
            <a:endParaRPr lang="en-US"/>
          </a:p>
        </c:txPr>
        <c:crossAx val="222734064"/>
        <c:crosses val="autoZero"/>
        <c:auto val="1"/>
        <c:lblAlgn val="ctr"/>
        <c:lblOffset val="100"/>
        <c:noMultiLvlLbl val="0"/>
      </c:catAx>
      <c:valAx>
        <c:axId val="222734064"/>
        <c:scaling>
          <c:orientation val="minMax"/>
          <c:max val="340"/>
          <c:min val="240"/>
        </c:scaling>
        <c:delete val="0"/>
        <c:axPos val="l"/>
        <c:majorGridlines>
          <c:spPr>
            <a:ln>
              <a:solidFill>
                <a:sysClr val="windowText" lastClr="000000">
                  <a:lumMod val="65%"/>
                  <a:lumOff val="35%"/>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22733672"/>
        <c:crosses val="autoZero"/>
        <c:crossBetween val="between"/>
      </c:valAx>
      <c:spPr>
        <a:noFill/>
        <a:ln w="25400">
          <a:noFill/>
        </a:ln>
      </c:spPr>
    </c:plotArea>
    <c:legend>
      <c:legendPos val="tr"/>
      <c:layout>
        <c:manualLayout>
          <c:xMode val="edge"/>
          <c:yMode val="edge"/>
          <c:x val="0.54801377952755859"/>
          <c:y val="0.77299667420490603"/>
          <c:w val="0.44117506561679776"/>
          <c:h val="8.2074708248506711E-2"/>
        </c:manualLayout>
      </c:layout>
      <c:overlay val="1"/>
      <c:spPr>
        <a:solidFill>
          <a:schemeClr val="bg1"/>
        </a:solidFill>
        <a:ln>
          <a:solidFill>
            <a:sysClr val="windowText" lastClr="000000">
              <a:lumMod val="65%"/>
              <a:lumOff val="35%"/>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6.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Percent Growth</c:v>
                </c:pt>
              </c:strCache>
            </c:strRef>
          </c:tx>
          <c:invertIfNegative val="0"/>
          <c:dPt>
            <c:idx val="0"/>
            <c:invertIfNegative val="0"/>
            <c:bubble3D val="0"/>
            <c:spPr>
              <a:solidFill>
                <a:srgbClr val="67BAC1"/>
              </a:solidFill>
            </c:spPr>
          </c:dPt>
          <c:dPt>
            <c:idx val="1"/>
            <c:invertIfNegative val="0"/>
            <c:bubble3D val="0"/>
            <c:spPr>
              <a:solidFill>
                <a:srgbClr val="FBB040"/>
              </a:solidFill>
            </c:spPr>
          </c:dPt>
          <c:dPt>
            <c:idx val="2"/>
            <c:invertIfNegative val="0"/>
            <c:bubble3D val="0"/>
            <c:spPr>
              <a:solidFill>
                <a:srgbClr val="F47B20"/>
              </a:solidFill>
            </c:spPr>
          </c:dPt>
          <c:dPt>
            <c:idx val="3"/>
            <c:invertIfNegative val="0"/>
            <c:bubble3D val="0"/>
            <c:spPr>
              <a:solidFill>
                <a:srgbClr val="762123"/>
              </a:solidFill>
            </c:spPr>
          </c:dPt>
          <c:dLbls>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College Tuition 
and Fees</c:v>
                </c:pt>
                <c:pt idx="1">
                  <c:v>Medical 
Care</c:v>
                </c:pt>
                <c:pt idx="2">
                  <c:v>Median Family 
Income</c:v>
                </c:pt>
                <c:pt idx="3">
                  <c:v>Consumer Price 
Index</c:v>
                </c:pt>
              </c:strCache>
            </c:strRef>
          </c:cat>
          <c:val>
            <c:numRef>
              <c:f>Sheet1!$B$2:$B$5</c:f>
              <c:numCache>
                <c:formatCode>0%</c:formatCode>
                <c:ptCount val="4"/>
                <c:pt idx="0">
                  <c:v>5.7</c:v>
                </c:pt>
                <c:pt idx="1">
                  <c:v>3</c:v>
                </c:pt>
                <c:pt idx="2">
                  <c:v>1.46</c:v>
                </c:pt>
                <c:pt idx="3">
                  <c:v>1.25</c:v>
                </c:pt>
              </c:numCache>
            </c:numRef>
          </c:val>
        </c:ser>
        <c:dLbls>
          <c:showLegendKey val="0"/>
          <c:showVal val="0"/>
          <c:showCatName val="0"/>
          <c:showSerName val="0"/>
          <c:showPercent val="0"/>
          <c:showBubbleSize val="0"/>
        </c:dLbls>
        <c:gapWidth val="150"/>
        <c:axId val="222735632"/>
        <c:axId val="222736024"/>
      </c:barChart>
      <c:catAx>
        <c:axId val="222735632"/>
        <c:scaling>
          <c:orientation val="minMax"/>
        </c:scaling>
        <c:delete val="0"/>
        <c:axPos val="b"/>
        <c:numFmt formatCode="General" sourceLinked="0"/>
        <c:majorTickMark val="out"/>
        <c:minorTickMark val="none"/>
        <c:tickLblPos val="nextTo"/>
        <c:crossAx val="222736024"/>
        <c:crosses val="autoZero"/>
        <c:auto val="1"/>
        <c:lblAlgn val="ctr"/>
        <c:lblOffset val="100"/>
        <c:noMultiLvlLbl val="0"/>
      </c:catAx>
      <c:valAx>
        <c:axId val="222736024"/>
        <c:scaling>
          <c:orientation val="minMax"/>
          <c:max val="6"/>
          <c:min val="0"/>
        </c:scaling>
        <c:delete val="0"/>
        <c:axPos val="l"/>
        <c:title>
          <c:tx>
            <c:rich>
              <a:bodyPr rot="-5400000" vert="horz"/>
              <a:lstStyle/>
              <a:p>
                <a:pPr>
                  <a:defRPr/>
                </a:pPr>
                <a:r>
                  <a:rPr lang="en-US" b="0" dirty="0" smtClean="0"/>
                  <a:t>Percent</a:t>
                </a:r>
                <a:r>
                  <a:rPr lang="en-US" b="0" baseline="0%" dirty="0" smtClean="0"/>
                  <a:t> Growth Rate</a:t>
                </a:r>
              </a:p>
              <a:p>
                <a:pPr>
                  <a:defRPr/>
                </a:pPr>
                <a:r>
                  <a:rPr lang="en-US" b="0" baseline="0%" dirty="0" smtClean="0"/>
                  <a:t>Current Dollars, 1982-2011</a:t>
                </a:r>
                <a:endParaRPr lang="en-US" b="0" dirty="0"/>
              </a:p>
            </c:rich>
          </c:tx>
          <c:layout>
            <c:manualLayout>
              <c:xMode val="edge"/>
              <c:yMode val="edge"/>
              <c:x val="1.5151515151515186E-3"/>
              <c:y val="0.15305152206982708"/>
            </c:manualLayout>
          </c:layout>
          <c:overlay val="0"/>
        </c:title>
        <c:numFmt formatCode="0%" sourceLinked="0"/>
        <c:majorTickMark val="out"/>
        <c:minorTickMark val="none"/>
        <c:tickLblPos val="nextTo"/>
        <c:crossAx val="222735632"/>
        <c:crosses val="autoZero"/>
        <c:crossBetween val="between"/>
        <c:majorUnit val="1"/>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7.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84689413823273"/>
          <c:y val="6.1697587894554151E-2"/>
          <c:w val="0.87817779721980438"/>
          <c:h val="0.71541636553369958"/>
        </c:manualLayout>
      </c:layout>
      <c:barChart>
        <c:barDir val="col"/>
        <c:grouping val="clustered"/>
        <c:varyColors val="0"/>
        <c:ser>
          <c:idx val="0"/>
          <c:order val="0"/>
          <c:tx>
            <c:strRef>
              <c:f>Sheet1!$B$1</c:f>
              <c:strCache>
                <c:ptCount val="1"/>
                <c:pt idx="0">
                  <c:v>1979-80</c:v>
                </c:pt>
              </c:strCache>
            </c:strRef>
          </c:tx>
          <c:spPr>
            <a:solidFill>
              <a:srgbClr val="FFD457"/>
            </a:solidFill>
          </c:spPr>
          <c:invertIfNegative val="0"/>
          <c:dLbls>
            <c:dLbl>
              <c:idx val="0"/>
              <c:tx>
                <c:rich>
                  <a:bodyPr/>
                  <a:lstStyle/>
                  <a:p>
                    <a:r>
                      <a:rPr lang="en-US" smtClean="0"/>
                      <a:t>99%</a:t>
                    </a:r>
                    <a:endParaRPr lang="en-US"/>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1"/>
              <c:tx>
                <c:rich>
                  <a:bodyPr/>
                  <a:lstStyle/>
                  <a:p>
                    <a:r>
                      <a:rPr lang="en-US" smtClean="0"/>
                      <a:t>77%</a:t>
                    </a:r>
                    <a:endParaRPr lang="en-US"/>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tx>
                <c:rich>
                  <a:bodyPr/>
                  <a:lstStyle/>
                  <a:p>
                    <a:r>
                      <a:rPr lang="en-US" smtClean="0"/>
                      <a:t>36%</a:t>
                    </a:r>
                    <a:endParaRPr lang="en-US"/>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c:f>
              <c:strCache>
                <c:ptCount val="3"/>
                <c:pt idx="0">
                  <c:v>Public 2-Year</c:v>
                </c:pt>
                <c:pt idx="1">
                  <c:v>Public 4-Year</c:v>
                </c:pt>
                <c:pt idx="2">
                  <c:v>Private 4-Year</c:v>
                </c:pt>
              </c:strCache>
            </c:strRef>
          </c:cat>
          <c:val>
            <c:numRef>
              <c:f>Sheet1!$B$2:$B$4</c:f>
              <c:numCache>
                <c:formatCode>0%</c:formatCode>
                <c:ptCount val="3"/>
                <c:pt idx="0">
                  <c:v>0.99</c:v>
                </c:pt>
                <c:pt idx="1">
                  <c:v>0.77000000000000046</c:v>
                </c:pt>
                <c:pt idx="2">
                  <c:v>0.36000000000000021</c:v>
                </c:pt>
              </c:numCache>
            </c:numRef>
          </c:val>
        </c:ser>
        <c:ser>
          <c:idx val="1"/>
          <c:order val="1"/>
          <c:tx>
            <c:strRef>
              <c:f>Sheet1!$C$1</c:f>
              <c:strCache>
                <c:ptCount val="1"/>
                <c:pt idx="0">
                  <c:v>2012-13</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c:f>
              <c:strCache>
                <c:ptCount val="3"/>
                <c:pt idx="0">
                  <c:v>Public 2-Year</c:v>
                </c:pt>
                <c:pt idx="1">
                  <c:v>Public 4-Year</c:v>
                </c:pt>
                <c:pt idx="2">
                  <c:v>Private 4-Year</c:v>
                </c:pt>
              </c:strCache>
            </c:strRef>
          </c:cat>
          <c:val>
            <c:numRef>
              <c:f>Sheet1!$C$2:$C$4</c:f>
              <c:numCache>
                <c:formatCode>0%</c:formatCode>
                <c:ptCount val="3"/>
                <c:pt idx="0">
                  <c:v>0.52</c:v>
                </c:pt>
                <c:pt idx="1">
                  <c:v>0.31000000000000022</c:v>
                </c:pt>
                <c:pt idx="2">
                  <c:v>0.14000000000000001</c:v>
                </c:pt>
              </c:numCache>
            </c:numRef>
          </c:val>
        </c:ser>
        <c:dLbls>
          <c:showLegendKey val="0"/>
          <c:showVal val="0"/>
          <c:showCatName val="0"/>
          <c:showSerName val="0"/>
          <c:showPercent val="0"/>
          <c:showBubbleSize val="0"/>
        </c:dLbls>
        <c:gapWidth val="150"/>
        <c:axId val="222736808"/>
        <c:axId val="222737200"/>
      </c:barChart>
      <c:catAx>
        <c:axId val="222736808"/>
        <c:scaling>
          <c:orientation val="minMax"/>
        </c:scaling>
        <c:delete val="0"/>
        <c:axPos val="b"/>
        <c:numFmt formatCode="General" sourceLinked="0"/>
        <c:majorTickMark val="out"/>
        <c:minorTickMark val="none"/>
        <c:tickLblPos val="nextTo"/>
        <c:crossAx val="222737200"/>
        <c:crosses val="autoZero"/>
        <c:auto val="1"/>
        <c:lblAlgn val="ctr"/>
        <c:lblOffset val="100"/>
        <c:noMultiLvlLbl val="0"/>
      </c:catAx>
      <c:valAx>
        <c:axId val="222737200"/>
        <c:scaling>
          <c:orientation val="minMax"/>
          <c:max val="1"/>
        </c:scaling>
        <c:delete val="0"/>
        <c:axPos val="l"/>
        <c:numFmt formatCode="0%" sourceLinked="0"/>
        <c:majorTickMark val="out"/>
        <c:minorTickMark val="none"/>
        <c:tickLblPos val="nextTo"/>
        <c:crossAx val="222736808"/>
        <c:crosses val="autoZero"/>
        <c:crossBetween val="between"/>
        <c:majorUnit val="0.2"/>
      </c:valAx>
    </c:plotArea>
    <c:legend>
      <c:legendPos val="b"/>
      <c:overlay val="0"/>
    </c:legend>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smtClean="0"/>
              <a:t>Distribution</a:t>
            </a:r>
            <a:r>
              <a:rPr lang="en-US" sz="2000" b="0" baseline="0%" dirty="0" smtClean="0"/>
              <a:t> of</a:t>
            </a:r>
            <a:r>
              <a:rPr lang="en-US" sz="2000" b="0" dirty="0" smtClean="0"/>
              <a:t> Education Tax Credits </a:t>
            </a:r>
          </a:p>
          <a:p>
            <a:pPr>
              <a:defRPr sz="2000" b="0"/>
            </a:pPr>
            <a:r>
              <a:rPr lang="en-US" sz="2000" b="0" dirty="0" smtClean="0"/>
              <a:t>by Adjusted Gross Income</a:t>
            </a:r>
            <a:endParaRPr lang="en-US" sz="2000" b="0" dirty="0"/>
          </a:p>
        </c:rich>
      </c:tx>
      <c:overlay val="0"/>
    </c:title>
    <c:autoTitleDeleted val="0"/>
    <c:plotArea>
      <c:layout>
        <c:manualLayout>
          <c:layoutTarget val="inner"/>
          <c:xMode val="edge"/>
          <c:yMode val="edge"/>
          <c:x val="6.2562503201530922E-2"/>
          <c:y val="0.18735960530553072"/>
          <c:w val="0.47351742026272531"/>
          <c:h val="0.7148336628359595"/>
        </c:manualLayout>
      </c:layout>
      <c:pieChart>
        <c:varyColors val="1"/>
        <c:ser>
          <c:idx val="0"/>
          <c:order val="0"/>
          <c:tx>
            <c:strRef>
              <c:f>Sheet1!$B$1</c:f>
              <c:strCache>
                <c:ptCount val="1"/>
                <c:pt idx="0">
                  <c:v>Average Tax Savings per Recipient</c:v>
                </c:pt>
              </c:strCache>
            </c:strRef>
          </c:tx>
          <c:spPr>
            <a:solidFill>
              <a:schemeClr val="accent5"/>
            </a:solidFill>
          </c:spPr>
          <c:dPt>
            <c:idx val="1"/>
            <c:bubble3D val="0"/>
            <c:spPr>
              <a:solidFill>
                <a:schemeClr val="accent6"/>
              </a:solidFill>
            </c:spPr>
          </c:dPt>
          <c:dLbls>
            <c:spPr>
              <a:noFill/>
              <a:ln>
                <a:noFill/>
              </a:ln>
              <a:effectLst/>
            </c:spPr>
            <c:txPr>
              <a:bodyPr/>
              <a:lstStyle/>
              <a:p>
                <a:pPr>
                  <a:defRPr sz="2400" b="1">
                    <a:solidFill>
                      <a:schemeClr val="bg1"/>
                    </a:solidFill>
                  </a:defRPr>
                </a:pPr>
                <a:endParaRPr lang="en-US"/>
              </a:p>
            </c:txPr>
            <c:dLblPos val="ctr"/>
            <c:showLegendKey val="0"/>
            <c:showVal val="1"/>
            <c:showCatName val="0"/>
            <c:showSerName val="0"/>
            <c:showPercent val="0"/>
            <c:showBubbleSize val="0"/>
            <c:showLeaderLines val="1"/>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s>
          <c:cat>
            <c:strRef>
              <c:f>Sheet1!$A$2:$A$3</c:f>
              <c:strCache>
                <c:ptCount val="2"/>
                <c:pt idx="0">
                  <c:v>Low-income 
($0-49,999)</c:v>
                </c:pt>
                <c:pt idx="1">
                  <c:v>Middle and upper-income 
($50,000+)</c:v>
                </c:pt>
              </c:strCache>
            </c:strRef>
          </c:cat>
          <c:val>
            <c:numRef>
              <c:f>Sheet1!$B$2:$B$3</c:f>
              <c:numCache>
                <c:formatCode>0%</c:formatCode>
                <c:ptCount val="2"/>
                <c:pt idx="0">
                  <c:v>0.48600000000000027</c:v>
                </c:pt>
                <c:pt idx="1">
                  <c:v>0.51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832859035027197"/>
          <c:y val="0.38789215936602384"/>
          <c:w val="0.39115036818812632"/>
          <c:h val="0.3772996486810687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39.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pPr>
            <a:r>
              <a:rPr lang="en-US" sz="2000" b="0" dirty="0" smtClean="0"/>
              <a:t>Distribution</a:t>
            </a:r>
            <a:r>
              <a:rPr lang="en-US" sz="2000" b="0" baseline="0%" dirty="0" smtClean="0"/>
              <a:t> of</a:t>
            </a:r>
            <a:r>
              <a:rPr lang="en-US" sz="2000" b="0" dirty="0" smtClean="0"/>
              <a:t> </a:t>
            </a:r>
            <a:r>
              <a:rPr lang="en-US" sz="2000" b="0" dirty="0"/>
              <a:t>Tax </a:t>
            </a:r>
            <a:r>
              <a:rPr lang="en-US" sz="2000" b="0" dirty="0" smtClean="0"/>
              <a:t>Deduction</a:t>
            </a:r>
            <a:r>
              <a:rPr lang="en-US" sz="2000" b="0" baseline="0%" dirty="0" smtClean="0"/>
              <a:t> </a:t>
            </a:r>
            <a:r>
              <a:rPr lang="en-US" sz="2000" b="0" dirty="0" smtClean="0"/>
              <a:t>Savings </a:t>
            </a:r>
          </a:p>
          <a:p>
            <a:pPr>
              <a:defRPr sz="2000" b="0"/>
            </a:pPr>
            <a:r>
              <a:rPr lang="en-US" sz="2000" b="0" dirty="0" smtClean="0"/>
              <a:t>by Adjusted Gross Income</a:t>
            </a:r>
            <a:endParaRPr lang="en-US" sz="2000" b="0" dirty="0"/>
          </a:p>
        </c:rich>
      </c:tx>
      <c:overlay val="0"/>
    </c:title>
    <c:autoTitleDeleted val="0"/>
    <c:plotArea>
      <c:layout>
        <c:manualLayout>
          <c:layoutTarget val="inner"/>
          <c:xMode val="edge"/>
          <c:yMode val="edge"/>
          <c:x val="6.2562503201530922E-2"/>
          <c:y val="0.18735960530553072"/>
          <c:w val="0.47351742026272531"/>
          <c:h val="0.7148336628359595"/>
        </c:manualLayout>
      </c:layout>
      <c:pieChart>
        <c:varyColors val="1"/>
        <c:ser>
          <c:idx val="0"/>
          <c:order val="0"/>
          <c:tx>
            <c:strRef>
              <c:f>Sheet1!$B$1</c:f>
              <c:strCache>
                <c:ptCount val="1"/>
                <c:pt idx="0">
                  <c:v>Average Tax Savings per Recipient</c:v>
                </c:pt>
              </c:strCache>
            </c:strRef>
          </c:tx>
          <c:dPt>
            <c:idx val="0"/>
            <c:bubble3D val="0"/>
            <c:spPr>
              <a:solidFill>
                <a:srgbClr val="762123"/>
              </a:solidFill>
            </c:spPr>
          </c:dPt>
          <c:dPt>
            <c:idx val="1"/>
            <c:bubble3D val="0"/>
            <c:spPr>
              <a:solidFill>
                <a:srgbClr val="F47B20"/>
              </a:solidFill>
            </c:spPr>
          </c:dPt>
          <c:dLbls>
            <c:dLbl>
              <c:idx val="1"/>
              <c:tx>
                <c:rich>
                  <a:bodyPr/>
                  <a:lstStyle/>
                  <a:p>
                    <a:r>
                      <a:rPr lang="en-US" smtClean="0"/>
                      <a:t>88%</a:t>
                    </a:r>
                    <a:endParaRPr lang="en-US" dirty="0"/>
                  </a:p>
                </c:rich>
              </c:tx>
              <c:dLblPos val="ctr"/>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a:lstStyle/>
              <a:p>
                <a:pPr>
                  <a:defRPr sz="2400" b="1">
                    <a:solidFill>
                      <a:schemeClr val="bg1"/>
                    </a:solidFill>
                  </a:defRPr>
                </a:pPr>
                <a:endParaRPr lang="en-US"/>
              </a:p>
            </c:txPr>
            <c:dLblPos val="ctr"/>
            <c:showLegendKey val="0"/>
            <c:showVal val="1"/>
            <c:showCatName val="0"/>
            <c:showSerName val="0"/>
            <c:showPercent val="0"/>
            <c:showBubbleSize val="0"/>
            <c:showLeaderLines val="1"/>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s>
          <c:cat>
            <c:strRef>
              <c:f>Sheet1!$A$2:$A$3</c:f>
              <c:strCache>
                <c:ptCount val="2"/>
                <c:pt idx="0">
                  <c:v>Low-income 
($0-49,999)</c:v>
                </c:pt>
                <c:pt idx="1">
                  <c:v>Middle and upper-income 
($50,000+)</c:v>
                </c:pt>
              </c:strCache>
            </c:strRef>
          </c:cat>
          <c:val>
            <c:numRef>
              <c:f>Sheet1!$B$2:$B$3</c:f>
              <c:numCache>
                <c:formatCode>0%</c:formatCode>
                <c:ptCount val="2"/>
                <c:pt idx="0">
                  <c:v>0.12000000000000002</c:v>
                </c:pt>
                <c:pt idx="1">
                  <c:v>0.89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832859035027197"/>
          <c:y val="0.38789215936602389"/>
          <c:w val="0.39115036818812632"/>
          <c:h val="0.37729964868106874"/>
        </c:manualLayout>
      </c:layout>
      <c:overlay val="0"/>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smtClean="0"/>
              <a:t>Median</a:t>
            </a:r>
            <a:r>
              <a:rPr lang="en-US" baseline="0%" dirty="0" smtClean="0"/>
              <a:t> net worth of households, in 2013 dollars</a:t>
            </a:r>
            <a:endParaRPr lang="en-US" dirty="0"/>
          </a:p>
        </c:rich>
      </c:tx>
      <c:overlay val="0"/>
    </c:title>
    <c:autoTitleDeleted val="0"/>
    <c:plotArea>
      <c:layout>
        <c:manualLayout>
          <c:layoutTarget val="inner"/>
          <c:xMode val="edge"/>
          <c:yMode val="edge"/>
          <c:x val="1.8518518518518535E-2"/>
          <c:y val="0.13490036924075038"/>
          <c:w val="0.87962962962963065"/>
          <c:h val="0.77721093358702864"/>
        </c:manualLayout>
      </c:layout>
      <c:barChart>
        <c:barDir val="col"/>
        <c:grouping val="clustered"/>
        <c:varyColors val="0"/>
        <c:ser>
          <c:idx val="1"/>
          <c:order val="1"/>
          <c:tx>
            <c:strRef>
              <c:f>Sheet1!$C$1</c:f>
              <c:strCache>
                <c:ptCount val="1"/>
                <c:pt idx="0">
                  <c:v>2013</c:v>
                </c:pt>
              </c:strCache>
            </c:strRef>
          </c:tx>
          <c:invertIfNegative val="0"/>
          <c:dLbls>
            <c:dLbl>
              <c:idx val="0"/>
              <c:layout>
                <c:manualLayout>
                  <c:x val="7.716049382716049E-3"/>
                  <c:y val="0"/>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layout>
                <c:manualLayout>
                  <c:x val="1.6975308641975329E-2"/>
                  <c:y val="0"/>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Sheet1!$A$2:$A$4</c:f>
              <c:strCache>
                <c:ptCount val="3"/>
                <c:pt idx="0">
                  <c:v>Black</c:v>
                </c:pt>
                <c:pt idx="1">
                  <c:v>Hispanic</c:v>
                </c:pt>
                <c:pt idx="2">
                  <c:v>White</c:v>
                </c:pt>
              </c:strCache>
            </c:strRef>
          </c:cat>
          <c:val>
            <c:numRef>
              <c:f>Sheet1!$C$2:$C$4</c:f>
              <c:numCache>
                <c:formatCode>"$"#,##0</c:formatCode>
                <c:ptCount val="3"/>
                <c:pt idx="0">
                  <c:v>11000</c:v>
                </c:pt>
                <c:pt idx="1">
                  <c:v>13700</c:v>
                </c:pt>
                <c:pt idx="2">
                  <c:v>141900</c:v>
                </c:pt>
              </c:numCache>
            </c:numRef>
          </c:val>
        </c:ser>
        <c:dLbls>
          <c:showLegendKey val="0"/>
          <c:showVal val="1"/>
          <c:showCatName val="0"/>
          <c:showSerName val="0"/>
          <c:showPercent val="0"/>
          <c:showBubbleSize val="0"/>
        </c:dLbls>
        <c:gapWidth val="150"/>
        <c:axId val="219310632"/>
        <c:axId val="219311024"/>
        <c:extLst xmlns:r="http://schemas.openxmlformats.org/officeDocument/2006/relationships" xmlns:a="http://schemas.openxmlformats.org/drawingml/2006/main" xmlns:c="http://schemas.openxmlformats.org/drawingml/2006/chart">
          <c:ext xmlns:c15="http://schemas.microsoft.com/office/drawing/2012/chart" uri="{02D57815-91ED-43cb-92C2-25804820EDAC}">
            <c15:filteredBarSeries>
              <c15:ser>
                <c:idx val="0"/>
                <c:order val="0"/>
                <c:tx>
                  <c:strRef>
                    <c:extLst xmlns:r="http://schemas.openxmlformats.org/officeDocument/2006/relationships" xmlns:a="http://schemas.openxmlformats.org/drawingml/2006/main" xmlns:c="http://schemas.openxmlformats.org/drawingml/2006/chart">
                      <c:ext uri="{02D57815-91ED-43cb-92C2-25804820EDAC}">
                        <c15:formulaRef>
                          <c15:sqref>Sheet1!$B$1</c15:sqref>
                        </c15:formulaRef>
                      </c:ext>
                    </c:extLst>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uri="{CE6537A1-D6FC-4f65-9D91-7224C49458BB}">
                      <c15:showLeaderLines val="0"/>
                    </c:ext>
                  </c:extLst>
                </c:dLbls>
                <c:cat>
                  <c:strRef>
                    <c:extLst xmlns:r="http://schemas.openxmlformats.org/officeDocument/2006/relationships" xmlns:a="http://schemas.openxmlformats.org/drawingml/2006/main" xmlns:c="http://schemas.openxmlformats.org/drawingml/2006/chart">
                      <c:ext uri="{02D57815-91ED-43cb-92C2-25804820EDAC}">
                        <c15:formulaRef>
                          <c15:sqref>Sheet1!$A$2:$A$4</c15:sqref>
                        </c15:formulaRef>
                      </c:ext>
                    </c:extLst>
                    <c:strCache>
                      <c:ptCount val="3"/>
                      <c:pt idx="0">
                        <c:v>Black</c:v>
                      </c:pt>
                      <c:pt idx="1">
                        <c:v>Hispanic</c:v>
                      </c:pt>
                      <c:pt idx="2">
                        <c:v>White</c:v>
                      </c:pt>
                    </c:strCache>
                  </c:strRef>
                </c:cat>
                <c:val>
                  <c:numRef>
                    <c:extLst xmlns:r="http://schemas.openxmlformats.org/officeDocument/2006/relationships" xmlns:a="http://schemas.openxmlformats.org/drawingml/2006/main" xmlns:c="http://schemas.openxmlformats.org/drawingml/2006/chart">
                      <c:ext uri="{02D57815-91ED-43cb-92C2-25804820EDAC}">
                        <c15:formulaRef>
                          <c15:sqref>Sheet1!$B$2:$B$4</c15:sqref>
                        </c15:formulaRef>
                      </c:ext>
                    </c:extLst>
                    <c:numCache>
                      <c:formatCode>"$"#,##0</c:formatCode>
                      <c:ptCount val="3"/>
                      <c:pt idx="0">
                        <c:v>19200</c:v>
                      </c:pt>
                      <c:pt idx="1">
                        <c:v>23600</c:v>
                      </c:pt>
                      <c:pt idx="2">
                        <c:v>192500</c:v>
                      </c:pt>
                    </c:numCache>
                  </c:numRef>
                </c:val>
              </c15:ser>
            </c15:filteredBarSeries>
          </c:ext>
        </c:extLst>
      </c:barChart>
      <c:catAx>
        <c:axId val="219310632"/>
        <c:scaling>
          <c:orientation val="minMax"/>
        </c:scaling>
        <c:delete val="0"/>
        <c:axPos val="b"/>
        <c:numFmt formatCode="General" sourceLinked="0"/>
        <c:majorTickMark val="out"/>
        <c:minorTickMark val="none"/>
        <c:tickLblPos val="nextTo"/>
        <c:crossAx val="219311024"/>
        <c:crosses val="autoZero"/>
        <c:auto val="1"/>
        <c:lblAlgn val="ctr"/>
        <c:lblOffset val="100"/>
        <c:noMultiLvlLbl val="0"/>
      </c:catAx>
      <c:valAx>
        <c:axId val="219311024"/>
        <c:scaling>
          <c:orientation val="minMax"/>
        </c:scaling>
        <c:delete val="1"/>
        <c:axPos val="l"/>
        <c:numFmt formatCode="&quot;$&quot;#,##0" sourceLinked="1"/>
        <c:majorTickMark val="out"/>
        <c:minorTickMark val="none"/>
        <c:tickLblPos val="none"/>
        <c:crossAx val="219310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2010-11</a:t>
            </a:r>
            <a:endParaRPr lang="en-US" dirty="0"/>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2404845849493584"/>
          <c:y val="0.38034633828666597"/>
          <c:w val="0.37595154150507332"/>
          <c:h val="0.37225859925404797"/>
        </c:manualLayout>
      </c:layout>
      <c:overlay val="0"/>
    </c:legend>
    <c:plotVisOnly val="1"/>
    <c:dispBlanksAs val="zero"/>
    <c:showDLblsOverMax val="0"/>
  </c:chart>
  <c:txPr>
    <a:bodyPr/>
    <a:lstStyle/>
    <a:p>
      <a:pPr>
        <a:defRPr sz="1800"/>
      </a:pPr>
      <a:endParaRPr lang="en-US"/>
    </a:p>
  </c:txPr>
  <c:externalData r:id="rId2">
    <c:autoUpdate val="0"/>
  </c:externalData>
</c:chartSpace>
</file>

<file path=ppt/charts/chart41.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
                    <a:lumOff val="35%"/>
                  </a:schemeClr>
                </a:solidFill>
                <a:latin typeface="+mn-lt"/>
                <a:ea typeface="+mn-ea"/>
                <a:cs typeface="+mn-cs"/>
              </a:defRPr>
            </a:pPr>
            <a:r>
              <a:rPr lang="en-US" sz="1400" b="0" i="0" u="none" strike="noStrike" baseline="0%" dirty="0" smtClean="0">
                <a:effectLst/>
              </a:rPr>
              <a:t>Need-Based and Non-Need-Based State Grants per Full-Time Equivalent (FTE) Undergraduate Student, 1992-93 to 2011-12</a:t>
            </a:r>
            <a:endParaRPr lang="en-US" sz="1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Percentage Need-Based</c:v>
                </c:pt>
              </c:strCache>
            </c:strRef>
          </c:tx>
          <c:spPr>
            <a:solidFill>
              <a:schemeClr val="accent1"/>
            </a:solidFill>
            <a:ln>
              <a:noFill/>
            </a:ln>
            <a:effectLst/>
          </c:spPr>
          <c:invertIfNegative val="0"/>
          <c:dLbls>
            <c:spPr>
              <a:solidFill>
                <a:schemeClr val="bg1">
                  <a:lumMod val="75%"/>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
                        <a:lumOff val="25%"/>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1"/>
                <c15:leaderLines>
                  <c:spPr>
                    <a:ln w="9525" cap="flat" cmpd="sng" algn="ctr">
                      <a:solidFill>
                        <a:schemeClr val="tx1">
                          <a:lumMod val="35%"/>
                          <a:lumOff val="65%"/>
                        </a:schemeClr>
                      </a:solidFill>
                      <a:round/>
                    </a:ln>
                    <a:effectLst/>
                  </c:spPr>
                </c15:leaderLines>
              </c:ext>
            </c:extLst>
          </c:dLbls>
          <c:cat>
            <c:strRef>
              <c:f>Sheet1!$A$2:$A$21</c:f>
              <c:strCache>
                <c:ptCount val="20"/>
                <c:pt idx="0">
                  <c:v>92-93</c:v>
                </c:pt>
                <c:pt idx="1">
                  <c:v>93-94</c:v>
                </c:pt>
                <c:pt idx="2">
                  <c:v>94-95</c:v>
                </c:pt>
                <c:pt idx="3">
                  <c:v>95-96</c:v>
                </c:pt>
                <c:pt idx="4">
                  <c:v>96-97</c:v>
                </c:pt>
                <c:pt idx="5">
                  <c:v>97-98</c:v>
                </c:pt>
                <c:pt idx="6">
                  <c:v>98-99</c:v>
                </c:pt>
                <c:pt idx="7">
                  <c:v>99-00</c:v>
                </c:pt>
                <c:pt idx="8">
                  <c:v>00-01</c:v>
                </c:pt>
                <c:pt idx="9">
                  <c:v>01-02</c:v>
                </c:pt>
                <c:pt idx="10">
                  <c:v>02-03</c:v>
                </c:pt>
                <c:pt idx="11">
                  <c:v>03-04</c:v>
                </c:pt>
                <c:pt idx="12">
                  <c:v>04-05</c:v>
                </c:pt>
                <c:pt idx="13">
                  <c:v>05-06</c:v>
                </c:pt>
                <c:pt idx="14">
                  <c:v>06-07</c:v>
                </c:pt>
                <c:pt idx="15">
                  <c:v>07-08</c:v>
                </c:pt>
                <c:pt idx="16">
                  <c:v>08-09</c:v>
                </c:pt>
                <c:pt idx="17">
                  <c:v>09-10</c:v>
                </c:pt>
                <c:pt idx="18">
                  <c:v>10-11</c:v>
                </c:pt>
                <c:pt idx="19">
                  <c:v>11-12</c:v>
                </c:pt>
              </c:strCache>
            </c:strRef>
          </c:cat>
          <c:val>
            <c:numRef>
              <c:f>Sheet1!$B$2:$B$21</c:f>
              <c:numCache>
                <c:formatCode>0%</c:formatCode>
                <c:ptCount val="20"/>
                <c:pt idx="0">
                  <c:v>0.90449638324133308</c:v>
                </c:pt>
                <c:pt idx="1">
                  <c:v>0.89892912479598641</c:v>
                </c:pt>
                <c:pt idx="2">
                  <c:v>0.87032630350351214</c:v>
                </c:pt>
                <c:pt idx="3">
                  <c:v>0.85559975003170274</c:v>
                </c:pt>
                <c:pt idx="4">
                  <c:v>0.84787994101224706</c:v>
                </c:pt>
                <c:pt idx="5">
                  <c:v>0.83213839213741869</c:v>
                </c:pt>
                <c:pt idx="6">
                  <c:v>0.81419797435638563</c:v>
                </c:pt>
                <c:pt idx="7">
                  <c:v>0.78041332600803359</c:v>
                </c:pt>
                <c:pt idx="8">
                  <c:v>0.76130946617838946</c:v>
                </c:pt>
                <c:pt idx="9">
                  <c:v>0.75823187064091879</c:v>
                </c:pt>
                <c:pt idx="10">
                  <c:v>0.76575067676787434</c:v>
                </c:pt>
                <c:pt idx="11">
                  <c:v>0.74299216517107169</c:v>
                </c:pt>
                <c:pt idx="12">
                  <c:v>0.72889518236883066</c:v>
                </c:pt>
                <c:pt idx="13">
                  <c:v>0.72077143938679056</c:v>
                </c:pt>
                <c:pt idx="14">
                  <c:v>0.71671889686124424</c:v>
                </c:pt>
                <c:pt idx="15">
                  <c:v>0.72457750458677361</c:v>
                </c:pt>
                <c:pt idx="16">
                  <c:v>0.71914348299035902</c:v>
                </c:pt>
                <c:pt idx="17">
                  <c:v>0.72496438095324456</c:v>
                </c:pt>
                <c:pt idx="18">
                  <c:v>0.70683894071034359</c:v>
                </c:pt>
                <c:pt idx="19">
                  <c:v>0.73972667752668508</c:v>
                </c:pt>
              </c:numCache>
            </c:numRef>
          </c:val>
        </c:ser>
        <c:ser>
          <c:idx val="1"/>
          <c:order val="1"/>
          <c:tx>
            <c:strRef>
              <c:f>Sheet1!$C$1</c:f>
              <c:strCache>
                <c:ptCount val="1"/>
                <c:pt idx="0">
                  <c:v>Percentage Non-Need-Based</c:v>
                </c:pt>
              </c:strCache>
            </c:strRef>
          </c:tx>
          <c:spPr>
            <a:solidFill>
              <a:srgbClr val="C00000"/>
            </a:solidFill>
            <a:ln>
              <a:noFill/>
            </a:ln>
            <a:effectLst/>
          </c:spPr>
          <c:invertIfNegative val="0"/>
          <c:dLbls>
            <c:spPr>
              <a:solidFill>
                <a:schemeClr val="bg1">
                  <a:lumMod val="75%"/>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
                        <a:lumOff val="25%"/>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1"/>
                <c15:leaderLines>
                  <c:spPr>
                    <a:ln w="9525" cap="flat" cmpd="sng" algn="ctr">
                      <a:solidFill>
                        <a:schemeClr val="tx1">
                          <a:lumMod val="35%"/>
                          <a:lumOff val="65%"/>
                        </a:schemeClr>
                      </a:solidFill>
                      <a:round/>
                    </a:ln>
                    <a:effectLst/>
                  </c:spPr>
                </c15:leaderLines>
              </c:ext>
            </c:extLst>
          </c:dLbls>
          <c:cat>
            <c:strRef>
              <c:f>Sheet1!$A$2:$A$21</c:f>
              <c:strCache>
                <c:ptCount val="20"/>
                <c:pt idx="0">
                  <c:v>92-93</c:v>
                </c:pt>
                <c:pt idx="1">
                  <c:v>93-94</c:v>
                </c:pt>
                <c:pt idx="2">
                  <c:v>94-95</c:v>
                </c:pt>
                <c:pt idx="3">
                  <c:v>95-96</c:v>
                </c:pt>
                <c:pt idx="4">
                  <c:v>96-97</c:v>
                </c:pt>
                <c:pt idx="5">
                  <c:v>97-98</c:v>
                </c:pt>
                <c:pt idx="6">
                  <c:v>98-99</c:v>
                </c:pt>
                <c:pt idx="7">
                  <c:v>99-00</c:v>
                </c:pt>
                <c:pt idx="8">
                  <c:v>00-01</c:v>
                </c:pt>
                <c:pt idx="9">
                  <c:v>01-02</c:v>
                </c:pt>
                <c:pt idx="10">
                  <c:v>02-03</c:v>
                </c:pt>
                <c:pt idx="11">
                  <c:v>03-04</c:v>
                </c:pt>
                <c:pt idx="12">
                  <c:v>04-05</c:v>
                </c:pt>
                <c:pt idx="13">
                  <c:v>05-06</c:v>
                </c:pt>
                <c:pt idx="14">
                  <c:v>06-07</c:v>
                </c:pt>
                <c:pt idx="15">
                  <c:v>07-08</c:v>
                </c:pt>
                <c:pt idx="16">
                  <c:v>08-09</c:v>
                </c:pt>
                <c:pt idx="17">
                  <c:v>09-10</c:v>
                </c:pt>
                <c:pt idx="18">
                  <c:v>10-11</c:v>
                </c:pt>
                <c:pt idx="19">
                  <c:v>11-12</c:v>
                </c:pt>
              </c:strCache>
            </c:strRef>
          </c:cat>
          <c:val>
            <c:numRef>
              <c:f>Sheet1!$C$2:$C$21</c:f>
              <c:numCache>
                <c:formatCode>0%</c:formatCode>
                <c:ptCount val="20"/>
                <c:pt idx="0">
                  <c:v>9.5503616758666365E-2</c:v>
                </c:pt>
                <c:pt idx="1">
                  <c:v>0.10107087520401359</c:v>
                </c:pt>
                <c:pt idx="2">
                  <c:v>0.12967369649648838</c:v>
                </c:pt>
                <c:pt idx="3">
                  <c:v>0.14440024996829737</c:v>
                </c:pt>
                <c:pt idx="4">
                  <c:v>0.15212005898775288</c:v>
                </c:pt>
                <c:pt idx="5">
                  <c:v>0.16786160786258131</c:v>
                </c:pt>
                <c:pt idx="6">
                  <c:v>0.18580202564361448</c:v>
                </c:pt>
                <c:pt idx="7">
                  <c:v>0.21958667399196641</c:v>
                </c:pt>
                <c:pt idx="8">
                  <c:v>0.23869053382161154</c:v>
                </c:pt>
                <c:pt idx="9">
                  <c:v>0.24176812935908176</c:v>
                </c:pt>
                <c:pt idx="10">
                  <c:v>0.23424932323212677</c:v>
                </c:pt>
                <c:pt idx="11">
                  <c:v>0.25700783482892864</c:v>
                </c:pt>
                <c:pt idx="12">
                  <c:v>0.27110481763117028</c:v>
                </c:pt>
                <c:pt idx="13">
                  <c:v>0.27922856061321066</c:v>
                </c:pt>
                <c:pt idx="14">
                  <c:v>0.28328110313875582</c:v>
                </c:pt>
                <c:pt idx="15">
                  <c:v>0.27542249541322672</c:v>
                </c:pt>
                <c:pt idx="16">
                  <c:v>0.28085651700964159</c:v>
                </c:pt>
                <c:pt idx="17">
                  <c:v>0.27503561904675522</c:v>
                </c:pt>
                <c:pt idx="18">
                  <c:v>0.29316105928965641</c:v>
                </c:pt>
                <c:pt idx="19">
                  <c:v>0.26027332247331536</c:v>
                </c:pt>
              </c:numCache>
            </c:numRef>
          </c:val>
        </c:ser>
        <c:dLbls>
          <c:showLegendKey val="0"/>
          <c:showVal val="1"/>
          <c:showCatName val="0"/>
          <c:showSerName val="0"/>
          <c:showPercent val="0"/>
          <c:showBubbleSize val="0"/>
        </c:dLbls>
        <c:gapWidth val="0"/>
        <c:overlap val="-27"/>
        <c:axId val="289361608"/>
        <c:axId val="289362000"/>
      </c:barChart>
      <c:catAx>
        <c:axId val="289361608"/>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1000" b="0" i="0" u="none" strike="noStrike" kern="1200" baseline="0%">
                <a:solidFill>
                  <a:schemeClr val="tx1">
                    <a:lumMod val="65%"/>
                    <a:lumOff val="35%"/>
                  </a:schemeClr>
                </a:solidFill>
                <a:latin typeface="+mn-lt"/>
                <a:ea typeface="+mn-ea"/>
                <a:cs typeface="+mn-cs"/>
              </a:defRPr>
            </a:pPr>
            <a:endParaRPr lang="en-US"/>
          </a:p>
        </c:txPr>
        <c:crossAx val="289362000"/>
        <c:crosses val="autoZero"/>
        <c:auto val="1"/>
        <c:lblAlgn val="ctr"/>
        <c:lblOffset val="100"/>
        <c:noMultiLvlLbl val="0"/>
      </c:catAx>
      <c:valAx>
        <c:axId val="289362000"/>
        <c:scaling>
          <c:orientation val="minMax"/>
          <c:max val="1"/>
        </c:scaling>
        <c:delete val="0"/>
        <c:axPos val="l"/>
        <c:majorGridlines>
          <c:spPr>
            <a:ln w="9525" cap="flat" cmpd="sng" algn="ctr">
              <a:solidFill>
                <a:schemeClr val="tx1">
                  <a:lumMod val="15%"/>
                  <a:lumOff val="85%"/>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crossAx val="289361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
                  <a:lumOff val="35%"/>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23382483252501"/>
          <c:y val="7.2755366301296323E-2"/>
          <c:w val="0.7997260364987816"/>
          <c:h val="0.7527927151158037"/>
        </c:manualLayout>
      </c:layout>
      <c:barChart>
        <c:barDir val="col"/>
        <c:grouping val="clustered"/>
        <c:varyColors val="0"/>
        <c:ser>
          <c:idx val="0"/>
          <c:order val="0"/>
          <c:tx>
            <c:strRef>
              <c:f>Sheet1!$B$1</c:f>
              <c:strCache>
                <c:ptCount val="1"/>
                <c:pt idx="0">
                  <c:v>Lowest income quintile</c:v>
                </c:pt>
              </c:strCache>
            </c:strRef>
          </c:tx>
          <c:spPr>
            <a:solidFill>
              <a:srgbClr val="762123"/>
            </a:solidFill>
          </c:spPr>
          <c:invertIfNegative val="0"/>
          <c:dPt>
            <c:idx val="0"/>
            <c:invertIfNegative val="0"/>
            <c:bubble3D val="0"/>
            <c:spPr>
              <a:solidFill>
                <a:srgbClr val="762123"/>
              </a:solidFill>
            </c:spPr>
          </c:dPt>
          <c:dLbls>
            <c:spPr>
              <a:noFill/>
              <a:ln>
                <a:noFill/>
              </a:ln>
              <a:effectLst/>
            </c:spPr>
            <c:txPr>
              <a:bodyPr/>
              <a:lstStyle/>
              <a:p>
                <a:pPr algn="ctr">
                  <a:defRPr lang="en-US" sz="1800" b="0"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Sheet1!$A$2:$A$3</c:f>
              <c:numCache>
                <c:formatCode>General</c:formatCode>
                <c:ptCount val="2"/>
                <c:pt idx="0">
                  <c:v>1995</c:v>
                </c:pt>
                <c:pt idx="1">
                  <c:v>2012</c:v>
                </c:pt>
              </c:numCache>
            </c:numRef>
          </c:cat>
          <c:val>
            <c:numRef>
              <c:f>Sheet1!$B$2:$B$3</c:f>
              <c:numCache>
                <c:formatCode>"$"#,##0_);[Red]\("$"#,##0\)</c:formatCode>
                <c:ptCount val="2"/>
                <c:pt idx="0">
                  <c:v>340</c:v>
                </c:pt>
                <c:pt idx="1">
                  <c:v>809</c:v>
                </c:pt>
              </c:numCache>
            </c:numRef>
          </c:val>
        </c:ser>
        <c:ser>
          <c:idx val="1"/>
          <c:order val="1"/>
          <c:tx>
            <c:strRef>
              <c:f>Sheet1!$C$1</c:f>
              <c:strCache>
                <c:ptCount val="1"/>
                <c:pt idx="0">
                  <c:v>Highest income quintile</c:v>
                </c:pt>
              </c:strCache>
            </c:strRef>
          </c:tx>
          <c:spPr>
            <a:solidFill>
              <a:srgbClr val="F47B20"/>
            </a:solidFill>
          </c:spPr>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Sheet1!$A$2:$A$3</c:f>
              <c:numCache>
                <c:formatCode>General</c:formatCode>
                <c:ptCount val="2"/>
                <c:pt idx="0">
                  <c:v>1995</c:v>
                </c:pt>
                <c:pt idx="1">
                  <c:v>2012</c:v>
                </c:pt>
              </c:numCache>
            </c:numRef>
          </c:cat>
          <c:val>
            <c:numRef>
              <c:f>Sheet1!$C$2:$C$3</c:f>
              <c:numCache>
                <c:formatCode>"$"#,##0_);[Red]\("$"#,##0\)</c:formatCode>
                <c:ptCount val="2"/>
                <c:pt idx="0">
                  <c:v>124</c:v>
                </c:pt>
                <c:pt idx="1">
                  <c:v>869</c:v>
                </c:pt>
              </c:numCache>
            </c:numRef>
          </c:val>
        </c:ser>
        <c:dLbls>
          <c:showLegendKey val="0"/>
          <c:showVal val="1"/>
          <c:showCatName val="0"/>
          <c:showSerName val="0"/>
          <c:showPercent val="0"/>
          <c:showBubbleSize val="0"/>
        </c:dLbls>
        <c:gapWidth val="150"/>
        <c:axId val="289362784"/>
        <c:axId val="289363176"/>
      </c:barChart>
      <c:catAx>
        <c:axId val="289362784"/>
        <c:scaling>
          <c:orientation val="minMax"/>
        </c:scaling>
        <c:delete val="0"/>
        <c:axPos val="b"/>
        <c:numFmt formatCode="General" sourceLinked="1"/>
        <c:majorTickMark val="out"/>
        <c:minorTickMark val="none"/>
        <c:tickLblPos val="nextTo"/>
        <c:crossAx val="289363176"/>
        <c:crosses val="autoZero"/>
        <c:auto val="1"/>
        <c:lblAlgn val="ctr"/>
        <c:lblOffset val="100"/>
        <c:noMultiLvlLbl val="0"/>
      </c:catAx>
      <c:valAx>
        <c:axId val="289363176"/>
        <c:scaling>
          <c:orientation val="minMax"/>
          <c:min val="0"/>
        </c:scaling>
        <c:delete val="0"/>
        <c:axPos val="l"/>
        <c:title>
          <c:tx>
            <c:rich>
              <a:bodyPr rot="-5400000" vert="horz"/>
              <a:lstStyle/>
              <a:p>
                <a:pPr>
                  <a:defRPr sz="1800" b="0"/>
                </a:pPr>
                <a:r>
                  <a:rPr lang="en-US" sz="1800" b="0" dirty="0" smtClean="0"/>
                  <a:t>Institutional Grant</a:t>
                </a:r>
                <a:r>
                  <a:rPr lang="en-US" sz="1800" b="0" baseline="0%" dirty="0" smtClean="0"/>
                  <a:t> Aid at Public 4-Year Institutions, 1995-2012 (in millions)</a:t>
                </a:r>
                <a:endParaRPr lang="en-US" sz="1800" b="0" dirty="0"/>
              </a:p>
            </c:rich>
          </c:tx>
          <c:layout>
            <c:manualLayout>
              <c:xMode val="edge"/>
              <c:yMode val="edge"/>
              <c:x val="6.1577512857872094E-3"/>
              <c:y val="5.9205466949550013E-2"/>
            </c:manualLayout>
          </c:layout>
          <c:overlay val="0"/>
        </c:title>
        <c:numFmt formatCode="&quot;$&quot;#,##0" sourceLinked="0"/>
        <c:majorTickMark val="none"/>
        <c:minorTickMark val="none"/>
        <c:tickLblPos val="nextTo"/>
        <c:crossAx val="28936278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6686167318388"/>
          <c:y val="5.1540314325651489E-2"/>
          <c:w val="0.78819290939595998"/>
          <c:h val="0.77400787246261216"/>
        </c:manualLayout>
      </c:layout>
      <c:barChart>
        <c:barDir val="col"/>
        <c:grouping val="clustered"/>
        <c:varyColors val="0"/>
        <c:ser>
          <c:idx val="0"/>
          <c:order val="0"/>
          <c:tx>
            <c:strRef>
              <c:f>Sheet1!$B$1</c:f>
              <c:strCache>
                <c:ptCount val="1"/>
                <c:pt idx="0">
                  <c:v>Lowest income quintile</c:v>
                </c:pt>
              </c:strCache>
            </c:strRef>
          </c:tx>
          <c:spPr>
            <a:solidFill>
              <a:srgbClr val="762123"/>
            </a:solidFill>
          </c:spPr>
          <c:invertIfNegative val="0"/>
          <c:dPt>
            <c:idx val="0"/>
            <c:invertIfNegative val="0"/>
            <c:bubble3D val="0"/>
            <c:spPr>
              <a:solidFill>
                <a:srgbClr val="762123"/>
              </a:solidFill>
            </c:spPr>
          </c:dPt>
          <c:dLbls>
            <c:spPr>
              <a:noFill/>
              <a:ln>
                <a:noFill/>
              </a:ln>
              <a:effectLst/>
            </c:spPr>
            <c:txPr>
              <a:bodyPr/>
              <a:lstStyle/>
              <a:p>
                <a:pPr algn="ctr">
                  <a:defRPr lang="en-US" sz="1800" b="0"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Sheet1!$A$2:$A$3</c:f>
              <c:numCache>
                <c:formatCode>General</c:formatCode>
                <c:ptCount val="2"/>
                <c:pt idx="0">
                  <c:v>1995</c:v>
                </c:pt>
                <c:pt idx="1">
                  <c:v>2012</c:v>
                </c:pt>
              </c:numCache>
            </c:numRef>
          </c:cat>
          <c:val>
            <c:numRef>
              <c:f>Sheet1!$B$2:$B$3</c:f>
              <c:numCache>
                <c:formatCode>"$"#,##0_);[Red]\("$"#,##0\)</c:formatCode>
                <c:ptCount val="2"/>
                <c:pt idx="0">
                  <c:v>721</c:v>
                </c:pt>
                <c:pt idx="1">
                  <c:v>2625</c:v>
                </c:pt>
              </c:numCache>
            </c:numRef>
          </c:val>
        </c:ser>
        <c:ser>
          <c:idx val="1"/>
          <c:order val="1"/>
          <c:tx>
            <c:strRef>
              <c:f>Sheet1!$C$1</c:f>
              <c:strCache>
                <c:ptCount val="1"/>
                <c:pt idx="0">
                  <c:v>Highest income quintile</c:v>
                </c:pt>
              </c:strCache>
            </c:strRef>
          </c:tx>
          <c:spPr>
            <a:solidFill>
              <a:srgbClr val="F47B20"/>
            </a:solidFill>
          </c:spPr>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Sheet1!$A$2:$A$3</c:f>
              <c:numCache>
                <c:formatCode>General</c:formatCode>
                <c:ptCount val="2"/>
                <c:pt idx="0">
                  <c:v>1995</c:v>
                </c:pt>
                <c:pt idx="1">
                  <c:v>2012</c:v>
                </c:pt>
              </c:numCache>
            </c:numRef>
          </c:cat>
          <c:val>
            <c:numRef>
              <c:f>Sheet1!$C$2:$C$3</c:f>
              <c:numCache>
                <c:formatCode>"$"#,##0_);[Red]\("$"#,##0\)</c:formatCode>
                <c:ptCount val="2"/>
                <c:pt idx="0">
                  <c:v>605</c:v>
                </c:pt>
                <c:pt idx="1">
                  <c:v>4042</c:v>
                </c:pt>
              </c:numCache>
            </c:numRef>
          </c:val>
        </c:ser>
        <c:dLbls>
          <c:showLegendKey val="0"/>
          <c:showVal val="1"/>
          <c:showCatName val="0"/>
          <c:showSerName val="0"/>
          <c:showPercent val="0"/>
          <c:showBubbleSize val="0"/>
        </c:dLbls>
        <c:gapWidth val="150"/>
        <c:axId val="289363960"/>
        <c:axId val="289364352"/>
      </c:barChart>
      <c:catAx>
        <c:axId val="289363960"/>
        <c:scaling>
          <c:orientation val="minMax"/>
        </c:scaling>
        <c:delete val="0"/>
        <c:axPos val="b"/>
        <c:numFmt formatCode="General" sourceLinked="1"/>
        <c:majorTickMark val="out"/>
        <c:minorTickMark val="none"/>
        <c:tickLblPos val="nextTo"/>
        <c:crossAx val="289364352"/>
        <c:crosses val="autoZero"/>
        <c:auto val="1"/>
        <c:lblAlgn val="ctr"/>
        <c:lblOffset val="100"/>
        <c:noMultiLvlLbl val="0"/>
      </c:catAx>
      <c:valAx>
        <c:axId val="289364352"/>
        <c:scaling>
          <c:orientation val="minMax"/>
          <c:min val="0"/>
        </c:scaling>
        <c:delete val="0"/>
        <c:axPos val="l"/>
        <c:title>
          <c:tx>
            <c:rich>
              <a:bodyPr rot="-5400000" vert="horz"/>
              <a:lstStyle/>
              <a:p>
                <a:pPr>
                  <a:defRPr sz="1800" b="0"/>
                </a:pPr>
                <a:r>
                  <a:rPr lang="en-US" sz="1800" b="0" dirty="0" smtClean="0"/>
                  <a:t>Institutional Grant</a:t>
                </a:r>
                <a:r>
                  <a:rPr lang="en-US" sz="1800" b="0" baseline="0%" dirty="0" smtClean="0"/>
                  <a:t> Aid at Private NFP </a:t>
                </a:r>
              </a:p>
              <a:p>
                <a:pPr>
                  <a:defRPr sz="1800" b="0"/>
                </a:pPr>
                <a:r>
                  <a:rPr lang="en-US" sz="1800" b="0" baseline="0%" dirty="0" smtClean="0"/>
                  <a:t>4-Year Institutions, 1995-2012 (millions)</a:t>
                </a:r>
                <a:endParaRPr lang="en-US" sz="1800" b="0" dirty="0"/>
              </a:p>
            </c:rich>
          </c:tx>
          <c:layout>
            <c:manualLayout>
              <c:xMode val="edge"/>
              <c:yMode val="edge"/>
              <c:x val="6.1577512857872094E-3"/>
              <c:y val="5.9205466949550013E-2"/>
            </c:manualLayout>
          </c:layout>
          <c:overlay val="0"/>
        </c:title>
        <c:numFmt formatCode="&quot;$&quot;#,##0" sourceLinked="0"/>
        <c:majorTickMark val="none"/>
        <c:minorTickMark val="none"/>
        <c:tickLblPos val="nextTo"/>
        <c:crossAx val="28936396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
                    <a:lumOff val="35%"/>
                  </a:schemeClr>
                </a:solidFill>
                <a:latin typeface="+mn-lt"/>
                <a:ea typeface="+mn-ea"/>
                <a:cs typeface="+mn-cs"/>
              </a:defRPr>
            </a:pPr>
            <a:r>
              <a:rPr lang="en-US" sz="1800" b="1" dirty="0"/>
              <a:t>Distribution of Graduation Rates (2012)</a:t>
            </a:r>
          </a:p>
          <a:p>
            <a:pPr>
              <a:defRPr sz="1400" b="0" i="0" u="none" strike="noStrike" kern="1200" spc="0" baseline="0%">
                <a:solidFill>
                  <a:schemeClr val="tx1">
                    <a:lumMod val="65%"/>
                    <a:lumOff val="35%"/>
                  </a:schemeClr>
                </a:solidFill>
                <a:latin typeface="+mn-lt"/>
                <a:ea typeface="+mn-ea"/>
                <a:cs typeface="+mn-cs"/>
              </a:defRPr>
            </a:pPr>
            <a:r>
              <a:rPr lang="en-US" sz="1400" b="1" dirty="0"/>
              <a:t>6-year bachelor's completion rates</a:t>
            </a:r>
            <a:r>
              <a:rPr lang="en-US" sz="1400" b="1" baseline="0%" dirty="0"/>
              <a:t> for first-time, full-time freshmen,</a:t>
            </a:r>
          </a:p>
          <a:p>
            <a:pPr>
              <a:defRPr sz="1400" b="0" i="0" u="none" strike="noStrike" kern="1200" spc="0" baseline="0%">
                <a:solidFill>
                  <a:schemeClr val="tx1">
                    <a:lumMod val="65%"/>
                    <a:lumOff val="35%"/>
                  </a:schemeClr>
                </a:solidFill>
                <a:latin typeface="+mn-lt"/>
                <a:ea typeface="+mn-ea"/>
                <a:cs typeface="+mn-cs"/>
              </a:defRPr>
            </a:pPr>
            <a:r>
              <a:rPr lang="en-US" sz="1400" b="1" baseline="0%" dirty="0"/>
              <a:t>Fall 2006 cohort at 4-year institutions</a:t>
            </a:r>
            <a:endParaRPr lang="en-US" sz="1400" b="1" dirty="0"/>
          </a:p>
        </c:rich>
      </c:tx>
      <c:overlay val="0"/>
      <c:spPr>
        <a:noFill/>
        <a:ln>
          <a:noFill/>
        </a:ln>
        <a:effectLst/>
      </c:spPr>
    </c:title>
    <c:autoTitleDeleted val="0"/>
    <c:plotArea>
      <c:layout/>
      <c:barChart>
        <c:barDir val="col"/>
        <c:grouping val="clustered"/>
        <c:varyColors val="0"/>
        <c:ser>
          <c:idx val="0"/>
          <c:order val="0"/>
          <c:spPr>
            <a:solidFill>
              <a:schemeClr val="accent4"/>
            </a:solidFill>
            <a:ln>
              <a:noFill/>
            </a:ln>
            <a:effectLst/>
          </c:spPr>
          <c:invertIfNegative val="0"/>
          <c:cat>
            <c:strRef>
              <c:f>'Data_1-8-2014---964'!$I$2:$I$22</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c:v>
                </c:pt>
              </c:strCache>
            </c:strRef>
          </c:cat>
          <c:val>
            <c:numRef>
              <c:f>'Data_1-8-2014---964'!$J$2:$J$22</c:f>
              <c:numCache>
                <c:formatCode>General</c:formatCode>
                <c:ptCount val="21"/>
                <c:pt idx="0">
                  <c:v>21</c:v>
                </c:pt>
                <c:pt idx="1">
                  <c:v>46</c:v>
                </c:pt>
                <c:pt idx="2">
                  <c:v>80</c:v>
                </c:pt>
                <c:pt idx="3">
                  <c:v>79</c:v>
                </c:pt>
                <c:pt idx="4">
                  <c:v>100</c:v>
                </c:pt>
                <c:pt idx="5">
                  <c:v>127</c:v>
                </c:pt>
                <c:pt idx="6">
                  <c:v>166</c:v>
                </c:pt>
                <c:pt idx="7">
                  <c:v>152</c:v>
                </c:pt>
                <c:pt idx="8">
                  <c:v>202</c:v>
                </c:pt>
                <c:pt idx="9">
                  <c:v>169</c:v>
                </c:pt>
                <c:pt idx="10">
                  <c:v>186</c:v>
                </c:pt>
                <c:pt idx="11">
                  <c:v>178</c:v>
                </c:pt>
                <c:pt idx="12">
                  <c:v>138</c:v>
                </c:pt>
                <c:pt idx="13">
                  <c:v>124</c:v>
                </c:pt>
                <c:pt idx="14">
                  <c:v>84</c:v>
                </c:pt>
                <c:pt idx="15">
                  <c:v>80</c:v>
                </c:pt>
                <c:pt idx="16">
                  <c:v>63</c:v>
                </c:pt>
                <c:pt idx="17">
                  <c:v>37</c:v>
                </c:pt>
                <c:pt idx="18">
                  <c:v>45</c:v>
                </c:pt>
                <c:pt idx="19">
                  <c:v>12</c:v>
                </c:pt>
                <c:pt idx="20">
                  <c:v>19</c:v>
                </c:pt>
              </c:numCache>
            </c:numRef>
          </c:val>
        </c:ser>
        <c:dLbls>
          <c:showLegendKey val="0"/>
          <c:showVal val="0"/>
          <c:showCatName val="0"/>
          <c:showSerName val="0"/>
          <c:showPercent val="0"/>
          <c:showBubbleSize val="0"/>
        </c:dLbls>
        <c:gapWidth val="75"/>
        <c:overlap val="-25"/>
        <c:axId val="185013720"/>
        <c:axId val="185014104"/>
      </c:barChart>
      <c:catAx>
        <c:axId val="185013720"/>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900" b="0" i="0" u="none" strike="noStrike" kern="1200" baseline="0%">
                <a:solidFill>
                  <a:schemeClr val="tx1">
                    <a:lumMod val="65%"/>
                    <a:lumOff val="35%"/>
                  </a:schemeClr>
                </a:solidFill>
                <a:latin typeface="+mn-lt"/>
                <a:ea typeface="+mn-ea"/>
                <a:cs typeface="+mn-cs"/>
              </a:defRPr>
            </a:pPr>
            <a:endParaRPr lang="en-US"/>
          </a:p>
        </c:txPr>
        <c:crossAx val="185014104"/>
        <c:crosses val="autoZero"/>
        <c:auto val="1"/>
        <c:lblAlgn val="ctr"/>
        <c:lblOffset val="100"/>
        <c:noMultiLvlLbl val="0"/>
      </c:catAx>
      <c:valAx>
        <c:axId val="185014104"/>
        <c:scaling>
          <c:orientation val="minMax"/>
        </c:scaling>
        <c:delete val="0"/>
        <c:axPos val="l"/>
        <c:majorGridlines/>
        <c:numFmt formatCode="General" sourceLinked="1"/>
        <c:majorTickMark val="none"/>
        <c:minorTickMark val="none"/>
        <c:tickLblPos val="nextTo"/>
        <c:spPr>
          <a:noFill/>
          <a:ln w="9525">
            <a:noFill/>
          </a:ln>
          <a:effectLst/>
        </c:spPr>
        <c:txPr>
          <a:bodyPr rot="-60000000" spcFirstLastPara="1" vertOverflow="ellipsis" vert="horz" wrap="square" anchor="ctr" anchorCtr="1"/>
          <a:lstStyle/>
          <a:p>
            <a:pPr>
              <a:defRPr sz="900" b="0" i="0" u="none" strike="noStrike" kern="1200" baseline="0%">
                <a:solidFill>
                  <a:schemeClr val="tx1">
                    <a:lumMod val="65%"/>
                    <a:lumOff val="35%"/>
                  </a:schemeClr>
                </a:solidFill>
                <a:latin typeface="+mn-lt"/>
                <a:ea typeface="+mn-ea"/>
                <a:cs typeface="+mn-cs"/>
              </a:defRPr>
            </a:pPr>
            <a:endParaRPr lang="en-US"/>
          </a:p>
        </c:txPr>
        <c:crossAx val="185013720"/>
        <c:crosses val="autoZero"/>
        <c:crossBetween val="between"/>
      </c:valAx>
      <c:spPr>
        <a:noFill/>
        <a:ln>
          <a:noFill/>
        </a:ln>
        <a:effectLst/>
      </c:spPr>
    </c:plotArea>
    <c:legend>
      <c:legendPos val="b"/>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02198162729691"/>
          <c:y val="2.9536237405808456E-2"/>
          <c:w val="0.85870024059493433"/>
          <c:h val="0.74782954214058417"/>
        </c:manualLayout>
      </c:layout>
      <c:barChart>
        <c:barDir val="col"/>
        <c:grouping val="clustered"/>
        <c:varyColors val="0"/>
        <c:ser>
          <c:idx val="0"/>
          <c:order val="0"/>
          <c:tx>
            <c:strRef>
              <c:f>Sheet1!$B$1</c:f>
              <c:strCache>
                <c:ptCount val="1"/>
                <c:pt idx="0">
                  <c:v>% Retained</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Sheet1!$A$2:$A$10</c:f>
              <c:strCache>
                <c:ptCount val="9"/>
                <c:pt idx="0">
                  <c:v>Fall ’00 </c:v>
                </c:pt>
                <c:pt idx="1">
                  <c:v>Fall ’01 </c:v>
                </c:pt>
                <c:pt idx="2">
                  <c:v>Fall ’02 </c:v>
                </c:pt>
                <c:pt idx="3">
                  <c:v>Fall ’03 </c:v>
                </c:pt>
                <c:pt idx="4">
                  <c:v>Fall ’04 </c:v>
                </c:pt>
                <c:pt idx="5">
                  <c:v>Fall ’05 </c:v>
                </c:pt>
                <c:pt idx="6">
                  <c:v>Fall ’06 </c:v>
                </c:pt>
                <c:pt idx="7">
                  <c:v>Fall ’07</c:v>
                </c:pt>
                <c:pt idx="8">
                  <c:v>Fall ‘08 </c:v>
                </c:pt>
              </c:strCache>
            </c:strRef>
          </c:cat>
          <c:val>
            <c:numRef>
              <c:f>Sheet1!$B$2:$B$10</c:f>
              <c:numCache>
                <c:formatCode>0.00%</c:formatCode>
                <c:ptCount val="9"/>
                <c:pt idx="0">
                  <c:v>0.79900000000000004</c:v>
                </c:pt>
                <c:pt idx="1">
                  <c:v>0.81599999999999995</c:v>
                </c:pt>
                <c:pt idx="2">
                  <c:v>0.80700000000000005</c:v>
                </c:pt>
                <c:pt idx="3">
                  <c:v>0.82700000000000062</c:v>
                </c:pt>
                <c:pt idx="4">
                  <c:v>0.80200000000000005</c:v>
                </c:pt>
                <c:pt idx="5">
                  <c:v>0.80800000000000005</c:v>
                </c:pt>
                <c:pt idx="6">
                  <c:v>0.82099999999999995</c:v>
                </c:pt>
                <c:pt idx="7">
                  <c:v>0.82500000000000062</c:v>
                </c:pt>
                <c:pt idx="8">
                  <c:v>0.83300000000000063</c:v>
                </c:pt>
              </c:numCache>
            </c:numRef>
          </c:val>
        </c:ser>
        <c:ser>
          <c:idx val="1"/>
          <c:order val="1"/>
          <c:tx>
            <c:strRef>
              <c:f>Sheet1!$C$1</c:f>
              <c:strCache>
                <c:ptCount val="1"/>
                <c:pt idx="0">
                  <c:v>% Retained and Sophomore</c:v>
                </c:pt>
              </c:strCache>
            </c:strRef>
          </c:tx>
          <c:invertIfNegative val="0"/>
          <c:dLbls>
            <c:dLbl>
              <c:idx val="8"/>
              <c:layout>
                <c:manualLayout>
                  <c:x val="0"/>
                  <c:y val="-5.376344086021616E-3"/>
                </c:manualLayout>
              </c:layout>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Sheet1!$A$2:$A$10</c:f>
              <c:strCache>
                <c:ptCount val="9"/>
                <c:pt idx="0">
                  <c:v>Fall ’00 </c:v>
                </c:pt>
                <c:pt idx="1">
                  <c:v>Fall ’01 </c:v>
                </c:pt>
                <c:pt idx="2">
                  <c:v>Fall ’02 </c:v>
                </c:pt>
                <c:pt idx="3">
                  <c:v>Fall ’03 </c:v>
                </c:pt>
                <c:pt idx="4">
                  <c:v>Fall ’04 </c:v>
                </c:pt>
                <c:pt idx="5">
                  <c:v>Fall ’05 </c:v>
                </c:pt>
                <c:pt idx="6">
                  <c:v>Fall ’06 </c:v>
                </c:pt>
                <c:pt idx="7">
                  <c:v>Fall ’07</c:v>
                </c:pt>
                <c:pt idx="8">
                  <c:v>Fall ‘08 </c:v>
                </c:pt>
              </c:strCache>
            </c:strRef>
          </c:cat>
          <c:val>
            <c:numRef>
              <c:f>Sheet1!$C$2:$C$10</c:f>
              <c:numCache>
                <c:formatCode>0.00%</c:formatCode>
                <c:ptCount val="9"/>
                <c:pt idx="0">
                  <c:v>0.21600000000000041</c:v>
                </c:pt>
                <c:pt idx="1">
                  <c:v>0.26500000000000001</c:v>
                </c:pt>
                <c:pt idx="2">
                  <c:v>0.28200000000000008</c:v>
                </c:pt>
                <c:pt idx="3">
                  <c:v>0.33200000000000585</c:v>
                </c:pt>
                <c:pt idx="4">
                  <c:v>0.34800000000000036</c:v>
                </c:pt>
                <c:pt idx="5">
                  <c:v>0.39400000000000573</c:v>
                </c:pt>
                <c:pt idx="6">
                  <c:v>0.49200000000000038</c:v>
                </c:pt>
                <c:pt idx="7">
                  <c:v>0.62200000000000932</c:v>
                </c:pt>
                <c:pt idx="8">
                  <c:v>0.67300000000001203</c:v>
                </c:pt>
              </c:numCache>
            </c:numRef>
          </c:val>
        </c:ser>
        <c:dLbls>
          <c:showLegendKey val="0"/>
          <c:showVal val="0"/>
          <c:showCatName val="0"/>
          <c:showSerName val="0"/>
          <c:showPercent val="0"/>
          <c:showBubbleSize val="0"/>
        </c:dLbls>
        <c:gapWidth val="150"/>
        <c:axId val="288800568"/>
        <c:axId val="288800960"/>
      </c:barChart>
      <c:catAx>
        <c:axId val="288800568"/>
        <c:scaling>
          <c:orientation val="minMax"/>
        </c:scaling>
        <c:delete val="0"/>
        <c:axPos val="b"/>
        <c:numFmt formatCode="General" sourceLinked="0"/>
        <c:majorTickMark val="out"/>
        <c:minorTickMark val="none"/>
        <c:tickLblPos val="nextTo"/>
        <c:crossAx val="288800960"/>
        <c:crosses val="autoZero"/>
        <c:auto val="1"/>
        <c:lblAlgn val="ctr"/>
        <c:lblOffset val="100"/>
        <c:noMultiLvlLbl val="0"/>
      </c:catAx>
      <c:valAx>
        <c:axId val="288800960"/>
        <c:scaling>
          <c:orientation val="minMax"/>
          <c:max val="1"/>
        </c:scaling>
        <c:delete val="0"/>
        <c:axPos val="l"/>
        <c:numFmt formatCode="0%" sourceLinked="0"/>
        <c:majorTickMark val="out"/>
        <c:minorTickMark val="none"/>
        <c:tickLblPos val="nextTo"/>
        <c:crossAx val="288800568"/>
        <c:crosses val="autoZero"/>
        <c:crossBetween val="between"/>
      </c:valAx>
    </c:plotArea>
    <c:legend>
      <c:legendPos val="b"/>
      <c:layout>
        <c:manualLayout>
          <c:xMode val="edge"/>
          <c:yMode val="edge"/>
          <c:x val="0.23310279965004368"/>
          <c:y val="0.87679480169146784"/>
          <c:w val="0.53934995625548299"/>
          <c:h val="7.2279158464566645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457053805774277"/>
          <c:y val="0.19871907405017344"/>
          <c:w val="0.85154057305336861"/>
          <c:h val="0.66280010796108635"/>
        </c:manualLayout>
      </c:layout>
      <c:barChart>
        <c:barDir val="col"/>
        <c:grouping val="clustered"/>
        <c:varyColors val="0"/>
        <c:ser>
          <c:idx val="0"/>
          <c:order val="0"/>
          <c:tx>
            <c:strRef>
              <c:f>Sheet1!$B$1</c:f>
              <c:strCache>
                <c:ptCount val="1"/>
                <c:pt idx="0">
                  <c:v>Earnings Elasticity</c:v>
                </c:pt>
              </c:strCache>
            </c:strRef>
          </c:tx>
          <c:invertIfNegative val="0"/>
          <c:dLbls>
            <c:numFmt formatCode="General" sourceLinked="0"/>
            <c:spPr>
              <a:noFill/>
              <a:ln>
                <a:noFill/>
              </a:ln>
              <a:effectLst/>
            </c:sp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numRef>
              <c:f>Sheet1!$A$2:$A$7</c:f>
              <c:numCache>
                <c:formatCode>General</c:formatCode>
                <c:ptCount val="6"/>
                <c:pt idx="0">
                  <c:v>1950</c:v>
                </c:pt>
                <c:pt idx="1">
                  <c:v>1960</c:v>
                </c:pt>
                <c:pt idx="2">
                  <c:v>1970</c:v>
                </c:pt>
                <c:pt idx="3">
                  <c:v>1980</c:v>
                </c:pt>
                <c:pt idx="4">
                  <c:v>1990</c:v>
                </c:pt>
                <c:pt idx="5">
                  <c:v>2000</c:v>
                </c:pt>
              </c:numCache>
            </c:numRef>
          </c:cat>
          <c:val>
            <c:numRef>
              <c:f>Sheet1!$B$2:$B$7</c:f>
              <c:numCache>
                <c:formatCode>General</c:formatCode>
                <c:ptCount val="6"/>
                <c:pt idx="0">
                  <c:v>0.4</c:v>
                </c:pt>
                <c:pt idx="1">
                  <c:v>0.35000000000000031</c:v>
                </c:pt>
                <c:pt idx="2">
                  <c:v>0.34000000000000036</c:v>
                </c:pt>
                <c:pt idx="3">
                  <c:v>0.33000000000000673</c:v>
                </c:pt>
                <c:pt idx="4">
                  <c:v>0.46</c:v>
                </c:pt>
                <c:pt idx="5">
                  <c:v>0.58000000000000052</c:v>
                </c:pt>
              </c:numCache>
            </c:numRef>
          </c:val>
        </c:ser>
        <c:dLbls>
          <c:showLegendKey val="0"/>
          <c:showVal val="0"/>
          <c:showCatName val="0"/>
          <c:showSerName val="0"/>
          <c:showPercent val="0"/>
          <c:showBubbleSize val="0"/>
        </c:dLbls>
        <c:gapWidth val="100"/>
        <c:axId val="219129648"/>
        <c:axId val="219130040"/>
      </c:barChart>
      <c:catAx>
        <c:axId val="219129648"/>
        <c:scaling>
          <c:orientation val="minMax"/>
        </c:scaling>
        <c:delete val="0"/>
        <c:axPos val="b"/>
        <c:numFmt formatCode="General" sourceLinked="1"/>
        <c:majorTickMark val="out"/>
        <c:minorTickMark val="none"/>
        <c:tickLblPos val="nextTo"/>
        <c:crossAx val="219130040"/>
        <c:crosses val="autoZero"/>
        <c:auto val="1"/>
        <c:lblAlgn val="ctr"/>
        <c:lblOffset val="100"/>
        <c:noMultiLvlLbl val="0"/>
      </c:catAx>
      <c:valAx>
        <c:axId val="219130040"/>
        <c:scaling>
          <c:orientation val="minMax"/>
          <c:max val="0.60000000000000064"/>
          <c:min val="0"/>
        </c:scaling>
        <c:delete val="0"/>
        <c:axPos val="l"/>
        <c:title>
          <c:tx>
            <c:rich>
              <a:bodyPr rot="-5400000" vert="horz"/>
              <a:lstStyle/>
              <a:p>
                <a:pPr>
                  <a:defRPr/>
                </a:pPr>
                <a:r>
                  <a:rPr lang="en-US"/>
                  <a:t>Earnings Elasticity</a:t>
                </a:r>
              </a:p>
            </c:rich>
          </c:tx>
          <c:overlay val="0"/>
        </c:title>
        <c:numFmt formatCode="General" sourceLinked="0"/>
        <c:majorTickMark val="out"/>
        <c:minorTickMark val="none"/>
        <c:tickLblPos val="nextTo"/>
        <c:crossAx val="2191296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7053805774277"/>
          <c:y val="0.19871907405017264"/>
          <c:w val="0.85154057305336861"/>
          <c:h val="0.66280010796108346"/>
        </c:manualLayout>
      </c:layout>
      <c:barChart>
        <c:barDir val="col"/>
        <c:grouping val="clustered"/>
        <c:varyColors val="0"/>
        <c:ser>
          <c:idx val="0"/>
          <c:order val="0"/>
          <c:tx>
            <c:strRef>
              <c:f>Sheet1!$B$1</c:f>
              <c:strCache>
                <c:ptCount val="1"/>
                <c:pt idx="0">
                  <c:v>Earnings Elasticity</c:v>
                </c:pt>
              </c:strCache>
            </c:strRef>
          </c:tx>
          <c:spPr>
            <a:solidFill>
              <a:srgbClr val="0070C0"/>
            </a:solidFill>
          </c:spPr>
          <c:invertIfNegative val="0"/>
          <c:dPt>
            <c:idx val="2"/>
            <c:invertIfNegative val="0"/>
            <c:bubble3D val="0"/>
            <c:spPr>
              <a:solidFill>
                <a:srgbClr val="FF0000"/>
              </a:solidFill>
            </c:spPr>
          </c:dPt>
          <c:dLbls>
            <c:numFmt formatCode="General"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Sheet1!$A$2:$A$13</c:f>
              <c:strCache>
                <c:ptCount val="12"/>
                <c:pt idx="0">
                  <c:v>United Kingdom</c:v>
                </c:pt>
                <c:pt idx="1">
                  <c:v>Italy</c:v>
                </c:pt>
                <c:pt idx="2">
                  <c:v>United States</c:v>
                </c:pt>
                <c:pt idx="3">
                  <c:v>France</c:v>
                </c:pt>
                <c:pt idx="4">
                  <c:v>Spain</c:v>
                </c:pt>
                <c:pt idx="5">
                  <c:v>Germany</c:v>
                </c:pt>
                <c:pt idx="6">
                  <c:v>Sweden</c:v>
                </c:pt>
                <c:pt idx="7">
                  <c:v>Australia</c:v>
                </c:pt>
                <c:pt idx="8">
                  <c:v>Canada</c:v>
                </c:pt>
                <c:pt idx="9">
                  <c:v>Finland</c:v>
                </c:pt>
                <c:pt idx="10">
                  <c:v>Norway</c:v>
                </c:pt>
                <c:pt idx="11">
                  <c:v>Denmark</c:v>
                </c:pt>
              </c:strCache>
            </c:strRef>
          </c:cat>
          <c:val>
            <c:numRef>
              <c:f>Sheet1!$B$2:$B$13</c:f>
              <c:numCache>
                <c:formatCode>General</c:formatCode>
                <c:ptCount val="12"/>
                <c:pt idx="0">
                  <c:v>0.5</c:v>
                </c:pt>
                <c:pt idx="1">
                  <c:v>0.48000000000000032</c:v>
                </c:pt>
                <c:pt idx="2">
                  <c:v>0.47000000000000008</c:v>
                </c:pt>
                <c:pt idx="3">
                  <c:v>0.41000000000000031</c:v>
                </c:pt>
                <c:pt idx="4">
                  <c:v>0.4</c:v>
                </c:pt>
                <c:pt idx="5">
                  <c:v>0.32000000000000067</c:v>
                </c:pt>
                <c:pt idx="6">
                  <c:v>0.27</c:v>
                </c:pt>
                <c:pt idx="7">
                  <c:v>0.26</c:v>
                </c:pt>
                <c:pt idx="8">
                  <c:v>0.19</c:v>
                </c:pt>
                <c:pt idx="9">
                  <c:v>0.18000000000000024</c:v>
                </c:pt>
                <c:pt idx="10">
                  <c:v>0.17</c:v>
                </c:pt>
                <c:pt idx="11">
                  <c:v>0.15000000000000024</c:v>
                </c:pt>
              </c:numCache>
            </c:numRef>
          </c:val>
        </c:ser>
        <c:dLbls>
          <c:showLegendKey val="0"/>
          <c:showVal val="0"/>
          <c:showCatName val="0"/>
          <c:showSerName val="0"/>
          <c:showPercent val="0"/>
          <c:showBubbleSize val="0"/>
        </c:dLbls>
        <c:gapWidth val="100"/>
        <c:axId val="219130432"/>
        <c:axId val="219130824"/>
      </c:barChart>
      <c:catAx>
        <c:axId val="219130432"/>
        <c:scaling>
          <c:orientation val="minMax"/>
        </c:scaling>
        <c:delete val="0"/>
        <c:axPos val="b"/>
        <c:numFmt formatCode="General" sourceLinked="0"/>
        <c:majorTickMark val="out"/>
        <c:minorTickMark val="none"/>
        <c:tickLblPos val="nextTo"/>
        <c:txPr>
          <a:bodyPr/>
          <a:lstStyle/>
          <a:p>
            <a:pPr>
              <a:defRPr sz="1100"/>
            </a:pPr>
            <a:endParaRPr lang="en-US"/>
          </a:p>
        </c:txPr>
        <c:crossAx val="219130824"/>
        <c:crosses val="autoZero"/>
        <c:auto val="1"/>
        <c:lblAlgn val="ctr"/>
        <c:lblOffset val="100"/>
        <c:noMultiLvlLbl val="0"/>
      </c:catAx>
      <c:valAx>
        <c:axId val="219130824"/>
        <c:scaling>
          <c:orientation val="minMax"/>
          <c:max val="0.60000000000000064"/>
          <c:min val="0"/>
        </c:scaling>
        <c:delete val="0"/>
        <c:axPos val="l"/>
        <c:title>
          <c:tx>
            <c:rich>
              <a:bodyPr rot="-5400000" vert="horz"/>
              <a:lstStyle/>
              <a:p>
                <a:pPr>
                  <a:defRPr/>
                </a:pPr>
                <a:r>
                  <a:rPr lang="en-US" dirty="0" smtClean="0"/>
                  <a:t>Earnings Elasticity</a:t>
                </a:r>
                <a:endParaRPr lang="en-US" baseline="0%" dirty="0" smtClean="0"/>
              </a:p>
            </c:rich>
          </c:tx>
          <c:overlay val="0"/>
        </c:title>
        <c:numFmt formatCode="General" sourceLinked="0"/>
        <c:majorTickMark val="out"/>
        <c:minorTickMark val="none"/>
        <c:tickLblPos val="nextTo"/>
        <c:crossAx val="219130432"/>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5874085950692"/>
          <c:y val="0.26692759447700332"/>
          <c:w val="0.80570565129548799"/>
          <c:h val="0.5361761543118575"/>
        </c:manualLayout>
      </c:layout>
      <c:barChart>
        <c:barDir val="col"/>
        <c:grouping val="stacked"/>
        <c:varyColors val="0"/>
        <c:ser>
          <c:idx val="0"/>
          <c:order val="0"/>
          <c:tx>
            <c:strRef>
              <c:f>Sheet1!$B$1</c:f>
              <c:strCache>
                <c:ptCount val="1"/>
                <c:pt idx="0">
                  <c:v>After-Tax Earnings</c:v>
                </c:pt>
              </c:strCache>
            </c:strRef>
          </c:tx>
          <c:spPr>
            <a:solidFill>
              <a:schemeClr val="accent3"/>
            </a:solidFill>
          </c:spPr>
          <c:invertIfNegative val="0"/>
          <c:dLbls>
            <c:dLbl>
              <c:idx val="0"/>
              <c:tx>
                <c:rich>
                  <a:bodyPr/>
                  <a:lstStyle/>
                  <a:p>
                    <a:r>
                      <a:rPr lang="en-US"/>
                      <a:t> </a:t>
                    </a:r>
                    <a:r>
                      <a:rPr lang="en-US" smtClean="0"/>
                      <a:t>$21,000</a:t>
                    </a:r>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1"/>
              <c:tx>
                <c:rich>
                  <a:bodyPr/>
                  <a:lstStyle/>
                  <a:p>
                    <a:r>
                      <a:rPr lang="en-US"/>
                      <a:t> </a:t>
                    </a:r>
                    <a:r>
                      <a:rPr lang="en-US" smtClean="0"/>
                      <a:t>$29,000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tx>
                <c:rich>
                  <a:bodyPr/>
                  <a:lstStyle/>
                  <a:p>
                    <a:r>
                      <a:rPr lang="en-US"/>
                      <a:t> </a:t>
                    </a:r>
                    <a:r>
                      <a:rPr lang="en-US" smtClean="0"/>
                      <a:t>$32,900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3"/>
              <c:tx>
                <c:rich>
                  <a:bodyPr/>
                  <a:lstStyle/>
                  <a:p>
                    <a:r>
                      <a:rPr lang="en-US"/>
                      <a:t> </a:t>
                    </a:r>
                    <a:r>
                      <a:rPr lang="en-US" smtClean="0"/>
                      <a:t>$36,200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
              <c:tx>
                <c:rich>
                  <a:bodyPr/>
                  <a:lstStyle/>
                  <a:p>
                    <a:r>
                      <a:rPr lang="en-US"/>
                      <a:t> </a:t>
                    </a:r>
                    <a:r>
                      <a:rPr lang="en-US" smtClean="0"/>
                      <a:t>$45,100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5"/>
              <c:tx>
                <c:rich>
                  <a:bodyPr/>
                  <a:lstStyle/>
                  <a:p>
                    <a:r>
                      <a:rPr lang="en-US"/>
                      <a:t> </a:t>
                    </a:r>
                    <a:r>
                      <a:rPr lang="en-US" smtClean="0"/>
                      <a:t>$55,200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6"/>
              <c:tx>
                <c:rich>
                  <a:bodyPr/>
                  <a:lstStyle/>
                  <a:p>
                    <a:r>
                      <a:rPr lang="en-US"/>
                      <a:t> </a:t>
                    </a:r>
                    <a:r>
                      <a:rPr lang="en-US" smtClean="0"/>
                      <a:t>$70,700 </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7"/>
              <c:tx>
                <c:rich>
                  <a:bodyPr/>
                  <a:lstStyle/>
                  <a:p>
                    <a:r>
                      <a:rPr lang="en-US"/>
                      <a:t> $</a:t>
                    </a:r>
                    <a:r>
                      <a:rPr lang="en-US" smtClean="0"/>
                      <a:t>78,800 </a:t>
                    </a:r>
                    <a:endParaRPr lang="en-US"/>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Sheet1!$A$2:$A$9</c:f>
              <c:strCache>
                <c:ptCount val="8"/>
                <c:pt idx="0">
                  <c:v>No High School</c:v>
                </c:pt>
                <c:pt idx="1">
                  <c:v>High School</c:v>
                </c:pt>
                <c:pt idx="2">
                  <c:v>Some College, No Degree</c:v>
                </c:pt>
                <c:pt idx="3">
                  <c:v>Associate Degree</c:v>
                </c:pt>
                <c:pt idx="4">
                  <c:v>Bachelor's Degree</c:v>
                </c:pt>
                <c:pt idx="5">
                  <c:v>Master's Degree</c:v>
                </c:pt>
                <c:pt idx="6">
                  <c:v>Doctoral Degree</c:v>
                </c:pt>
                <c:pt idx="7">
                  <c:v>Professional Degree</c:v>
                </c:pt>
              </c:strCache>
            </c:strRef>
          </c:cat>
          <c:val>
            <c:numRef>
              <c:f>Sheet1!$B$2:$B$9</c:f>
              <c:numCache>
                <c:formatCode>_("$"* #,##0_);_("$"* \(#,##0\);_("$"* "-"??_);_(@_)</c:formatCode>
                <c:ptCount val="8"/>
                <c:pt idx="0">
                  <c:v>19600</c:v>
                </c:pt>
                <c:pt idx="1">
                  <c:v>26700</c:v>
                </c:pt>
                <c:pt idx="2">
                  <c:v>31000</c:v>
                </c:pt>
                <c:pt idx="3">
                  <c:v>32700</c:v>
                </c:pt>
                <c:pt idx="4">
                  <c:v>42700</c:v>
                </c:pt>
                <c:pt idx="5">
                  <c:v>51100</c:v>
                </c:pt>
                <c:pt idx="6">
                  <c:v>68800</c:v>
                </c:pt>
                <c:pt idx="7">
                  <c:v>74400</c:v>
                </c:pt>
              </c:numCache>
            </c:numRef>
          </c:val>
        </c:ser>
        <c:ser>
          <c:idx val="1"/>
          <c:order val="1"/>
          <c:tx>
            <c:strRef>
              <c:f>Sheet1!$C$1</c:f>
              <c:strCache>
                <c:ptCount val="1"/>
                <c:pt idx="0">
                  <c:v>Taxes Paid</c:v>
                </c:pt>
              </c:strCache>
            </c:strRef>
          </c:tx>
          <c:invertIfNegative val="0"/>
          <c:dLbls>
            <c:dLbl>
              <c:idx val="0"/>
              <c:tx>
                <c:rich>
                  <a:bodyPr/>
                  <a:lstStyle/>
                  <a:p>
                    <a:r>
                      <a:rPr lang="en-US"/>
                      <a:t> $</a:t>
                    </a:r>
                    <a:r>
                      <a:rPr lang="en-US" smtClean="0"/>
                      <a:t>4,100 </a:t>
                    </a:r>
                    <a:endParaRPr lang="en-US"/>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1"/>
              <c:tx>
                <c:rich>
                  <a:bodyPr/>
                  <a:lstStyle/>
                  <a:p>
                    <a:r>
                      <a:rPr lang="en-US"/>
                      <a:t> </a:t>
                    </a:r>
                    <a:r>
                      <a:rPr lang="en-US" smtClean="0"/>
                      <a:t>$6,400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tx>
                <c:rich>
                  <a:bodyPr/>
                  <a:lstStyle/>
                  <a:p>
                    <a:r>
                      <a:rPr lang="en-US"/>
                      <a:t> </a:t>
                    </a:r>
                    <a:r>
                      <a:rPr lang="en-US" smtClean="0"/>
                      <a:t>$7,500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3"/>
              <c:tx>
                <c:rich>
                  <a:bodyPr/>
                  <a:lstStyle/>
                  <a:p>
                    <a:r>
                      <a:rPr lang="en-US"/>
                      <a:t> </a:t>
                    </a:r>
                    <a:r>
                      <a:rPr lang="en-US" smtClean="0"/>
                      <a:t>$8,600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4"/>
              <c:tx>
                <c:rich>
                  <a:bodyPr/>
                  <a:lstStyle/>
                  <a:p>
                    <a:r>
                      <a:rPr lang="en-US"/>
                      <a:t> </a:t>
                    </a:r>
                    <a:r>
                      <a:rPr lang="en-US" smtClean="0"/>
                      <a:t>$11,400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5"/>
              <c:tx>
                <c:rich>
                  <a:bodyPr/>
                  <a:lstStyle/>
                  <a:p>
                    <a:r>
                      <a:rPr lang="en-US"/>
                      <a:t> </a:t>
                    </a:r>
                    <a:r>
                      <a:rPr lang="en-US" smtClean="0"/>
                      <a:t>$14,800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6"/>
              <c:tx>
                <c:rich>
                  <a:bodyPr/>
                  <a:lstStyle/>
                  <a:p>
                    <a:r>
                      <a:rPr lang="en-US"/>
                      <a:t> </a:t>
                    </a:r>
                    <a:r>
                      <a:rPr lang="en-US" smtClean="0"/>
                      <a:t>$20,300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7"/>
              <c:tx>
                <c:rich>
                  <a:bodyPr/>
                  <a:lstStyle/>
                  <a:p>
                    <a:r>
                      <a:rPr lang="en-US"/>
                      <a:t> </a:t>
                    </a:r>
                    <a:r>
                      <a:rPr lang="en-US" smtClean="0"/>
                      <a:t>$23,400</a:t>
                    </a:r>
                    <a:endParaRPr lang="en-US" dirty="0"/>
                  </a:p>
                </c:rich>
              </c:tx>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Sheet1!$A$2:$A$9</c:f>
              <c:strCache>
                <c:ptCount val="8"/>
                <c:pt idx="0">
                  <c:v>No High School</c:v>
                </c:pt>
                <c:pt idx="1">
                  <c:v>High School</c:v>
                </c:pt>
                <c:pt idx="2">
                  <c:v>Some College, No Degree</c:v>
                </c:pt>
                <c:pt idx="3">
                  <c:v>Associate Degree</c:v>
                </c:pt>
                <c:pt idx="4">
                  <c:v>Bachelor's Degree</c:v>
                </c:pt>
                <c:pt idx="5">
                  <c:v>Master's Degree</c:v>
                </c:pt>
                <c:pt idx="6">
                  <c:v>Doctoral Degree</c:v>
                </c:pt>
                <c:pt idx="7">
                  <c:v>Professional Degree</c:v>
                </c:pt>
              </c:strCache>
            </c:strRef>
          </c:cat>
          <c:val>
            <c:numRef>
              <c:f>Sheet1!$C$2:$C$9</c:f>
              <c:numCache>
                <c:formatCode>_("$"* #,##0_);_("$"* \(#,##0\);_("$"* "-"??_);_(@_)</c:formatCode>
                <c:ptCount val="8"/>
                <c:pt idx="0">
                  <c:v>4700</c:v>
                </c:pt>
                <c:pt idx="1">
                  <c:v>7100</c:v>
                </c:pt>
                <c:pt idx="2">
                  <c:v>8700</c:v>
                </c:pt>
                <c:pt idx="3">
                  <c:v>9300</c:v>
                </c:pt>
                <c:pt idx="4">
                  <c:v>13000</c:v>
                </c:pt>
                <c:pt idx="5">
                  <c:v>16200</c:v>
                </c:pt>
                <c:pt idx="6">
                  <c:v>23100</c:v>
                </c:pt>
                <c:pt idx="7">
                  <c:v>25600</c:v>
                </c:pt>
              </c:numCache>
            </c:numRef>
          </c:val>
        </c:ser>
        <c:dLbls>
          <c:showLegendKey val="0"/>
          <c:showVal val="0"/>
          <c:showCatName val="0"/>
          <c:showSerName val="0"/>
          <c:showPercent val="0"/>
          <c:showBubbleSize val="0"/>
        </c:dLbls>
        <c:gapWidth val="18"/>
        <c:overlap val="100"/>
        <c:axId val="219132784"/>
        <c:axId val="219133176"/>
      </c:barChart>
      <c:catAx>
        <c:axId val="219132784"/>
        <c:scaling>
          <c:orientation val="minMax"/>
        </c:scaling>
        <c:delete val="0"/>
        <c:axPos val="b"/>
        <c:title>
          <c:tx>
            <c:rich>
              <a:bodyPr/>
              <a:lstStyle/>
              <a:p>
                <a:pPr>
                  <a:defRPr/>
                </a:pPr>
                <a:r>
                  <a:rPr lang="en-US" sz="1600" dirty="0" smtClean="0"/>
                  <a:t>Education Level</a:t>
                </a:r>
                <a:endParaRPr lang="en-US" sz="1600" dirty="0"/>
              </a:p>
            </c:rich>
          </c:tx>
          <c:overlay val="0"/>
        </c:title>
        <c:numFmt formatCode="General" sourceLinked="0"/>
        <c:majorTickMark val="out"/>
        <c:minorTickMark val="none"/>
        <c:tickLblPos val="nextTo"/>
        <c:txPr>
          <a:bodyPr/>
          <a:lstStyle/>
          <a:p>
            <a:pPr>
              <a:defRPr sz="1400"/>
            </a:pPr>
            <a:endParaRPr lang="en-US"/>
          </a:p>
        </c:txPr>
        <c:crossAx val="219133176"/>
        <c:crosses val="autoZero"/>
        <c:auto val="1"/>
        <c:lblAlgn val="ctr"/>
        <c:lblOffset val="100"/>
        <c:noMultiLvlLbl val="0"/>
      </c:catAx>
      <c:valAx>
        <c:axId val="219133176"/>
        <c:scaling>
          <c:orientation val="minMax"/>
          <c:max val="100000"/>
        </c:scaling>
        <c:delete val="0"/>
        <c:axPos val="l"/>
        <c:title>
          <c:tx>
            <c:rich>
              <a:bodyPr rot="-5400000" vert="horz"/>
              <a:lstStyle/>
              <a:p>
                <a:pPr>
                  <a:defRPr sz="1600"/>
                </a:pPr>
                <a:r>
                  <a:rPr lang="en-US" sz="1600" dirty="0" smtClean="0"/>
                  <a:t>Median Earnings ($)</a:t>
                </a:r>
                <a:endParaRPr lang="en-US" sz="1600" dirty="0"/>
              </a:p>
            </c:rich>
          </c:tx>
          <c:layout>
            <c:manualLayout>
              <c:xMode val="edge"/>
              <c:yMode val="edge"/>
              <c:x val="6.002614093084088E-3"/>
              <c:y val="0.31736683819433237"/>
            </c:manualLayout>
          </c:layout>
          <c:overlay val="0"/>
        </c:title>
        <c:numFmt formatCode="_(&quot;$&quot;* #,##0_);_(&quot;$&quot;* \(#,##0\);_(&quot;$&quot;* &quot;-&quot;??_);_(@_)" sourceLinked="1"/>
        <c:majorTickMark val="out"/>
        <c:minorTickMark val="none"/>
        <c:tickLblPos val="nextTo"/>
        <c:txPr>
          <a:bodyPr/>
          <a:lstStyle/>
          <a:p>
            <a:pPr>
              <a:defRPr sz="1600"/>
            </a:pPr>
            <a:endParaRPr lang="en-US"/>
          </a:p>
        </c:txPr>
        <c:crossAx val="219132784"/>
        <c:crosses val="autoZero"/>
        <c:crossBetween val="between"/>
        <c:majorUnit val="20000"/>
      </c:valAx>
    </c:plotArea>
    <c:legend>
      <c:legendPos val="r"/>
      <c:layout>
        <c:manualLayout>
          <c:xMode val="edge"/>
          <c:yMode val="edge"/>
          <c:x val="0.30843928159161138"/>
          <c:y val="0.14641136868769841"/>
          <c:w val="0.39690983531653468"/>
          <c:h val="6.7518088511839311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a:t>Unemployment Rate (August 2011)</a:t>
            </a:r>
          </a:p>
        </c:rich>
      </c:tx>
      <c:layout>
        <c:manualLayout>
          <c:xMode val="edge"/>
          <c:yMode val="edge"/>
          <c:x val="0.24881221444541857"/>
          <c:y val="1.5026012373453317E-2"/>
        </c:manualLayout>
      </c:layout>
      <c:overlay val="0"/>
    </c:title>
    <c:autoTitleDeleted val="0"/>
    <c:plotArea>
      <c:layout>
        <c:manualLayout>
          <c:layoutTarget val="inner"/>
          <c:xMode val="edge"/>
          <c:yMode val="edge"/>
          <c:x val="0.10974632545931877"/>
          <c:y val="0.11667643501200421"/>
          <c:w val="0.85394401772755568"/>
          <c:h val="0.76121123036616956"/>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Less than high school diploma</c:v>
                </c:pt>
                <c:pt idx="1">
                  <c:v>High school graduate</c:v>
                </c:pt>
                <c:pt idx="2">
                  <c:v>Some college or associate's degree</c:v>
                </c:pt>
                <c:pt idx="3">
                  <c:v>Bachelor's degree or higher</c:v>
                </c:pt>
              </c:strCache>
            </c:strRef>
          </c:cat>
          <c:val>
            <c:numRef>
              <c:f>Sheet1!$B$2:$B$5</c:f>
              <c:numCache>
                <c:formatCode>0.0%</c:formatCode>
                <c:ptCount val="4"/>
                <c:pt idx="0">
                  <c:v>0.14300000000000004</c:v>
                </c:pt>
                <c:pt idx="1">
                  <c:v>9.6000000000000002E-2</c:v>
                </c:pt>
                <c:pt idx="2">
                  <c:v>8.2000000000000003E-2</c:v>
                </c:pt>
                <c:pt idx="3">
                  <c:v>4.3000000000000003E-2</c:v>
                </c:pt>
              </c:numCache>
            </c:numRef>
          </c:val>
        </c:ser>
        <c:dLbls>
          <c:showLegendKey val="0"/>
          <c:showVal val="1"/>
          <c:showCatName val="0"/>
          <c:showSerName val="0"/>
          <c:showPercent val="0"/>
          <c:showBubbleSize val="0"/>
        </c:dLbls>
        <c:gapWidth val="150"/>
        <c:axId val="219133960"/>
        <c:axId val="219134352"/>
      </c:barChart>
      <c:catAx>
        <c:axId val="219133960"/>
        <c:scaling>
          <c:orientation val="minMax"/>
        </c:scaling>
        <c:delete val="0"/>
        <c:axPos val="b"/>
        <c:numFmt formatCode="General" sourceLinked="1"/>
        <c:majorTickMark val="none"/>
        <c:minorTickMark val="none"/>
        <c:tickLblPos val="nextTo"/>
        <c:txPr>
          <a:bodyPr rot="0" vert="horz"/>
          <a:lstStyle/>
          <a:p>
            <a:pPr>
              <a:defRPr/>
            </a:pPr>
            <a:endParaRPr lang="en-US"/>
          </a:p>
        </c:txPr>
        <c:crossAx val="219134352"/>
        <c:crosses val="autoZero"/>
        <c:auto val="1"/>
        <c:lblAlgn val="ctr"/>
        <c:lblOffset val="100"/>
        <c:tickLblSkip val="1"/>
        <c:tickMarkSkip val="1"/>
        <c:noMultiLvlLbl val="0"/>
      </c:catAx>
      <c:valAx>
        <c:axId val="219134352"/>
        <c:scaling>
          <c:orientation val="minMax"/>
          <c:max val="0.30000000000000032"/>
          <c:min val="0"/>
        </c:scaling>
        <c:delete val="0"/>
        <c:axPos val="l"/>
        <c:majorGridlines/>
        <c:numFmt formatCode="0.0%" sourceLinked="1"/>
        <c:majorTickMark val="out"/>
        <c:minorTickMark val="none"/>
        <c:tickLblPos val="nextTo"/>
        <c:txPr>
          <a:bodyPr rot="0" vert="horz"/>
          <a:lstStyle/>
          <a:p>
            <a:pPr>
              <a:defRPr/>
            </a:pPr>
            <a:endParaRPr lang="en-US"/>
          </a:p>
        </c:txPr>
        <c:crossAx val="219133960"/>
        <c:crosses val="autoZero"/>
        <c:crossBetween val="between"/>
        <c:majorUnit val="0.05"/>
        <c:minorUnit val="0.0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purl.oclc.org/ooxml/drawingml/chart" xmlns:a="http://purl.oclc.org/ooxml/drawingml/main" xmlns:r="http://purl.oclc.org/ooxml/officeDocument/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lgn="ctr">
              <a:defRPr/>
            </a:pPr>
            <a:r>
              <a:rPr lang="en-US" sz="2000" b="0" dirty="0" smtClean="0"/>
              <a:t>Percent of US Citizens Aged</a:t>
            </a:r>
            <a:r>
              <a:rPr lang="en-US" sz="2000" b="0" baseline="0%" dirty="0" smtClean="0"/>
              <a:t> 18-24 Who Voted in the 2012 Presidential Election by Education Level</a:t>
            </a:r>
            <a:endParaRPr lang="en-US" sz="2000" b="0" dirty="0"/>
          </a:p>
        </c:rich>
      </c:tx>
      <c:layout>
        <c:manualLayout>
          <c:xMode val="edge"/>
          <c:yMode val="edge"/>
          <c:x val="0.21505866253897751"/>
          <c:y val="2.9756072157646959E-2"/>
        </c:manualLayout>
      </c:layout>
      <c:overlay val="0"/>
    </c:title>
    <c:autoTitleDeleted val="0"/>
    <c:plotArea>
      <c:layout>
        <c:manualLayout>
          <c:layoutTarget val="inner"/>
          <c:xMode val="edge"/>
          <c:yMode val="edge"/>
          <c:x val="0.12826480023330419"/>
          <c:y val="0.17487751531058557"/>
          <c:w val="0.86320333355766432"/>
          <c:h val="0.58674040744906963"/>
        </c:manualLayout>
      </c:layout>
      <c:barChart>
        <c:barDir val="col"/>
        <c:grouping val="clustered"/>
        <c:varyColors val="0"/>
        <c:ser>
          <c:idx val="0"/>
          <c:order val="0"/>
          <c:tx>
            <c:strRef>
              <c:f>Sheet1!$B$1</c:f>
              <c:strCache>
                <c:ptCount val="1"/>
                <c:pt idx="0">
                  <c:v>Voted</c:v>
                </c:pt>
              </c:strCache>
            </c:strRef>
          </c:tx>
          <c:invertIfNegative val="0"/>
          <c:dLbls>
            <c:dLbl>
              <c:idx val="1"/>
              <c:layout>
                <c:manualLayout>
                  <c:x val="1.42450142450143E-3"/>
                  <c:y val="5.2910052910052924E-3"/>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dLbl>
              <c:idx val="2"/>
              <c:layout>
                <c:manualLayout>
                  <c:x val="0"/>
                  <c:y val="1.5873015873015921E-2"/>
                </c:manualLayout>
              </c:layout>
              <c:dLblPos val="outEnd"/>
              <c:showLegendKey val="0"/>
              <c:showVal val="1"/>
              <c:showCatName val="0"/>
              <c:showSerName val="0"/>
              <c:showPercent val="0"/>
              <c:showBubbleSize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xmlns:r="http://schemas.openxmlformats.org/officeDocument/2006/relationships" xmlns:a="http://schemas.openxmlformats.org/drawingml/2006/main" xmlns:c="http://schemas.openxmlformats.org/drawingml/2006/chart">
              <c:ext xmlns:c15="http://schemas.microsoft.com/office/drawing/2012/chart" uri="{CE6537A1-D6FC-4f65-9D91-7224C49458BB}">
                <c15:showLeaderLines val="0"/>
              </c:ext>
            </c:extLst>
          </c:dLbls>
          <c:cat>
            <c:strRef>
              <c:f>Sheet1!$A$2:$A$5</c:f>
              <c:strCache>
                <c:ptCount val="4"/>
                <c:pt idx="0">
                  <c:v>Less than high school</c:v>
                </c:pt>
                <c:pt idx="1">
                  <c:v>High school/GED</c:v>
                </c:pt>
                <c:pt idx="2">
                  <c:v>Some college/associate's degree</c:v>
                </c:pt>
                <c:pt idx="3">
                  <c:v>Bachelor's degree or higher</c:v>
                </c:pt>
              </c:strCache>
            </c:strRef>
          </c:cat>
          <c:val>
            <c:numRef>
              <c:f>Sheet1!$B$2:$B$5</c:f>
              <c:numCache>
                <c:formatCode>0%</c:formatCode>
                <c:ptCount val="4"/>
                <c:pt idx="0">
                  <c:v>0.23</c:v>
                </c:pt>
                <c:pt idx="1">
                  <c:v>0.29000000000000031</c:v>
                </c:pt>
                <c:pt idx="2">
                  <c:v>0.5</c:v>
                </c:pt>
                <c:pt idx="3">
                  <c:v>0.60000000000000064</c:v>
                </c:pt>
              </c:numCache>
            </c:numRef>
          </c:val>
        </c:ser>
        <c:dLbls>
          <c:showLegendKey val="0"/>
          <c:showVal val="1"/>
          <c:showCatName val="0"/>
          <c:showSerName val="0"/>
          <c:showPercent val="0"/>
          <c:showBubbleSize val="0"/>
        </c:dLbls>
        <c:gapWidth val="150"/>
        <c:axId val="219135136"/>
        <c:axId val="219135528"/>
      </c:barChart>
      <c:catAx>
        <c:axId val="219135136"/>
        <c:scaling>
          <c:orientation val="minMax"/>
        </c:scaling>
        <c:delete val="0"/>
        <c:axPos val="b"/>
        <c:numFmt formatCode="General" sourceLinked="1"/>
        <c:majorTickMark val="none"/>
        <c:minorTickMark val="none"/>
        <c:tickLblPos val="nextTo"/>
        <c:txPr>
          <a:bodyPr rot="0" vert="horz"/>
          <a:lstStyle/>
          <a:p>
            <a:pPr>
              <a:defRPr/>
            </a:pPr>
            <a:endParaRPr lang="en-US"/>
          </a:p>
        </c:txPr>
        <c:crossAx val="219135528"/>
        <c:crosses val="autoZero"/>
        <c:auto val="1"/>
        <c:lblAlgn val="ctr"/>
        <c:lblOffset val="100"/>
        <c:tickLblSkip val="1"/>
        <c:tickMarkSkip val="1"/>
        <c:noMultiLvlLbl val="0"/>
      </c:catAx>
      <c:valAx>
        <c:axId val="219135528"/>
        <c:scaling>
          <c:orientation val="minMax"/>
          <c:max val="1"/>
          <c:min val="0"/>
        </c:scaling>
        <c:delete val="0"/>
        <c:axPos val="l"/>
        <c:majorGridlines/>
        <c:numFmt formatCode="0%" sourceLinked="1"/>
        <c:majorTickMark val="out"/>
        <c:minorTickMark val="none"/>
        <c:tickLblPos val="nextTo"/>
        <c:txPr>
          <a:bodyPr rot="0" vert="horz"/>
          <a:lstStyle/>
          <a:p>
            <a:pPr>
              <a:defRPr/>
            </a:pPr>
            <a:endParaRPr lang="en-US"/>
          </a:p>
        </c:txPr>
        <c:crossAx val="219135136"/>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2.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3.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style1.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33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330" kern="1200"/>
  </cs:chartArea>
  <cs:dataLabel>
    <cs:lnRef idx="0"/>
    <cs:fillRef idx="0"/>
    <cs:effectRef idx="0"/>
    <cs:fontRef idx="minor">
      <a:schemeClr val="tx1">
        <a:lumMod val="75%"/>
        <a:lumOff val="25%"/>
      </a:schemeClr>
    </cs:fontRef>
    <cs:defRPr sz="1197"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1197"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1197"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1197"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33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330" kern="1200"/>
  </cs:chartArea>
  <cs:dataLabel>
    <cs:lnRef idx="0"/>
    <cs:fillRef idx="0"/>
    <cs:effectRef idx="0"/>
    <cs:fontRef idx="minor">
      <a:schemeClr val="tx1">
        <a:lumMod val="75%"/>
        <a:lumOff val="25%"/>
      </a:schemeClr>
    </cs:fontRef>
    <cs:defRPr sz="1197"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1197"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1197"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1197"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33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330" kern="1200"/>
  </cs:chartArea>
  <cs:dataLabel>
    <cs:lnRef idx="0"/>
    <cs:fillRef idx="0"/>
    <cs:effectRef idx="0"/>
    <cs:fontRef idx="minor">
      <a:schemeClr val="tx1">
        <a:lumMod val="75%"/>
        <a:lumOff val="25%"/>
      </a:schemeClr>
    </cs:fontRef>
    <cs:defRPr sz="1197"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1197"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1197"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1197"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purl.oclc.org/ooxml/officeDocument/relationships/image" Target="../media/image36.emf"/></Relationships>
</file>

<file path=ppt/drawings/drawing1.xml><?xml version="1.0" encoding="utf-8"?>
<c:userShapes xmlns:c="http://purl.oclc.org/ooxml/drawingml/chart">
  <cdr:relSizeAnchor xmlns:cdr="http://purl.oclc.org/ooxml/drawingml/chartDrawing">
    <cdr:from>
      <cdr:x>0.13333</cdr:x>
      <cdr:y>0.08197</cdr:y>
    </cdr:from>
    <cdr:to>
      <cdr:x>0.91667</cdr:x>
      <cdr:y>0.19672</cdr:y>
    </cdr:to>
    <cdr:sp macro="" textlink="">
      <cdr:nvSpPr>
        <cdr:cNvPr id="3" name="TextBox 2"/>
        <cdr:cNvSpPr txBox="1"/>
      </cdr:nvSpPr>
      <cdr:spPr>
        <a:xfrm xmlns:a="http://purl.oclc.org/ooxml/drawingml/main">
          <a:off x="1219170" y="381013"/>
          <a:ext cx="7162860" cy="533381"/>
        </a:xfrm>
        <a:prstGeom xmlns:a="http://purl.oclc.org/ooxml/drawingml/main" prst="rect">
          <a:avLst/>
        </a:prstGeom>
      </cdr:spPr>
      <cdr:txBody>
        <a:bodyPr xmlns:a="http://purl.oclc.org/ooxml/drawingml/main" vertOverflow="clip" wrap="square" rtlCol="0"/>
        <a:lstStyle xmlns:a="http://purl.oclc.org/ooxml/drawingml/main"/>
        <a:p xmlns:a="http://purl.oclc.org/ooxml/drawingml/main">
          <a:pPr algn="ctr"/>
          <a:r>
            <a:rPr lang="en-US" sz="1400" dirty="0" smtClean="0"/>
            <a:t>The falling elasticity meant increased economic mobility until 1980. </a:t>
          </a:r>
          <a:br>
            <a:rPr lang="en-US" sz="1400" dirty="0" smtClean="0"/>
          </a:br>
          <a:r>
            <a:rPr lang="en-US" sz="1400" dirty="0" smtClean="0"/>
            <a:t>Since then, the elasticity has risen, and mobility has slowed.</a:t>
          </a:r>
        </a:p>
      </cdr:txBody>
    </cdr:sp>
  </cdr:relSizeAnchor>
</c:userShapes>
</file>

<file path=ppt/drawings/drawing10.xml><?xml version="1.0" encoding="utf-8"?>
<c:userShapes xmlns:c="http://purl.oclc.org/ooxml/drawingml/chart">
  <cdr:relSizeAnchor xmlns:cdr="http://purl.oclc.org/ooxml/drawingml/chartDrawing">
    <cdr:from>
      <cdr:x>0.22727</cdr:x>
      <cdr:y>0.37674</cdr:y>
    </cdr:from>
    <cdr:to>
      <cdr:x>0.31818</cdr:x>
      <cdr:y>0.53086</cdr:y>
    </cdr:to>
    <cdr:sp macro="" textlink="">
      <cdr:nvSpPr>
        <cdr:cNvPr id="2" name="Oval 1"/>
        <cdr:cNvSpPr/>
      </cdr:nvSpPr>
      <cdr:spPr>
        <a:xfrm xmlns:a="http://purl.oclc.org/ooxml/drawingml/main">
          <a:off x="1905000" y="1676400"/>
          <a:ext cx="762000" cy="685800"/>
        </a:xfrm>
        <a:prstGeom xmlns:a="http://purl.oclc.org/ooxml/drawingml/main" prst="ellipse">
          <a:avLst/>
        </a:prstGeom>
        <a:noFill xmlns:a="http://purl.oclc.org/ooxml/drawingml/main"/>
        <a:ln xmlns:a="http://purl.oclc.org/ooxml/drawingml/main" w="63500" cap="flat" cmpd="sng" algn="ctr">
          <a:solidFill>
            <a:srgbClr val="BF311A"/>
          </a:solidFill>
          <a:prstDash val="solid"/>
        </a:ln>
        <a:effectLst xmlns:a="http://purl.oclc.org/ooxml/drawingml/main"/>
      </cdr:spPr>
      <cdr:style>
        <a:lnRef xmlns:a="http://purl.oclc.org/ooxml/drawingml/main" idx="2">
          <a:schemeClr val="accent1">
            <a:shade val="50%"/>
          </a:schemeClr>
        </a:lnRef>
        <a:fillRef xmlns:a="http://purl.oclc.org/ooxml/drawingml/main" idx="1">
          <a:schemeClr val="accent1"/>
        </a:fillRef>
        <a:effectRef xmlns:a="http://purl.oclc.org/ooxml/drawingml/main" idx="0">
          <a:schemeClr val="accent1"/>
        </a:effectRef>
        <a:fontRef xmlns:a="http://purl.oclc.org/ooxml/drawingml/main" idx="minor">
          <a:schemeClr val="lt1"/>
        </a:fontRef>
      </cdr:style>
      <cdr:txBody>
        <a:bodyPr xmlns:a="http://purl.oclc.org/ooxml/drawingml/main" rtlCol="0" anchor="ctr"/>
        <a:lstStyle xmlns:a="http://purl.oclc.org/ooxml/drawingml/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purl.oclc.org/ooxml/drawingml/main">
          <a:pPr algn="ctr"/>
          <a:endParaRPr lang="en-US"/>
        </a:p>
      </cdr:txBody>
    </cdr:sp>
  </cdr:relSizeAnchor>
</c:userShapes>
</file>

<file path=ppt/drawings/drawing2.xml><?xml version="1.0" encoding="utf-8"?>
<c:userShapes xmlns:c="http://purl.oclc.org/ooxml/drawingml/chart">
  <cdr:relSizeAnchor xmlns:cdr="http://purl.oclc.org/ooxml/drawingml/chartDrawing">
    <cdr:from>
      <cdr:x>0.34379</cdr:x>
      <cdr:y>0.08552</cdr:y>
    </cdr:from>
    <cdr:to>
      <cdr:x>0.81844</cdr:x>
      <cdr:y>0.22251</cdr:y>
    </cdr:to>
    <cdr:sp macro="" textlink="">
      <cdr:nvSpPr>
        <cdr:cNvPr id="2" name="TextBox 1"/>
        <cdr:cNvSpPr txBox="1"/>
      </cdr:nvSpPr>
      <cdr:spPr>
        <a:xfrm xmlns:a="http://purl.oclc.org/ooxml/drawingml/main">
          <a:off x="2814710" y="380525"/>
          <a:ext cx="3886200" cy="609600"/>
        </a:xfrm>
        <a:prstGeom xmlns:a="http://purl.oclc.org/ooxml/drawingml/main" prst="rect">
          <a:avLst/>
        </a:prstGeom>
      </cdr:spPr>
      <cdr:txBody>
        <a:bodyPr xmlns:a="http://purl.oclc.org/ooxml/drawingml/main" vertOverflow="clip" wrap="square" rtlCol="0"/>
        <a:lstStyle xmlns:a="http://purl.oclc.org/ooxml/drawingml/main"/>
        <a:p xmlns:a="http://purl.oclc.org/ooxml/drawingml/main">
          <a:endParaRPr lang="en-US" sz="1100" dirty="0"/>
        </a:p>
      </cdr:txBody>
    </cdr:sp>
  </cdr:relSizeAnchor>
  <cdr:relSizeAnchor xmlns:cdr="http://purl.oclc.org/ooxml/drawingml/chartDrawing">
    <cdr:from>
      <cdr:x>0</cdr:x>
      <cdr:y>0.09836</cdr:y>
    </cdr:from>
    <cdr:to>
      <cdr:x>1</cdr:x>
      <cdr:y>0.21128</cdr:y>
    </cdr:to>
    <cdr:sp macro="" textlink="">
      <cdr:nvSpPr>
        <cdr:cNvPr id="3" name="TextBox 2"/>
        <cdr:cNvSpPr txBox="1"/>
      </cdr:nvSpPr>
      <cdr:spPr>
        <a:xfrm xmlns:a="http://purl.oclc.org/ooxml/drawingml/main">
          <a:off x="0" y="457200"/>
          <a:ext cx="9144000" cy="524875"/>
        </a:xfrm>
        <a:prstGeom xmlns:a="http://purl.oclc.org/ooxml/drawingml/main" prst="rect">
          <a:avLst/>
        </a:prstGeom>
      </cdr:spPr>
      <cdr:txBody>
        <a:bodyPr xmlns:a="http://purl.oclc.org/ooxml/drawingml/main" vertOverflow="clip" wrap="square" rtlCol="0"/>
        <a:lstStyle xmlns:a="http://purl.oclc.org/ooxml/drawingml/main"/>
        <a:p xmlns:a="http://purl.oclc.org/ooxml/drawingml/main">
          <a:pPr algn="ctr"/>
          <a:r>
            <a:rPr lang="en-US" sz="1400" b="0" dirty="0" smtClean="0">
              <a:latin typeface="+mn-lt"/>
              <a:ea typeface="+mn-ea"/>
              <a:cs typeface="+mn-cs"/>
            </a:rPr>
            <a:t>Cross-country examples of the link between father and son wages </a:t>
          </a:r>
          <a:endParaRPr lang="en-US" sz="1400" b="0" dirty="0"/>
        </a:p>
      </cdr:txBody>
    </cdr:sp>
  </cdr:relSizeAnchor>
</c:userShapes>
</file>

<file path=ppt/drawings/drawing3.xml><?xml version="1.0" encoding="utf-8"?>
<c:userShapes xmlns:c="http://purl.oclc.org/ooxml/drawingml/chart">
  <cdr:relSizeAnchor xmlns:cdr="http://purl.oclc.org/ooxml/drawingml/chartDrawing">
    <cdr:from>
      <cdr:x>0.31384</cdr:x>
      <cdr:y>0.3939</cdr:y>
    </cdr:from>
    <cdr:to>
      <cdr:x>0.38791</cdr:x>
      <cdr:y>0.49491</cdr:y>
    </cdr:to>
    <cdr:sp macro="" textlink="">
      <cdr:nvSpPr>
        <cdr:cNvPr id="2" name="Oval 1"/>
        <cdr:cNvSpPr/>
      </cdr:nvSpPr>
      <cdr:spPr>
        <a:xfrm xmlns:a="http://purl.oclc.org/ooxml/drawingml/main">
          <a:off x="2582779" y="1782762"/>
          <a:ext cx="609600" cy="457200"/>
        </a:xfrm>
        <a:prstGeom xmlns:a="http://purl.oclc.org/ooxml/drawingml/main" prst="ellipse">
          <a:avLst/>
        </a:prstGeom>
        <a:noFill xmlns:a="http://purl.oclc.org/ooxml/drawingml/main"/>
        <a:ln xmlns:a="http://purl.oclc.org/ooxml/drawingml/main" w="50800" cap="flat" cmpd="sng" algn="ctr">
          <a:solidFill>
            <a:srgbClr val="BF311A"/>
          </a:solidFill>
          <a:prstDash val="solid"/>
        </a:ln>
        <a:effectLst xmlns:a="http://purl.oclc.org/ooxml/drawingml/main"/>
      </cdr:spPr>
      <cdr:style>
        <a:lnRef xmlns:a="http://purl.oclc.org/ooxml/drawingml/main" idx="2">
          <a:schemeClr val="accent1">
            <a:shade val="50%"/>
          </a:schemeClr>
        </a:lnRef>
        <a:fillRef xmlns:a="http://purl.oclc.org/ooxml/drawingml/main" idx="1">
          <a:schemeClr val="accent1"/>
        </a:fillRef>
        <a:effectRef xmlns:a="http://purl.oclc.org/ooxml/drawingml/main" idx="0">
          <a:schemeClr val="accent1"/>
        </a:effectRef>
        <a:fontRef xmlns:a="http://purl.oclc.org/ooxml/drawingml/main" idx="minor">
          <a:schemeClr val="lt1"/>
        </a:fontRef>
      </cdr:style>
      <cdr:txBody>
        <a:bodyPr xmlns:a="http://purl.oclc.org/ooxml/drawingml/main"/>
        <a:lstStyle xmlns:a="http://purl.oclc.org/ooxml/drawingml/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purl.oclc.org/ooxml/drawingml/main">
          <a:endParaRPr lang="en-US" dirty="0"/>
        </a:p>
      </cdr:txBody>
    </cdr:sp>
  </cdr:relSizeAnchor>
  <cdr:relSizeAnchor xmlns:cdr="http://purl.oclc.org/ooxml/drawingml/chartDrawing">
    <cdr:from>
      <cdr:x>0.59162</cdr:x>
      <cdr:y>0.29288</cdr:y>
    </cdr:from>
    <cdr:to>
      <cdr:x>0.65888</cdr:x>
      <cdr:y>0.39096</cdr:y>
    </cdr:to>
    <cdr:sp macro="" textlink="">
      <cdr:nvSpPr>
        <cdr:cNvPr id="3" name="Oval 2"/>
        <cdr:cNvSpPr/>
      </cdr:nvSpPr>
      <cdr:spPr>
        <a:xfrm xmlns:a="http://purl.oclc.org/ooxml/drawingml/main">
          <a:off x="4868779" y="1325562"/>
          <a:ext cx="553522" cy="443906"/>
        </a:xfrm>
        <a:prstGeom xmlns:a="http://purl.oclc.org/ooxml/drawingml/main" prst="ellipse">
          <a:avLst/>
        </a:prstGeom>
        <a:noFill xmlns:a="http://purl.oclc.org/ooxml/drawingml/main"/>
        <a:ln xmlns:a="http://purl.oclc.org/ooxml/drawingml/main" w="50800" cap="flat" cmpd="sng" algn="ctr">
          <a:solidFill>
            <a:srgbClr val="BF311A"/>
          </a:solidFill>
          <a:prstDash val="solid"/>
        </a:ln>
        <a:effectLst xmlns:a="http://purl.oclc.org/ooxml/drawingml/main"/>
      </cdr:spPr>
      <cdr:style>
        <a:lnRef xmlns:a="http://purl.oclc.org/ooxml/drawingml/main" idx="2">
          <a:schemeClr val="accent1">
            <a:shade val="50%"/>
          </a:schemeClr>
        </a:lnRef>
        <a:fillRef xmlns:a="http://purl.oclc.org/ooxml/drawingml/main" idx="1">
          <a:schemeClr val="accent1"/>
        </a:fillRef>
        <a:effectRef xmlns:a="http://purl.oclc.org/ooxml/drawingml/main" idx="0">
          <a:schemeClr val="accent1"/>
        </a:effectRef>
        <a:fontRef xmlns:a="http://purl.oclc.org/ooxml/drawingml/main" idx="minor">
          <a:schemeClr val="lt1"/>
        </a:fontRef>
      </cdr:style>
      <cdr:txBody>
        <a:bodyPr xmlns:a="http://purl.oclc.org/ooxml/drawingml/main"/>
        <a:lstStyle xmlns:a="http://purl.oclc.org/ooxml/drawingml/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purl.oclc.org/ooxml/drawingml/main">
          <a:endParaRPr lang="en-US" dirty="0"/>
        </a:p>
      </cdr:txBody>
    </cdr:sp>
  </cdr:relSizeAnchor>
</c:userShapes>
</file>

<file path=ppt/drawings/drawing4.xml><?xml version="1.0" encoding="utf-8"?>
<c:userShapes xmlns:c="http://purl.oclc.org/ooxml/drawingml/chart">
  <cdr:relSizeAnchor xmlns:cdr="http://purl.oclc.org/ooxml/drawingml/chartDrawing">
    <cdr:from>
      <cdr:x>0.09254</cdr:x>
      <cdr:y>0.23705</cdr:y>
    </cdr:from>
    <cdr:to>
      <cdr:x>0.95921</cdr:x>
      <cdr:y>0.23705</cdr:y>
    </cdr:to>
    <cdr:cxnSp macro="">
      <cdr:nvCxnSpPr>
        <cdr:cNvPr id="3" name="Straight Connector 2"/>
        <cdr:cNvCxnSpPr/>
      </cdr:nvCxnSpPr>
      <cdr:spPr>
        <a:xfrm xmlns:a="http://purl.oclc.org/ooxml/drawingml/main">
          <a:off x="846186" y="1145148"/>
          <a:ext cx="7924830" cy="0"/>
        </a:xfrm>
        <a:prstGeom xmlns:a="http://purl.oclc.org/ooxml/drawingml/main" prst="line">
          <a:avLst/>
        </a:prstGeom>
        <a:ln xmlns:a="http://purl.oclc.org/ooxml/drawingml/main" w="22225">
          <a:solidFill>
            <a:schemeClr val="tx1"/>
          </a:solidFill>
        </a:ln>
      </cdr:spPr>
      <cdr:style>
        <a:lnRef xmlns:a="http://purl.oclc.org/ooxml/drawingml/main" idx="1">
          <a:schemeClr val="accent1"/>
        </a:lnRef>
        <a:fillRef xmlns:a="http://purl.oclc.org/ooxml/drawingml/main" idx="0">
          <a:schemeClr val="accent1"/>
        </a:fillRef>
        <a:effectRef xmlns:a="http://purl.oclc.org/ooxml/drawingml/main" idx="0">
          <a:schemeClr val="accent1"/>
        </a:effectRef>
        <a:fontRef xmlns:a="http://purl.oclc.org/ooxml/drawingml/main" idx="minor">
          <a:schemeClr val="tx1"/>
        </a:fontRef>
      </cdr:style>
    </cdr:cxnSp>
  </cdr:relSizeAnchor>
  <cdr:relSizeAnchor xmlns:cdr="http://purl.oclc.org/ooxml/drawingml/chartDrawing">
    <cdr:from>
      <cdr:x>0.74851</cdr:x>
      <cdr:y>0.16597</cdr:y>
    </cdr:from>
    <cdr:to>
      <cdr:x>0.97336</cdr:x>
      <cdr:y>0.23507</cdr:y>
    </cdr:to>
    <cdr:sp macro="" textlink="">
      <cdr:nvSpPr>
        <cdr:cNvPr id="2" name="TextBox 1"/>
        <cdr:cNvSpPr txBox="1"/>
      </cdr:nvSpPr>
      <cdr:spPr>
        <a:xfrm xmlns:a="http://purl.oclc.org/ooxml/drawingml/main">
          <a:off x="6844342" y="801753"/>
          <a:ext cx="2056029" cy="333805"/>
        </a:xfrm>
        <a:prstGeom xmlns:a="http://purl.oclc.org/ooxml/drawingml/main" prst="rect">
          <a:avLst/>
        </a:prstGeom>
      </cdr:spPr>
      <cdr:txBody>
        <a:bodyPr xmlns:a="http://purl.oclc.org/ooxml/drawingml/main" vertOverflow="clip" wrap="square" rtlCol="0"/>
        <a:lstStyle xmlns:a="http://purl.oclc.org/ooxml/drawingml/main"/>
        <a:p xmlns:a="http://purl.oclc.org/ooxml/drawingml/main">
          <a:pPr algn="ctr"/>
          <a:r>
            <a:rPr lang="en-US" sz="1800" b="1" dirty="0" smtClean="0"/>
            <a:t>Overall rate: 60%</a:t>
          </a:r>
          <a:endParaRPr lang="en-US" sz="1800" b="1" dirty="0"/>
        </a:p>
      </cdr:txBody>
    </cdr:sp>
  </cdr:relSizeAnchor>
</c:userShapes>
</file>

<file path=ppt/drawings/drawing5.xml><?xml version="1.0" encoding="utf-8"?>
<c:userShapes xmlns:c="http://purl.oclc.org/ooxml/drawingml/chart">
  <cdr:relSizeAnchor xmlns:cdr="http://purl.oclc.org/ooxml/drawingml/chartDrawing">
    <cdr:from>
      <cdr:x>0.23549</cdr:x>
      <cdr:y>0.15244</cdr:y>
    </cdr:from>
    <cdr:to>
      <cdr:x>0.76353</cdr:x>
      <cdr:y>0.29528</cdr:y>
    </cdr:to>
    <cdr:sp macro="" textlink="">
      <cdr:nvSpPr>
        <cdr:cNvPr id="2" name="TextBox 8"/>
        <cdr:cNvSpPr txBox="1"/>
      </cdr:nvSpPr>
      <cdr:spPr>
        <a:xfrm xmlns:a="http://purl.oclc.org/ooxml/drawingml/main">
          <a:off x="2034522" y="788276"/>
          <a:ext cx="4562018" cy="738664"/>
        </a:xfrm>
        <a:prstGeom xmlns:a="http://purl.oclc.org/ooxml/drawingml/main" prst="rect">
          <a:avLst/>
        </a:prstGeom>
        <a:noFill xmlns:a="http://purl.oclc.org/ooxml/drawingml/main"/>
      </cdr:spPr>
      <cdr:txBody>
        <a:bodyPr xmlns:a="http://purl.oclc.org/ooxml/drawingml/main" wrap="none" rtlCol="0">
          <a:spAutoFit/>
        </a:bodyPr>
        <a:lstStyle xmlns:a="http://purl.oclc.org/ooxml/drawingml/main">
          <a:defPPr>
            <a:defRPr lang="en-US"/>
          </a:defPPr>
          <a:lvl1pPr algn="l" rtl="0" fontAlgn="base">
            <a:spcBef>
              <a:spcPct val="0%"/>
            </a:spcBef>
            <a:spcAft>
              <a:spcPct val="0%"/>
            </a:spcAft>
            <a:defRPr sz="2400" kern="1200">
              <a:solidFill>
                <a:sysClr val="windowText" lastClr="000000"/>
              </a:solidFill>
              <a:latin typeface="Arial" charset="0"/>
              <a:ea typeface="ＭＳ Ｐゴシック" charset="-128"/>
            </a:defRPr>
          </a:lvl1pPr>
          <a:lvl2pPr marL="457200" algn="l" rtl="0" fontAlgn="base">
            <a:spcBef>
              <a:spcPct val="0%"/>
            </a:spcBef>
            <a:spcAft>
              <a:spcPct val="0%"/>
            </a:spcAft>
            <a:defRPr sz="2400" kern="1200">
              <a:solidFill>
                <a:sysClr val="windowText" lastClr="000000"/>
              </a:solidFill>
              <a:latin typeface="Arial" charset="0"/>
              <a:ea typeface="ＭＳ Ｐゴシック" charset="-128"/>
            </a:defRPr>
          </a:lvl2pPr>
          <a:lvl3pPr marL="914400" algn="l" rtl="0" fontAlgn="base">
            <a:spcBef>
              <a:spcPct val="0%"/>
            </a:spcBef>
            <a:spcAft>
              <a:spcPct val="0%"/>
            </a:spcAft>
            <a:defRPr sz="2400" kern="1200">
              <a:solidFill>
                <a:sysClr val="windowText" lastClr="000000"/>
              </a:solidFill>
              <a:latin typeface="Arial" charset="0"/>
              <a:ea typeface="ＭＳ Ｐゴシック" charset="-128"/>
            </a:defRPr>
          </a:lvl3pPr>
          <a:lvl4pPr marL="1371600" algn="l" rtl="0" fontAlgn="base">
            <a:spcBef>
              <a:spcPct val="0%"/>
            </a:spcBef>
            <a:spcAft>
              <a:spcPct val="0%"/>
            </a:spcAft>
            <a:defRPr sz="2400" kern="1200">
              <a:solidFill>
                <a:sysClr val="windowText" lastClr="000000"/>
              </a:solidFill>
              <a:latin typeface="Arial" charset="0"/>
              <a:ea typeface="ＭＳ Ｐゴシック" charset="-128"/>
            </a:defRPr>
          </a:lvl4pPr>
          <a:lvl5pPr marL="1828800" algn="l" rtl="0" fontAlgn="base">
            <a:spcBef>
              <a:spcPct val="0%"/>
            </a:spcBef>
            <a:spcAft>
              <a:spcPct val="0%"/>
            </a:spcAft>
            <a:defRPr sz="2400" kern="1200">
              <a:solidFill>
                <a:sysClr val="windowText" lastClr="000000"/>
              </a:solidFill>
              <a:latin typeface="Arial" charset="0"/>
              <a:ea typeface="ＭＳ Ｐゴシック" charset="-128"/>
            </a:defRPr>
          </a:lvl5pPr>
          <a:lvl6pPr marL="2286000" algn="l" defTabSz="914400" rtl="0" eaLnBrk="1" latinLnBrk="0" hangingPunct="1">
            <a:defRPr sz="2400" kern="1200">
              <a:solidFill>
                <a:sysClr val="windowText" lastClr="000000"/>
              </a:solidFill>
              <a:latin typeface="Arial" charset="0"/>
              <a:ea typeface="ＭＳ Ｐゴシック" charset="-128"/>
            </a:defRPr>
          </a:lvl6pPr>
          <a:lvl7pPr marL="2743200" algn="l" defTabSz="914400" rtl="0" eaLnBrk="1" latinLnBrk="0" hangingPunct="1">
            <a:defRPr sz="2400" kern="1200">
              <a:solidFill>
                <a:sysClr val="windowText" lastClr="000000"/>
              </a:solidFill>
              <a:latin typeface="Arial" charset="0"/>
              <a:ea typeface="ＭＳ Ｐゴシック" charset="-128"/>
            </a:defRPr>
          </a:lvl7pPr>
          <a:lvl8pPr marL="3200400" algn="l" defTabSz="914400" rtl="0" eaLnBrk="1" latinLnBrk="0" hangingPunct="1">
            <a:defRPr sz="2400" kern="1200">
              <a:solidFill>
                <a:sysClr val="windowText" lastClr="000000"/>
              </a:solidFill>
              <a:latin typeface="Arial" charset="0"/>
              <a:ea typeface="ＭＳ Ｐゴシック" charset="-128"/>
            </a:defRPr>
          </a:lvl8pPr>
          <a:lvl9pPr marL="3657600" algn="l" defTabSz="914400" rtl="0" eaLnBrk="1" latinLnBrk="0" hangingPunct="1">
            <a:defRPr sz="2400" kern="1200">
              <a:solidFill>
                <a:sysClr val="windowText" lastClr="000000"/>
              </a:solidFill>
              <a:latin typeface="Arial" charset="0"/>
              <a:ea typeface="ＭＳ Ｐゴシック" charset="-128"/>
            </a:defRPr>
          </a:lvl9pPr>
        </a:lstStyle>
        <a:p xmlns:a="http://purl.oclc.org/ooxml/drawingml/main">
          <a:pPr algn="ctr"/>
          <a:r>
            <a:rPr lang="en-US" sz="1400" dirty="0" smtClean="0">
              <a:latin typeface="Calibri"/>
              <a:cs typeface="Univers 57 Condensed"/>
            </a:rPr>
            <a:t>3 - year completion rates (associate degrees and certificates)</a:t>
          </a:r>
        </a:p>
        <a:p xmlns:a="http://purl.oclc.org/ooxml/drawingml/main">
          <a:pPr algn="ctr"/>
          <a:r>
            <a:rPr lang="en-US" sz="1400" dirty="0" smtClean="0">
              <a:latin typeface="Calibri"/>
              <a:cs typeface="Univers 57 Condensed"/>
            </a:rPr>
            <a:t> for first-time, full-time freshmen,</a:t>
          </a:r>
        </a:p>
        <a:p xmlns:a="http://purl.oclc.org/ooxml/drawingml/main">
          <a:pPr algn="ctr"/>
          <a:r>
            <a:rPr lang="en-US" sz="1400" dirty="0" smtClean="0">
              <a:latin typeface="Calibri"/>
              <a:cs typeface="Univers 57 Condensed"/>
            </a:rPr>
            <a:t>Fall 2009 cohort at public two-year institutions</a:t>
          </a:r>
          <a:endParaRPr lang="en-US" sz="1400" dirty="0">
            <a:latin typeface="Calibri"/>
            <a:cs typeface="Univers 57 Condensed"/>
          </a:endParaRPr>
        </a:p>
      </cdr:txBody>
    </cdr:sp>
  </cdr:relSizeAnchor>
  <cdr:relSizeAnchor xmlns:cdr="http://purl.oclc.org/ooxml/drawingml/chartDrawing">
    <cdr:from>
      <cdr:x>0.09423</cdr:x>
      <cdr:y>0.67176</cdr:y>
    </cdr:from>
    <cdr:to>
      <cdr:x>0.90414</cdr:x>
      <cdr:y>0.67278</cdr:y>
    </cdr:to>
    <cdr:cxnSp macro="">
      <cdr:nvCxnSpPr>
        <cdr:cNvPr id="3" name="Straight Connector 2"/>
        <cdr:cNvCxnSpPr/>
      </cdr:nvCxnSpPr>
      <cdr:spPr>
        <a:xfrm xmlns:a="http://purl.oclc.org/ooxml/drawingml/main" flipV="1">
          <a:off x="814098" y="3473726"/>
          <a:ext cx="6997220" cy="5275"/>
        </a:xfrm>
        <a:prstGeom xmlns:a="http://purl.oclc.org/ooxml/drawingml/main" prst="line">
          <a:avLst/>
        </a:prstGeom>
        <a:ln xmlns:a="http://purl.oclc.org/ooxml/drawingml/main" w="22225">
          <a:solidFill>
            <a:schemeClr val="tx1"/>
          </a:solidFill>
        </a:ln>
      </cdr:spPr>
      <cdr:style>
        <a:lnRef xmlns:a="http://purl.oclc.org/ooxml/drawingml/main" idx="1">
          <a:schemeClr val="accent1"/>
        </a:lnRef>
        <a:fillRef xmlns:a="http://purl.oclc.org/ooxml/drawingml/main" idx="0">
          <a:schemeClr val="accent1"/>
        </a:fillRef>
        <a:effectRef xmlns:a="http://purl.oclc.org/ooxml/drawingml/main" idx="0">
          <a:schemeClr val="accent1"/>
        </a:effectRef>
        <a:fontRef xmlns:a="http://purl.oclc.org/ooxml/drawingml/main" idx="minor">
          <a:schemeClr val="tx1"/>
        </a:fontRef>
      </cdr:style>
    </cdr:cxnSp>
  </cdr:relSizeAnchor>
  <cdr:relSizeAnchor xmlns:cdr="http://purl.oclc.org/ooxml/drawingml/chartDrawing">
    <cdr:from>
      <cdr:x>0.69672</cdr:x>
      <cdr:y>0.58761</cdr:y>
    </cdr:from>
    <cdr:to>
      <cdr:x>0.94671</cdr:x>
      <cdr:y>0.67949</cdr:y>
    </cdr:to>
    <cdr:sp macro="" textlink="">
      <cdr:nvSpPr>
        <cdr:cNvPr id="4" name="TextBox 1"/>
        <cdr:cNvSpPr txBox="1"/>
      </cdr:nvSpPr>
      <cdr:spPr>
        <a:xfrm xmlns:a="http://purl.oclc.org/ooxml/drawingml/main">
          <a:off x="6019294" y="3038602"/>
          <a:ext cx="2159789" cy="475119"/>
        </a:xfrm>
        <a:prstGeom xmlns:a="http://purl.oclc.org/ooxml/drawingml/main" prst="rect">
          <a:avLst/>
        </a:prstGeom>
      </cdr:spPr>
      <cdr:txBody>
        <a:bodyPr xmlns:a="http://purl.oclc.org/ooxml/drawingml/main" wrap="square" rtlCol="0"/>
        <a:lstStyle xmlns:a="http://purl.oclc.org/ooxml/drawingml/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purl.oclc.org/ooxml/drawingml/main">
          <a:pPr algn="ctr"/>
          <a:r>
            <a:rPr lang="en-US" sz="1800" b="1" dirty="0"/>
            <a:t>Overall rate: </a:t>
          </a:r>
          <a:r>
            <a:rPr lang="en-US" sz="1800" b="1" dirty="0" smtClean="0"/>
            <a:t>21.2%</a:t>
          </a:r>
          <a:endParaRPr lang="en-US" sz="1800" b="1" dirty="0"/>
        </a:p>
      </cdr:txBody>
    </cdr:sp>
  </cdr:relSizeAnchor>
</c:userShapes>
</file>

<file path=ppt/drawings/drawing6.xml><?xml version="1.0" encoding="utf-8"?>
<c:userShapes xmlns:c="http://purl.oclc.org/ooxml/drawingml/chart">
  <cdr:relSizeAnchor xmlns:cdr="http://purl.oclc.org/ooxml/drawingml/chartDrawing">
    <cdr:from>
      <cdr:x>0.34379</cdr:x>
      <cdr:y>0.08552</cdr:y>
    </cdr:from>
    <cdr:to>
      <cdr:x>0.81844</cdr:x>
      <cdr:y>0.22251</cdr:y>
    </cdr:to>
    <cdr:sp macro="" textlink="">
      <cdr:nvSpPr>
        <cdr:cNvPr id="2" name="TextBox 1"/>
        <cdr:cNvSpPr txBox="1"/>
      </cdr:nvSpPr>
      <cdr:spPr>
        <a:xfrm xmlns:a="http://purl.oclc.org/ooxml/drawingml/main">
          <a:off x="2814710" y="380525"/>
          <a:ext cx="3886200" cy="609600"/>
        </a:xfrm>
        <a:prstGeom xmlns:a="http://purl.oclc.org/ooxml/drawingml/main" prst="rect">
          <a:avLst/>
        </a:prstGeom>
      </cdr:spPr>
      <cdr:txBody>
        <a:bodyPr xmlns:a="http://purl.oclc.org/ooxml/drawingml/main" vertOverflow="clip" wrap="square" rtlCol="0"/>
        <a:lstStyle xmlns:a="http://purl.oclc.org/ooxml/drawingml/main"/>
        <a:p xmlns:a="http://purl.oclc.org/ooxml/drawingml/main">
          <a:endParaRPr lang="en-US" sz="1100" dirty="0"/>
        </a:p>
      </cdr:txBody>
    </cdr:sp>
  </cdr:relSizeAnchor>
  <cdr:relSizeAnchor xmlns:cdr="http://purl.oclc.org/ooxml/drawingml/chartDrawing">
    <cdr:from>
      <cdr:x>0.45568</cdr:x>
      <cdr:y>0.43666</cdr:y>
    </cdr:from>
    <cdr:to>
      <cdr:x>0.67576</cdr:x>
      <cdr:y>0.74366</cdr:y>
    </cdr:to>
    <cdr:sp macro="" textlink="">
      <cdr:nvSpPr>
        <cdr:cNvPr id="3" name="Straight Arrow Connector 2"/>
        <cdr:cNvSpPr/>
      </cdr:nvSpPr>
      <cdr:spPr>
        <a:xfrm xmlns:a="http://purl.oclc.org/ooxml/drawingml/main" flipH="1" flipV="1">
          <a:off x="4166754" y="2029691"/>
          <a:ext cx="2012401" cy="1427008"/>
        </a:xfrm>
        <a:prstGeom xmlns:a="http://purl.oclc.org/ooxml/drawingml/main" prst="straightConnector1">
          <a:avLst/>
        </a:prstGeom>
        <a:noFill xmlns:a="http://purl.oclc.org/ooxml/drawingml/main"/>
        <a:ln xmlns:a="http://purl.oclc.org/ooxml/drawingml/main" w="50800" cap="flat" cmpd="sng" algn="ctr">
          <a:solidFill>
            <a:srgbClr val="762123"/>
          </a:solidFill>
          <a:prstDash val="solid"/>
          <a:tailEnd type="arrow"/>
        </a:ln>
        <a:effectLst xmlns:a="http://purl.oclc.org/ooxml/drawingml/main"/>
      </cdr:spPr>
      <cdr:style>
        <a:lnRef xmlns:a="http://purl.oclc.org/ooxml/drawingml/main" idx="1">
          <a:schemeClr val="accent1"/>
        </a:lnRef>
        <a:fillRef xmlns:a="http://purl.oclc.org/ooxml/drawingml/main" idx="0">
          <a:schemeClr val="accent1"/>
        </a:fillRef>
        <a:effectRef xmlns:a="http://purl.oclc.org/ooxml/drawingml/main" idx="0">
          <a:schemeClr val="accent1"/>
        </a:effectRef>
        <a:fontRef xmlns:a="http://purl.oclc.org/ooxml/drawingml/main" idx="minor">
          <a:schemeClr val="tx1"/>
        </a:fontRef>
      </cdr:style>
      <cdr:txBody>
        <a:bodyPr xmlns:a="http://purl.oclc.org/ooxml/drawingml/main"/>
        <a:lstStyle xmlns:a="http://purl.oclc.org/ooxml/drawingml/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purl.oclc.org/ooxml/drawingml/main">
          <a:endParaRPr lang="en-US"/>
        </a:p>
      </cdr:txBody>
    </cdr:sp>
  </cdr:relSizeAnchor>
  <cdr:relSizeAnchor xmlns:cdr="http://purl.oclc.org/ooxml/drawingml/chartDrawing">
    <cdr:from>
      <cdr:x>0.46477</cdr:x>
      <cdr:y>0.56494</cdr:y>
    </cdr:from>
    <cdr:to>
      <cdr:x>0.68342</cdr:x>
      <cdr:y>0.63813</cdr:y>
    </cdr:to>
    <cdr:sp macro="" textlink="">
      <cdr:nvSpPr>
        <cdr:cNvPr id="4" name="TextBox 2"/>
        <cdr:cNvSpPr txBox="1"/>
      </cdr:nvSpPr>
      <cdr:spPr>
        <a:xfrm xmlns:a="http://purl.oclc.org/ooxml/drawingml/main">
          <a:off x="4249881" y="2625958"/>
          <a:ext cx="1999328" cy="340201"/>
        </a:xfrm>
        <a:prstGeom xmlns:a="http://purl.oclc.org/ooxml/drawingml/main" prst="rect">
          <a:avLst/>
        </a:prstGeom>
        <a:solidFill xmlns:a="http://purl.oclc.org/ooxml/drawingml/main">
          <a:sysClr val="window" lastClr="FFFFFF"/>
        </a:solidFill>
      </cdr:spPr>
      <cdr:txBody>
        <a:bodyPr xmlns:a="http://purl.oclc.org/ooxml/drawingml/main" wrap="square" lIns="9144" tIns="9144" rIns="9144" bIns="9144" rtlCol="0" anchor="ctr"/>
        <a:lstStyle xmlns:a="http://purl.oclc.org/ooxml/drawingml/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purl.oclc.org/ooxml/drawingml/main">
          <a:pPr algn="ctr"/>
          <a:r>
            <a:rPr lang="en-US" sz="7200" b="1" dirty="0">
              <a:solidFill>
                <a:srgbClr val="762123"/>
              </a:solidFill>
            </a:rPr>
            <a:t>3</a:t>
          </a:r>
          <a:r>
            <a:rPr lang="en-US" sz="7200" b="1" dirty="0" smtClean="0">
              <a:solidFill>
                <a:srgbClr val="762123"/>
              </a:solidFill>
            </a:rPr>
            <a:t>x</a:t>
          </a:r>
          <a:endParaRPr lang="en-US" sz="7200" b="1" dirty="0">
            <a:solidFill>
              <a:srgbClr val="762123"/>
            </a:solidFill>
          </a:endParaRPr>
        </a:p>
      </cdr:txBody>
    </cdr:sp>
  </cdr:relSizeAnchor>
</c:userShapes>
</file>

<file path=ppt/drawings/drawing7.xml><?xml version="1.0" encoding="utf-8"?>
<c:userShapes xmlns:c="http://purl.oclc.org/ooxml/drawingml/chart">
  <cdr:relSizeAnchor xmlns:cdr="http://purl.oclc.org/ooxml/drawingml/chartDrawing">
    <cdr:from>
      <cdr:x>0.34602</cdr:x>
      <cdr:y>0.3214</cdr:y>
    </cdr:from>
    <cdr:to>
      <cdr:x>0.34738</cdr:x>
      <cdr:y>0.46833</cdr:y>
    </cdr:to>
    <cdr:cxnSp macro="">
      <cdr:nvCxnSpPr>
        <cdr:cNvPr id="2" name="Straight Arrow Connector 1"/>
        <cdr:cNvCxnSpPr/>
      </cdr:nvCxnSpPr>
      <cdr:spPr>
        <a:xfrm xmlns:a="http://purl.oclc.org/ooxml/drawingml/main" flipH="1">
          <a:off x="3058521" y="1616373"/>
          <a:ext cx="12021" cy="738940"/>
        </a:xfrm>
        <a:prstGeom xmlns:a="http://purl.oclc.org/ooxml/drawingml/main" prst="straightConnector1">
          <a:avLst/>
        </a:prstGeom>
        <a:noFill xmlns:a="http://purl.oclc.org/ooxml/drawingml/main"/>
        <a:ln xmlns:a="http://purl.oclc.org/ooxml/drawingml/main" w="38100" cap="flat" cmpd="sng" algn="ctr">
          <a:solidFill>
            <a:srgbClr val="960000"/>
          </a:solidFill>
          <a:prstDash val="solid"/>
          <a:tailEnd type="arrow"/>
        </a:ln>
        <a:effectLst xmlns:a="http://purl.oclc.org/ooxml/drawingml/main"/>
      </cdr:spPr>
      <cdr:style>
        <a:lnRef xmlns:a="http://purl.oclc.org/ooxml/drawingml/main" idx="1">
          <a:schemeClr val="accent1"/>
        </a:lnRef>
        <a:fillRef xmlns:a="http://purl.oclc.org/ooxml/drawingml/main" idx="0">
          <a:schemeClr val="accent1"/>
        </a:fillRef>
        <a:effectRef xmlns:a="http://purl.oclc.org/ooxml/drawingml/main" idx="0">
          <a:schemeClr val="accent1"/>
        </a:effectRef>
        <a:fontRef xmlns:a="http://purl.oclc.org/ooxml/drawingml/main" idx="minor">
          <a:schemeClr val="tx1"/>
        </a:fontRef>
      </cdr:style>
    </cdr:cxnSp>
  </cdr:relSizeAnchor>
</c:userShapes>
</file>

<file path=ppt/drawings/drawing8.xml><?xml version="1.0" encoding="utf-8"?>
<c:userShapes xmlns:c="http://purl.oclc.org/ooxml/drawingml/chart">
  <cdr:relSizeAnchor xmlns:cdr="http://purl.oclc.org/ooxml/drawingml/chartDrawing">
    <cdr:from>
      <cdr:x>0.70755</cdr:x>
      <cdr:y>0.21174</cdr:y>
    </cdr:from>
    <cdr:to>
      <cdr:x>1</cdr:x>
      <cdr:y>0.73295</cdr:y>
    </cdr:to>
    <cdr:sp macro="" textlink="">
      <cdr:nvSpPr>
        <cdr:cNvPr id="2" name="Oval 1"/>
        <cdr:cNvSpPr/>
      </cdr:nvSpPr>
      <cdr:spPr>
        <a:xfrm xmlns:a="http://purl.oclc.org/ooxml/drawingml/main">
          <a:off x="5715000" y="990600"/>
          <a:ext cx="2362200" cy="2438400"/>
        </a:xfrm>
        <a:prstGeom xmlns:a="http://purl.oclc.org/ooxml/drawingml/main" prst="ellipse">
          <a:avLst/>
        </a:prstGeom>
        <a:noFill xmlns:a="http://purl.oclc.org/ooxml/drawingml/main"/>
        <a:ln xmlns:a="http://purl.oclc.org/ooxml/drawingml/main" w="25400" cap="flat" cmpd="sng" algn="ctr">
          <a:solidFill>
            <a:srgbClr val="C00000"/>
          </a:solidFill>
          <a:prstDash val="solid"/>
        </a:ln>
        <a:effectLst xmlns:a="http://purl.oclc.org/ooxml/drawingml/main"/>
      </cdr:spPr>
      <cdr:style>
        <a:lnRef xmlns:a="http://purl.oclc.org/ooxml/drawingml/main" idx="2">
          <a:schemeClr val="accent1">
            <a:shade val="50%"/>
          </a:schemeClr>
        </a:lnRef>
        <a:fillRef xmlns:a="http://purl.oclc.org/ooxml/drawingml/main" idx="1">
          <a:schemeClr val="accent1"/>
        </a:fillRef>
        <a:effectRef xmlns:a="http://purl.oclc.org/ooxml/drawingml/main" idx="0">
          <a:schemeClr val="accent1"/>
        </a:effectRef>
        <a:fontRef xmlns:a="http://purl.oclc.org/ooxml/drawingml/main" idx="minor">
          <a:schemeClr val="lt1"/>
        </a:fontRef>
      </cdr:style>
      <cdr:txBody>
        <a:bodyPr xmlns:a="http://purl.oclc.org/ooxml/drawingml/main" anchor="ctr"/>
        <a:lstStyle xmlns:a="http://purl.oclc.org/ooxml/drawingml/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purl.oclc.org/ooxml/drawingml/main">
          <a:pPr algn="ctr">
            <a:defRPr/>
          </a:pPr>
          <a:endParaRPr lang="en-US"/>
        </a:p>
      </cdr:txBody>
    </cdr:sp>
  </cdr:relSizeAnchor>
</c:userShapes>
</file>

<file path=ppt/drawings/drawing9.xml><?xml version="1.0" encoding="utf-8"?>
<c:userShapes xmlns:c="http://purl.oclc.org/ooxml/drawingml/chart">
  <cdr:relSizeAnchor xmlns:cdr="http://purl.oclc.org/ooxml/drawingml/chartDrawing">
    <cdr:from>
      <cdr:x>0.70093</cdr:x>
      <cdr:y>0.1303</cdr:y>
    </cdr:from>
    <cdr:to>
      <cdr:x>1</cdr:x>
      <cdr:y>0.65151</cdr:y>
    </cdr:to>
    <cdr:sp macro="" textlink="">
      <cdr:nvSpPr>
        <cdr:cNvPr id="2" name="Oval 1"/>
        <cdr:cNvSpPr/>
      </cdr:nvSpPr>
      <cdr:spPr>
        <a:xfrm xmlns:a="http://purl.oclc.org/ooxml/drawingml/main">
          <a:off x="5715000" y="609600"/>
          <a:ext cx="2438400" cy="2438400"/>
        </a:xfrm>
        <a:prstGeom xmlns:a="http://purl.oclc.org/ooxml/drawingml/main" prst="ellipse">
          <a:avLst/>
        </a:prstGeom>
        <a:noFill xmlns:a="http://purl.oclc.org/ooxml/drawingml/main"/>
        <a:ln xmlns:a="http://purl.oclc.org/ooxml/drawingml/main" w="25400" cap="flat" cmpd="sng" algn="ctr">
          <a:solidFill>
            <a:srgbClr val="C00000"/>
          </a:solidFill>
          <a:prstDash val="solid"/>
        </a:ln>
        <a:effectLst xmlns:a="http://purl.oclc.org/ooxml/drawingml/main"/>
      </cdr:spPr>
      <cdr:style>
        <a:lnRef xmlns:a="http://purl.oclc.org/ooxml/drawingml/main" idx="2">
          <a:schemeClr val="accent1">
            <a:shade val="50%"/>
          </a:schemeClr>
        </a:lnRef>
        <a:fillRef xmlns:a="http://purl.oclc.org/ooxml/drawingml/main" idx="1">
          <a:schemeClr val="accent1"/>
        </a:fillRef>
        <a:effectRef xmlns:a="http://purl.oclc.org/ooxml/drawingml/main" idx="0">
          <a:schemeClr val="accent1"/>
        </a:effectRef>
        <a:fontRef xmlns:a="http://purl.oclc.org/ooxml/drawingml/main" idx="minor">
          <a:schemeClr val="lt1"/>
        </a:fontRef>
      </cdr:style>
      <cdr:txBody>
        <a:bodyPr xmlns:a="http://purl.oclc.org/ooxml/drawingml/main" anchor="ctr"/>
        <a:lstStyle xmlns:a="http://purl.oclc.org/ooxml/drawingml/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purl.oclc.org/ooxml/drawingml/main">
          <a:pPr algn="ctr">
            <a:defRPr/>
          </a:pPr>
          <a:endParaRPr lang="en-US"/>
        </a:p>
      </cdr:txBody>
    </cdr:sp>
  </cdr:relSizeAnchor>
</c:userShapes>
</file>

<file path=ppt/handoutMasters/_rels/handoutMaster1.xml.rels><?xml version="1.0" encoding="UTF-8" standalone="yes"?>
<Relationships xmlns="http://schemas.openxmlformats.org/package/2006/relationships"><Relationship Id="rId1" Type="http://purl.oclc.org/ooxml/officeDocument/relationships/theme" Target="../theme/theme3.xml"/></Relationships>
</file>

<file path=ppt/handoutMasters/handoutMaster1.xml><?xml version="1.0" encoding="utf-8"?>
<p:handout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25C562-A9A3-4FE9-801D-D1D480E07259}" type="datetimeFigureOut">
              <a:rPr lang="en-US" smtClean="0"/>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B217C-862A-4C23-A17A-F564E485760F}" type="slidenum">
              <a:rPr lang="en-US" smtClean="0"/>
              <a:t>‹#›</a:t>
            </a:fld>
            <a:endParaRPr lang="en-US"/>
          </a:p>
        </p:txBody>
      </p:sp>
    </p:spTree>
    <p:extLst>
      <p:ext uri="{BB962C8B-B14F-4D97-AF65-F5344CB8AC3E}">
        <p14:creationId xmlns:p14="http://schemas.microsoft.com/office/powerpoint/2010/main" val="350292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97FB-8464-4D01-A63F-38D6FAEE1C9D}" type="datetimeFigureOut">
              <a:rPr lang="en-US" smtClean="0"/>
              <a:t>4/22/2016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249CD-35B1-45E1-B551-125BC6A937D5}" type="slidenum">
              <a:rPr lang="en-US" smtClean="0"/>
              <a:t>‹#›</a:t>
            </a:fld>
            <a:endParaRPr lang="en-US"/>
          </a:p>
        </p:txBody>
      </p:sp>
    </p:spTree>
    <p:extLst>
      <p:ext uri="{BB962C8B-B14F-4D97-AF65-F5344CB8AC3E}">
        <p14:creationId xmlns:p14="http://schemas.microsoft.com/office/powerpoint/2010/main" val="30317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3" Type="http://purl.oclc.org/ooxml/officeDocument/relationships/hyperlink" Target="http://nces.ed.gov/programs/digest/d13/tables/dt13_302.10.asp" TargetMode="External"/><Relationship Id="rId2" Type="http://purl.oclc.org/ooxml/officeDocument/relationships/slide" Target="../slides/slide34.xml"/><Relationship Id="rId1" Type="http://purl.oclc.org/ooxml/officeDocument/relationships/notesMaster" Target="../notesMasters/notesMaster1.xml"/><Relationship Id="rId5" Type="http://purl.oclc.org/ooxml/officeDocument/relationships/hyperlink" Target="http://www.bls.gov/news.release/pdf/hsgec.pdf" TargetMode="External"/><Relationship Id="rId4" Type="http://purl.oclc.org/ooxml/officeDocument/relationships/hyperlink" Target="http://www.bls.gov/news.release/archives/hsgec_04192012.pdf" TargetMode="External"/></Relationships>
</file>

<file path=ppt/notesSlides/_rels/notesSlide11.xml.rels><?xml version="1.0" encoding="UTF-8" standalone="yes"?>
<Relationships xmlns="http://schemas.openxmlformats.org/package/2006/relationships"><Relationship Id="rId3" Type="http://purl.oclc.org/ooxml/officeDocument/relationships/hyperlink" Target="http://nces.ed.gov/programs/digest/d13/tables/dt13_302.20.asp" TargetMode="External"/><Relationship Id="rId2" Type="http://purl.oclc.org/ooxml/officeDocument/relationships/slide" Target="../slides/slide36.xml"/><Relationship Id="rId1" Type="http://purl.oclc.org/ooxml/officeDocument/relationships/notesMaster" Target="../notesMasters/notesMaster1.xml"/><Relationship Id="rId5" Type="http://purl.oclc.org/ooxml/officeDocument/relationships/hyperlink" Target="http://www.bls.gov/news.release/pdf/hsgec.pdf" TargetMode="External"/><Relationship Id="rId4" Type="http://purl.oclc.org/ooxml/officeDocument/relationships/hyperlink" Target="http://www.bls.gov/news.release/archives/hsgec_04192012.pdf" TargetMode="External"/></Relationships>
</file>

<file path=ppt/notesSlides/_rels/notesSlide12.xml.rels><?xml version="1.0" encoding="UTF-8" standalone="yes"?>
<Relationships xmlns="http://schemas.openxmlformats.org/package/2006/relationships"><Relationship Id="rId3" Type="http://purl.oclc.org/ooxml/officeDocument/relationships/hyperlink" Target="http://nces.ed.gov/programs/digest/d13/tables/dt13_302.30.asp" TargetMode="External"/><Relationship Id="rId2" Type="http://purl.oclc.org/ooxml/officeDocument/relationships/slide" Target="../slides/slide37.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3" Type="http://purl.oclc.org/ooxml/officeDocument/relationships/hyperlink" Target="http://nces.ed.gov/programs/digest/d13/tables/dt13_302.30.asp" TargetMode="External"/><Relationship Id="rId2" Type="http://purl.oclc.org/ooxml/officeDocument/relationships/slide" Target="../slides/slide39.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41.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42.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44.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45.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46.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47.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5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5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53.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55.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56.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57.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66.xml"/><Relationship Id="rId1" Type="http://purl.oclc.org/ooxml/officeDocument/relationships/notesMaster" Target="../notesMasters/notesMaster1.xml"/></Relationships>
</file>

<file path=ppt/notesSlides/_rels/notesSlide27.xml.rels><?xml version="1.0" encoding="UTF-8" standalone="yes"?>
<Relationships xmlns="http://schemas.openxmlformats.org/package/2006/relationships"><Relationship Id="rId2" Type="http://purl.oclc.org/ooxml/officeDocument/relationships/slide" Target="../slides/slide68.xml"/><Relationship Id="rId1" Type="http://purl.oclc.org/ooxml/officeDocument/relationships/notesMaster" Target="../notesMasters/notesMaster1.xml"/></Relationships>
</file>

<file path=ppt/notesSlides/_rels/notesSlide28.xml.rels><?xml version="1.0" encoding="UTF-8" standalone="yes"?>
<Relationships xmlns="http://schemas.openxmlformats.org/package/2006/relationships"><Relationship Id="rId2" Type="http://purl.oclc.org/ooxml/officeDocument/relationships/slide" Target="../slides/slide79.xml"/><Relationship Id="rId1" Type="http://purl.oclc.org/ooxml/officeDocument/relationships/notesMaster" Target="../notesMasters/notesMaster1.xml"/></Relationships>
</file>

<file path=ppt/notesSlides/_rels/notesSlide29.xml.rels><?xml version="1.0" encoding="UTF-8" standalone="yes"?>
<Relationships xmlns="http://schemas.openxmlformats.org/package/2006/relationships"><Relationship Id="rId2" Type="http://purl.oclc.org/ooxml/officeDocument/relationships/slide" Target="../slides/slide80.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3" Type="http://purl.oclc.org/ooxml/officeDocument/relationships/hyperlink" Target="http://www.census.gov/hhes/www/income/data/historical/household/" TargetMode="External"/><Relationship Id="rId2" Type="http://purl.oclc.org/ooxml/officeDocument/relationships/slide" Target="../slides/slide15.xml"/><Relationship Id="rId1" Type="http://purl.oclc.org/ooxml/officeDocument/relationships/notesMaster" Target="../notesMasters/notesMaster1.xml"/></Relationships>
</file>

<file path=ppt/notesSlides/_rels/notesSlide30.xml.rels><?xml version="1.0" encoding="UTF-8" standalone="yes"?>
<Relationships xmlns="http://schemas.openxmlformats.org/package/2006/relationships"><Relationship Id="rId3" Type="http://purl.oclc.org/ooxml/officeDocument/relationships/hyperlink" Target="http://www.whitehouse.gov/sites/default/files/omb/budget/fy2014/assets/spec.pdf" TargetMode="External"/><Relationship Id="rId2" Type="http://purl.oclc.org/ooxml/officeDocument/relationships/slide" Target="../slides/slide82.xml"/><Relationship Id="rId1" Type="http://purl.oclc.org/ooxml/officeDocument/relationships/notesMaster" Target="../notesMasters/notesMaster1.xml"/></Relationships>
</file>

<file path=ppt/notesSlides/_rels/notesSlide31.xml.rels><?xml version="1.0" encoding="UTF-8" standalone="yes"?>
<Relationships xmlns="http://schemas.openxmlformats.org/package/2006/relationships"><Relationship Id="rId2" Type="http://purl.oclc.org/ooxml/officeDocument/relationships/slide" Target="../slides/slide83.xml"/><Relationship Id="rId1" Type="http://purl.oclc.org/ooxml/officeDocument/relationships/notesMaster" Target="../notesMasters/notesMaster1.xml"/></Relationships>
</file>

<file path=ppt/notesSlides/_rels/notesSlide32.xml.rels><?xml version="1.0" encoding="UTF-8" standalone="yes"?>
<Relationships xmlns="http://schemas.openxmlformats.org/package/2006/relationships"><Relationship Id="rId2" Type="http://purl.oclc.org/ooxml/officeDocument/relationships/slide" Target="../slides/slide84.xml"/><Relationship Id="rId1" Type="http://purl.oclc.org/ooxml/officeDocument/relationships/notesMaster" Target="../notesMasters/notesMaster1.xml"/></Relationships>
</file>

<file path=ppt/notesSlides/_rels/notesSlide33.xml.rels><?xml version="1.0" encoding="UTF-8" standalone="yes"?>
<Relationships xmlns="http://schemas.openxmlformats.org/package/2006/relationships"><Relationship Id="rId2" Type="http://purl.oclc.org/ooxml/officeDocument/relationships/slide" Target="../slides/slide86.xml"/><Relationship Id="rId1" Type="http://purl.oclc.org/ooxml/officeDocument/relationships/notesMaster" Target="../notesMasters/notesMaster1.xml"/></Relationships>
</file>

<file path=ppt/notesSlides/_rels/notesSlide34.xml.rels><?xml version="1.0" encoding="UTF-8" standalone="yes"?>
<Relationships xmlns="http://schemas.openxmlformats.org/package/2006/relationships"><Relationship Id="rId2" Type="http://purl.oclc.org/ooxml/officeDocument/relationships/slide" Target="../slides/slide91.xml"/><Relationship Id="rId1" Type="http://purl.oclc.org/ooxml/officeDocument/relationships/notesMaster" Target="../notesMasters/notesMaster1.xml"/></Relationships>
</file>

<file path=ppt/notesSlides/_rels/notesSlide35.xml.rels><?xml version="1.0" encoding="UTF-8" standalone="yes"?>
<Relationships xmlns="http://schemas.openxmlformats.org/package/2006/relationships"><Relationship Id="rId2" Type="http://purl.oclc.org/ooxml/officeDocument/relationships/slide" Target="../slides/slide92.xml"/><Relationship Id="rId1" Type="http://purl.oclc.org/ooxml/officeDocument/relationships/notesMaster" Target="../notesMasters/notesMaster1.xml"/></Relationships>
</file>

<file path=ppt/notesSlides/_rels/notesSlide36.xml.rels><?xml version="1.0" encoding="UTF-8" standalone="yes"?>
<Relationships xmlns="http://schemas.openxmlformats.org/package/2006/relationships"><Relationship Id="rId2" Type="http://purl.oclc.org/ooxml/officeDocument/relationships/slide" Target="../slides/slide93.xml"/><Relationship Id="rId1" Type="http://purl.oclc.org/ooxml/officeDocument/relationships/notesMaster" Target="../notesMasters/notesMaster1.xml"/></Relationships>
</file>

<file path=ppt/notesSlides/_rels/notesSlide37.xml.rels><?xml version="1.0" encoding="UTF-8" standalone="yes"?>
<Relationships xmlns="http://schemas.openxmlformats.org/package/2006/relationships"><Relationship Id="rId2" Type="http://purl.oclc.org/ooxml/officeDocument/relationships/slide" Target="../slides/slide94.xml"/><Relationship Id="rId1" Type="http://purl.oclc.org/ooxml/officeDocument/relationships/notesMaster" Target="../notesMasters/notesMaster1.xml"/></Relationships>
</file>

<file path=ppt/notesSlides/_rels/notesSlide38.xml.rels><?xml version="1.0" encoding="UTF-8" standalone="yes"?>
<Relationships xmlns="http://schemas.openxmlformats.org/package/2006/relationships"><Relationship Id="rId2" Type="http://purl.oclc.org/ooxml/officeDocument/relationships/slide" Target="../slides/slide95.xml"/><Relationship Id="rId1" Type="http://purl.oclc.org/ooxml/officeDocument/relationships/notesMaster" Target="../notesMasters/notesMaster1.xml"/></Relationships>
</file>

<file path=ppt/notesSlides/_rels/notesSlide39.xml.rels><?xml version="1.0" encoding="UTF-8" standalone="yes"?>
<Relationships xmlns="http://schemas.openxmlformats.org/package/2006/relationships"><Relationship Id="rId2" Type="http://purl.oclc.org/ooxml/officeDocument/relationships/slide" Target="../slides/slide96.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3" Type="http://purl.oclc.org/ooxml/officeDocument/relationships/hyperlink" Target="http://data.un.org/DocumentData.aspx?q=income+inequality&amp;id=328" TargetMode="External"/><Relationship Id="rId2" Type="http://purl.oclc.org/ooxml/officeDocument/relationships/slide" Target="../slides/slide16.xml"/><Relationship Id="rId1" Type="http://purl.oclc.org/ooxml/officeDocument/relationships/notesMaster" Target="../notesMasters/notesMaster1.xml"/></Relationships>
</file>

<file path=ppt/notesSlides/_rels/notesSlide40.xml.rels><?xml version="1.0" encoding="UTF-8" standalone="yes"?>
<Relationships xmlns="http://schemas.openxmlformats.org/package/2006/relationships"><Relationship Id="rId2" Type="http://purl.oclc.org/ooxml/officeDocument/relationships/slide" Target="../slides/slide99.xml"/><Relationship Id="rId1" Type="http://purl.oclc.org/ooxml/officeDocument/relationships/notesMaster" Target="../notesMasters/notesMaster1.xml"/></Relationships>
</file>

<file path=ppt/notesSlides/_rels/notesSlide41.xml.rels><?xml version="1.0" encoding="UTF-8" standalone="yes"?>
<Relationships xmlns="http://schemas.openxmlformats.org/package/2006/relationships"><Relationship Id="rId2" Type="http://purl.oclc.org/ooxml/officeDocument/relationships/slide" Target="../slides/slide100.xml"/><Relationship Id="rId1" Type="http://purl.oclc.org/ooxml/officeDocument/relationships/notesMaster" Target="../notesMasters/notesMaster1.xml"/></Relationships>
</file>

<file path=ppt/notesSlides/_rels/notesSlide42.xml.rels><?xml version="1.0" encoding="UTF-8" standalone="yes"?>
<Relationships xmlns="http://schemas.openxmlformats.org/package/2006/relationships"><Relationship Id="rId2" Type="http://purl.oclc.org/ooxml/officeDocument/relationships/slide" Target="../slides/slide102.xml"/><Relationship Id="rId1" Type="http://purl.oclc.org/ooxml/officeDocument/relationships/notesMaster" Target="../notesMasters/notesMaster1.xml"/></Relationships>
</file>

<file path=ppt/notesSlides/_rels/notesSlide43.xml.rels><?xml version="1.0" encoding="UTF-8" standalone="yes"?>
<Relationships xmlns="http://schemas.openxmlformats.org/package/2006/relationships"><Relationship Id="rId2" Type="http://purl.oclc.org/ooxml/officeDocument/relationships/slide" Target="../slides/slide104.xml"/><Relationship Id="rId1" Type="http://purl.oclc.org/ooxml/officeDocument/relationships/notesMaster" Target="../notesMasters/notesMaster1.xml"/></Relationships>
</file>

<file path=ppt/notesSlides/_rels/notesSlide44.xml.rels><?xml version="1.0" encoding="UTF-8" standalone="yes"?>
<Relationships xmlns="http://schemas.openxmlformats.org/package/2006/relationships"><Relationship Id="rId2" Type="http://purl.oclc.org/ooxml/officeDocument/relationships/slide" Target="../slides/slide105.xml"/><Relationship Id="rId1" Type="http://purl.oclc.org/ooxml/officeDocument/relationships/notesMaster" Target="../notesMasters/notesMaster1.xml"/></Relationships>
</file>

<file path=ppt/notesSlides/_rels/notesSlide45.xml.rels><?xml version="1.0" encoding="UTF-8" standalone="yes"?>
<Relationships xmlns="http://schemas.openxmlformats.org/package/2006/relationships"><Relationship Id="rId2" Type="http://purl.oclc.org/ooxml/officeDocument/relationships/slide" Target="../slides/slide106.xml"/><Relationship Id="rId1" Type="http://purl.oclc.org/ooxml/officeDocument/relationships/notesMaster" Target="../notesMasters/notesMaster1.xml"/></Relationships>
</file>

<file path=ppt/notesSlides/_rels/notesSlide46.xml.rels><?xml version="1.0" encoding="UTF-8" standalone="yes"?>
<Relationships xmlns="http://schemas.openxmlformats.org/package/2006/relationships"><Relationship Id="rId2" Type="http://purl.oclc.org/ooxml/officeDocument/relationships/slide" Target="../slides/slide107.xml"/><Relationship Id="rId1" Type="http://purl.oclc.org/ooxml/officeDocument/relationships/notesMaster" Target="../notesMasters/notesMaster1.xml"/></Relationships>
</file>

<file path=ppt/notesSlides/_rels/notesSlide47.xml.rels><?xml version="1.0" encoding="UTF-8" standalone="yes"?>
<Relationships xmlns="http://schemas.openxmlformats.org/package/2006/relationships"><Relationship Id="rId2" Type="http://purl.oclc.org/ooxml/officeDocument/relationships/slide" Target="../slides/slide116.xml"/><Relationship Id="rId1" Type="http://purl.oclc.org/ooxml/officeDocument/relationships/notesMaster" Target="../notesMasters/notesMaster1.xml"/></Relationships>
</file>

<file path=ppt/notesSlides/_rels/notesSlide48.xml.rels><?xml version="1.0" encoding="UTF-8" standalone="yes"?>
<Relationships xmlns="http://schemas.openxmlformats.org/package/2006/relationships"><Relationship Id="rId2" Type="http://purl.oclc.org/ooxml/officeDocument/relationships/slide" Target="../slides/slide119.xml"/><Relationship Id="rId1" Type="http://purl.oclc.org/ooxml/officeDocument/relationships/notesMaster" Target="../notesMasters/notesMaster1.xml"/></Relationships>
</file>

<file path=ppt/notesSlides/_rels/notesSlide49.xml.rels><?xml version="1.0" encoding="UTF-8" standalone="yes"?>
<Relationships xmlns="http://schemas.openxmlformats.org/package/2006/relationships"><Relationship Id="rId2" Type="http://purl.oclc.org/ooxml/officeDocument/relationships/slide" Target="../slides/slide120.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3" Type="http://purl.oclc.org/ooxml/officeDocument/relationships/hyperlink" Target="http://trends.collegeboard.org/college-pricing" TargetMode="External"/><Relationship Id="rId2" Type="http://purl.oclc.org/ooxml/officeDocument/relationships/slide" Target="../slides/slide18.xml"/><Relationship Id="rId1" Type="http://purl.oclc.org/ooxml/officeDocument/relationships/notesMaster" Target="../notesMasters/notesMaster1.xml"/></Relationships>
</file>

<file path=ppt/notesSlides/_rels/notesSlide50.xml.rels><?xml version="1.0" encoding="UTF-8" standalone="yes"?>
<Relationships xmlns="http://schemas.openxmlformats.org/package/2006/relationships"><Relationship Id="rId2" Type="http://purl.oclc.org/ooxml/officeDocument/relationships/slide" Target="../slides/slide123.xml"/><Relationship Id="rId1" Type="http://purl.oclc.org/ooxml/officeDocument/relationships/notesMaster" Target="../notesMasters/notesMaster1.xml"/></Relationships>
</file>

<file path=ppt/notesSlides/_rels/notesSlide51.xml.rels><?xml version="1.0" encoding="UTF-8" standalone="yes"?>
<Relationships xmlns="http://schemas.openxmlformats.org/package/2006/relationships"><Relationship Id="rId2" Type="http://purl.oclc.org/ooxml/officeDocument/relationships/slide" Target="../slides/slide124.xml"/><Relationship Id="rId1" Type="http://purl.oclc.org/ooxml/officeDocument/relationships/notesMaster" Target="../notesMasters/notesMaster1.xml"/></Relationships>
</file>

<file path=ppt/notesSlides/_rels/notesSlide52.xml.rels><?xml version="1.0" encoding="UTF-8" standalone="yes"?>
<Relationships xmlns="http://schemas.openxmlformats.org/package/2006/relationships"><Relationship Id="rId2" Type="http://purl.oclc.org/ooxml/officeDocument/relationships/slide" Target="../slides/slide125.xml"/><Relationship Id="rId1" Type="http://purl.oclc.org/ooxml/officeDocument/relationships/notesMaster" Target="../notesMasters/notesMaster1.xml"/></Relationships>
</file>

<file path=ppt/notesSlides/_rels/notesSlide53.xml.rels><?xml version="1.0" encoding="UTF-8" standalone="yes"?>
<Relationships xmlns="http://schemas.openxmlformats.org/package/2006/relationships"><Relationship Id="rId2" Type="http://purl.oclc.org/ooxml/officeDocument/relationships/slide" Target="../slides/slide126.xml"/><Relationship Id="rId1" Type="http://purl.oclc.org/ooxml/officeDocument/relationships/notesMaster" Target="../notesMasters/notesMaster1.xml"/></Relationships>
</file>

<file path=ppt/notesSlides/_rels/notesSlide54.xml.rels><?xml version="1.0" encoding="UTF-8" standalone="yes"?>
<Relationships xmlns="http://schemas.openxmlformats.org/package/2006/relationships"><Relationship Id="rId2" Type="http://purl.oclc.org/ooxml/officeDocument/relationships/slide" Target="../slides/slide127.xml"/><Relationship Id="rId1" Type="http://purl.oclc.org/ooxml/officeDocument/relationships/notesMaster" Target="../notesMasters/notesMaster1.xml"/></Relationships>
</file>

<file path=ppt/notesSlides/_rels/notesSlide55.xml.rels><?xml version="1.0" encoding="UTF-8" standalone="yes"?>
<Relationships xmlns="http://schemas.openxmlformats.org/package/2006/relationships"><Relationship Id="rId2" Type="http://purl.oclc.org/ooxml/officeDocument/relationships/slide" Target="../slides/slide128.xml"/><Relationship Id="rId1" Type="http://purl.oclc.org/ooxml/officeDocument/relationships/notesMaster" Target="../notesMasters/notesMaster1.xml"/></Relationships>
</file>

<file path=ppt/notesSlides/_rels/notesSlide56.xml.rels><?xml version="1.0" encoding="UTF-8" standalone="yes"?>
<Relationships xmlns="http://schemas.openxmlformats.org/package/2006/relationships"><Relationship Id="rId2" Type="http://purl.oclc.org/ooxml/officeDocument/relationships/slide" Target="../slides/slide131.xml"/><Relationship Id="rId1" Type="http://purl.oclc.org/ooxml/officeDocument/relationships/notesMaster" Target="../notesMasters/notesMaster1.xml"/></Relationships>
</file>

<file path=ppt/notesSlides/_rels/notesSlide57.xml.rels><?xml version="1.0" encoding="UTF-8" standalone="yes"?>
<Relationships xmlns="http://schemas.openxmlformats.org/package/2006/relationships"><Relationship Id="rId2" Type="http://purl.oclc.org/ooxml/officeDocument/relationships/slide" Target="../slides/slide142.xml"/><Relationship Id="rId1" Type="http://purl.oclc.org/ooxml/officeDocument/relationships/notesMaster" Target="../notesMasters/notesMaster1.xml"/></Relationships>
</file>

<file path=ppt/notesSlides/_rels/notesSlide58.xml.rels><?xml version="1.0" encoding="UTF-8" standalone="yes"?>
<Relationships xmlns="http://schemas.openxmlformats.org/package/2006/relationships"><Relationship Id="rId2" Type="http://purl.oclc.org/ooxml/officeDocument/relationships/slide" Target="../slides/slide146.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3" Type="http://purl.oclc.org/ooxml/officeDocument/relationships/hyperlink" Target="http://www.pewsocialtrends.org/files/2011/07/SDT-Wealth-Report_7-26-11_FINAL.pdf" TargetMode="External"/><Relationship Id="rId2" Type="http://purl.oclc.org/ooxml/officeDocument/relationships/slide" Target="../slides/slide19.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32.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2</a:t>
            </a:fld>
            <a:endParaRPr lang="en-US"/>
          </a:p>
        </p:txBody>
      </p:sp>
    </p:spTree>
    <p:extLst>
      <p:ext uri="{BB962C8B-B14F-4D97-AF65-F5344CB8AC3E}">
        <p14:creationId xmlns:p14="http://schemas.microsoft.com/office/powerpoint/2010/main" val="300098960"/>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MNB confirmed, 1/8/14</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Updated 11/20/13 MW</a:t>
            </a:r>
          </a:p>
          <a:p>
            <a:pPr marL="0" marR="0" indent="0" algn="l" defTabSz="914400" rtl="0" eaLnBrk="1" fontAlgn="base" latinLnBrk="0" hangingPunct="1">
              <a:lnSpc>
                <a:spcPct val="100%"/>
              </a:lnSpc>
              <a:spcBef>
                <a:spcPct val="0%"/>
              </a:spcBef>
              <a:spcAft>
                <a:spcPct val="0%"/>
              </a:spcAft>
              <a:buClrTx/>
              <a:buSzTx/>
              <a:buFontTx/>
              <a:buNone/>
              <a:tabLst/>
              <a:defRPr/>
            </a:pPr>
            <a:r>
              <a:rPr lang="en-US" dirty="0" smtClean="0">
                <a:hlinkClick r:id="rId3"/>
              </a:rPr>
              <a:t>http://nces.ed.gov/programs/digest/d13/tables/dt13_302.10.asp</a:t>
            </a: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5/23/13 Note: The Digest of Education Statistics only has data going up to 2011. It did not match the 2011 BLS data. To stay consistent, we will use Digest 2012 (it was referenced by the Condition 2013). Mary will check with someone at NCES to see why the Digest 2012 numbers don’t match the 2011 BLS data, and the timing mismatch (why does BLS have 2012 data already?). </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5/8/13 Note: Mary included 2011 and 2012 data directly from the BLS October supplement (</a:t>
            </a:r>
            <a:r>
              <a:rPr lang="en-US" dirty="0" smtClean="0">
                <a:hlinkClick r:id="rId4"/>
              </a:rPr>
              <a:t>http://www.bls.gov/news.release/archives/hsgec_04192012.pdf</a:t>
            </a:r>
            <a:r>
              <a:rPr lang="en-US" dirty="0" smtClean="0"/>
              <a:t> and </a:t>
            </a:r>
            <a:r>
              <a:rPr lang="en-US" dirty="0" smtClean="0">
                <a:hlinkClick r:id="rId5"/>
              </a:rPr>
              <a:t>http://www.bls.gov/news.release/pdf/hsgec.pdf</a:t>
            </a:r>
            <a:r>
              <a:rPr lang="en-US" dirty="0" smtClean="0"/>
              <a:t>) </a:t>
            </a:r>
            <a:r>
              <a:rPr lang="en-US" baseline="0%" dirty="0" smtClean="0"/>
              <a:t>to the CPS for college enrollment. The Condition of Education 2013 is not yet released (should be May 2013 based on the Condition 2012), so be sure to re-check when the 2013 Condition is released.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Can we use Condition of Ed 2011</a:t>
            </a:r>
            <a:r>
              <a:rPr lang="en-US" baseline="0%" dirty="0" smtClean="0"/>
              <a:t> here instead of the Digest, so that we’re consistent with the next 2 slides, which break down college-going rates by race and income?</a:t>
            </a:r>
          </a:p>
        </p:txBody>
      </p:sp>
      <p:sp>
        <p:nvSpPr>
          <p:cNvPr id="56324" name="Slide Number Placeholder 3"/>
          <p:cNvSpPr>
            <a:spLocks noGrp="1"/>
          </p:cNvSpPr>
          <p:nvPr>
            <p:ph type="sldNum" sz="quarter" idx="5"/>
          </p:nvPr>
        </p:nvSpPr>
        <p:spPr bwMode="auto">
          <a:noFill/>
          <a:ln>
            <a:miter lim="800%"/>
            <a:headEnd/>
            <a:tailEnd/>
          </a:ln>
        </p:spPr>
        <p:txBody>
          <a:bodyPr/>
          <a:lstStyle/>
          <a:p>
            <a:fld id="{CDA7F1F2-F819-4C75-96C6-6F9E82B1BA89}" type="slidenum">
              <a:rPr lang="en-US"/>
              <a:pPr/>
              <a:t>34</a:t>
            </a:fld>
            <a:endParaRPr lang="en-US"/>
          </a:p>
        </p:txBody>
      </p:sp>
    </p:spTree>
    <p:extLst>
      <p:ext uri="{BB962C8B-B14F-4D97-AF65-F5344CB8AC3E}">
        <p14:creationId xmlns:p14="http://schemas.microsoft.com/office/powerpoint/2010/main" val="2272620544"/>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Checked 1/8/14 JY</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Updated 11/20/13 MW</a:t>
            </a:r>
          </a:p>
          <a:p>
            <a:pPr marL="0" marR="0" indent="0" algn="l" defTabSz="914400" rtl="0" eaLnBrk="1" fontAlgn="base" latinLnBrk="0" hangingPunct="1">
              <a:lnSpc>
                <a:spcPct val="100%"/>
              </a:lnSpc>
              <a:spcBef>
                <a:spcPct val="0%"/>
              </a:spcBef>
              <a:spcAft>
                <a:spcPct val="0%"/>
              </a:spcAft>
              <a:buClrTx/>
              <a:buSzTx/>
              <a:buFontTx/>
              <a:buNone/>
              <a:tabLst/>
              <a:defRPr/>
            </a:pPr>
            <a:r>
              <a:rPr lang="en-US" dirty="0" smtClean="0">
                <a:hlinkClick r:id="rId3"/>
              </a:rPr>
              <a:t>http://nces.ed.gov/programs/digest/d13/tables/dt13_302.20.asp</a:t>
            </a: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5/23/13: Mary used 2012 Digest numbers for 2011 stats. Previous BLS stats for 2011 and 2012 did not match/Digest only goes up to 2011. Will email NCES to confirm.</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5/10/13 Note: Should we reconsider making this chart with moving averages, rather than annual changes if we’re concerned about unstable sample sizes?</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5/8/13 Note: Mary included 2011 and 2012 data directly from the BLS October supplement (</a:t>
            </a:r>
            <a:r>
              <a:rPr lang="en-US" dirty="0" smtClean="0">
                <a:hlinkClick r:id="rId4"/>
              </a:rPr>
              <a:t>http://www.bls.gov/news.release/archives/hsgec_04192012.pdf</a:t>
            </a:r>
            <a:r>
              <a:rPr lang="en-US" dirty="0" smtClean="0"/>
              <a:t> and </a:t>
            </a:r>
            <a:r>
              <a:rPr lang="en-US" dirty="0" smtClean="0">
                <a:hlinkClick r:id="rId5"/>
              </a:rPr>
              <a:t>http://www.bls.gov/news.release/pdf/hsgec.pdf</a:t>
            </a:r>
            <a:r>
              <a:rPr lang="en-US" dirty="0" smtClean="0"/>
              <a:t>) </a:t>
            </a:r>
            <a:r>
              <a:rPr lang="en-US" baseline="0%" dirty="0" smtClean="0"/>
              <a:t>to the CPS for college enrollment. The Condition of Education 2013 is not yet released (should be May 2013 based on the Condition 2012), so be sure to re-check when the 2013 Condition is released. </a:t>
            </a:r>
            <a:endParaRPr lang="en-US" dirty="0" smtClean="0"/>
          </a:p>
          <a:p>
            <a:pPr eaLnBrk="1" hangingPunct="1">
              <a:spcBef>
                <a:spcPct val="0%"/>
              </a:spcBef>
            </a:pPr>
            <a:endParaRPr lang="en-US" dirty="0" smtClean="0"/>
          </a:p>
          <a:p>
            <a:pPr eaLnBrk="1" hangingPunct="1">
              <a:spcBef>
                <a:spcPct val="0%"/>
              </a:spcBef>
            </a:pPr>
            <a:r>
              <a:rPr lang="en-US" dirty="0" smtClean="0"/>
              <a:t>Adjust</a:t>
            </a:r>
            <a:r>
              <a:rPr lang="en-US" baseline="0%" dirty="0" smtClean="0"/>
              <a:t> formatting to match other line graphs.</a:t>
            </a:r>
          </a:p>
          <a:p>
            <a:pPr eaLnBrk="1" hangingPunct="1">
              <a:spcBef>
                <a:spcPct val="0%"/>
              </a:spcBef>
            </a:pPr>
            <a:r>
              <a:rPr lang="en-US" baseline="0%" dirty="0" smtClean="0"/>
              <a:t>Change colors to match Ed Trust color guide.</a:t>
            </a:r>
          </a:p>
        </p:txBody>
      </p:sp>
      <p:sp>
        <p:nvSpPr>
          <p:cNvPr id="56324" name="Slide Number Placeholder 3"/>
          <p:cNvSpPr>
            <a:spLocks noGrp="1"/>
          </p:cNvSpPr>
          <p:nvPr>
            <p:ph type="sldNum" sz="quarter" idx="5"/>
          </p:nvPr>
        </p:nvSpPr>
        <p:spPr bwMode="auto">
          <a:noFill/>
          <a:ln>
            <a:miter lim="800%"/>
            <a:headEnd/>
            <a:tailEnd/>
          </a:ln>
        </p:spPr>
        <p:txBody>
          <a:bodyPr/>
          <a:lstStyle/>
          <a:p>
            <a:fld id="{D45DD2C6-5B48-4E24-998A-1BFC75013F18}" type="slidenum">
              <a:rPr lang="en-US"/>
              <a:pPr/>
              <a:t>36</a:t>
            </a:fld>
            <a:endParaRPr lang="en-US"/>
          </a:p>
        </p:txBody>
      </p:sp>
    </p:spTree>
    <p:extLst>
      <p:ext uri="{BB962C8B-B14F-4D97-AF65-F5344CB8AC3E}">
        <p14:creationId xmlns:p14="http://schemas.microsoft.com/office/powerpoint/2010/main" val="3326232380"/>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Checked 1/8/14 JY</a:t>
            </a:r>
          </a:p>
          <a:p>
            <a:pPr marL="0" marR="0" indent="0" algn="l" defTabSz="914400" rtl="0" eaLnBrk="1" fontAlgn="base" latinLnBrk="0" hangingPunct="1">
              <a:lnSpc>
                <a:spcPct val="1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Updated 11/20/13 MW</a:t>
            </a:r>
          </a:p>
          <a:p>
            <a:pPr marL="0" marR="0" indent="0" algn="l" defTabSz="914400" rtl="0" eaLnBrk="1" fontAlgn="base" latinLnBrk="0" hangingPunct="1">
              <a:lnSpc>
                <a:spcPct val="100%"/>
              </a:lnSpc>
              <a:spcBef>
                <a:spcPct val="0%"/>
              </a:spcBef>
              <a:spcAft>
                <a:spcPct val="0%"/>
              </a:spcAft>
              <a:buClrTx/>
              <a:buSzTx/>
              <a:buFontTx/>
              <a:buNone/>
              <a:tabLst/>
              <a:defRPr/>
            </a:pPr>
            <a:r>
              <a:rPr lang="en-US" dirty="0" smtClean="0">
                <a:hlinkClick r:id="rId3"/>
              </a:rPr>
              <a:t>http://nces.ed.gov/programs/digest/d13/tables/dt13_302.30.asp</a:t>
            </a:r>
            <a:endParaRPr lang="en-US" baseline="0%" dirty="0" smtClean="0"/>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5/23/13 Note: The 2013 Condition does not provide Appendix tables as it used to with previous Conditions. It instead referred to the 2012 Digest of Education Statistics for tables (it cited the Table #, so should be okay). The 2012 Digest gives data from 1975-2011 (it was released in May 2013).</a:t>
            </a:r>
          </a:p>
          <a:p>
            <a:pPr marL="0" marR="0" indent="0" algn="l" defTabSz="914400" rtl="0" eaLnBrk="1" fontAlgn="base" latinLnBrk="0" hangingPunct="1">
              <a:lnSpc>
                <a:spcPct val="100%"/>
              </a:lnSpc>
              <a:spcBef>
                <a:spcPct val="0%"/>
              </a:spcBef>
              <a:spcAft>
                <a:spcPct val="0%"/>
              </a:spcAft>
              <a:buClrTx/>
              <a:buSzTx/>
              <a:buFontTx/>
              <a:buNone/>
              <a:tabLst/>
              <a:defRPr/>
            </a:pPr>
            <a:r>
              <a:rPr lang="en-US" baseline="0%" dirty="0" smtClean="0"/>
              <a:t>5/8/13 Note: It does not look like the 2011 and 2012 BLS Oct. supplements looked at income status, will need to revisit with 2013 Condition.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Check colors against Ed Trust color guide</a:t>
            </a:r>
          </a:p>
        </p:txBody>
      </p:sp>
      <p:sp>
        <p:nvSpPr>
          <p:cNvPr id="57348" name="Slide Number Placeholder 3"/>
          <p:cNvSpPr>
            <a:spLocks noGrp="1"/>
          </p:cNvSpPr>
          <p:nvPr>
            <p:ph type="sldNum" sz="quarter" idx="5"/>
          </p:nvPr>
        </p:nvSpPr>
        <p:spPr bwMode="auto">
          <a:noFill/>
          <a:ln>
            <a:miter lim="800%"/>
            <a:headEnd/>
            <a:tailEnd/>
          </a:ln>
        </p:spPr>
        <p:txBody>
          <a:bodyPr/>
          <a:lstStyle/>
          <a:p>
            <a:fld id="{D1861EDF-AE01-4929-A46C-EC1CF28BD16F}" type="slidenum">
              <a:rPr lang="en-US"/>
              <a:pPr/>
              <a:t>37</a:t>
            </a:fld>
            <a:endParaRPr lang="en-US"/>
          </a:p>
        </p:txBody>
      </p:sp>
    </p:spTree>
    <p:extLst>
      <p:ext uri="{BB962C8B-B14F-4D97-AF65-F5344CB8AC3E}">
        <p14:creationId xmlns:p14="http://schemas.microsoft.com/office/powerpoint/2010/main" val="2707438018"/>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MNB checked 1/8/14</a:t>
            </a:r>
          </a:p>
          <a:p>
            <a:endParaRPr lang="en-US" dirty="0" smtClean="0"/>
          </a:p>
          <a:p>
            <a:r>
              <a:rPr lang="en-US" dirty="0" smtClean="0">
                <a:hlinkClick r:id="rId3"/>
              </a:rPr>
              <a:t>http://nces.ed.gov/programs/digest/d13/tables/dt13_302.30.asp</a:t>
            </a:r>
            <a:endParaRPr lang="en-US" dirty="0" smtClean="0"/>
          </a:p>
          <a:p>
            <a:endParaRPr lang="en-US" dirty="0" smtClean="0"/>
          </a:p>
          <a:p>
            <a:r>
              <a:rPr lang="en-US" dirty="0" smtClean="0"/>
              <a:t>Updated 1/2/14</a:t>
            </a:r>
            <a:r>
              <a:rPr lang="en-US" baseline="0%" dirty="0" smtClean="0"/>
              <a:t> MW</a:t>
            </a:r>
          </a:p>
          <a:p>
            <a:endParaRPr lang="en-US" baseline="0%" dirty="0" smtClean="0"/>
          </a:p>
          <a:p>
            <a:r>
              <a:rPr lang="en-US" baseline="0%" dirty="0" smtClean="0"/>
              <a:t>(Advanced release of Digest 2013 selected tables)</a:t>
            </a:r>
          </a:p>
          <a:p>
            <a:endParaRPr lang="en-US" dirty="0" smtClean="0"/>
          </a:p>
          <a:p>
            <a:r>
              <a:rPr lang="en-US" dirty="0" smtClean="0"/>
              <a:t>5/23/13</a:t>
            </a:r>
            <a:r>
              <a:rPr lang="en-US" baseline="0%" dirty="0" smtClean="0"/>
              <a:t> Note: Mary updated race and income numbers acc. to Digest 2012. BLS 2011/2012 race numbers didn’t match; Digest gives low-income numbers only up to 2011. </a:t>
            </a:r>
            <a:endParaRPr lang="en-US" dirty="0" smtClean="0"/>
          </a:p>
          <a:p>
            <a:endParaRPr lang="en-US" dirty="0" smtClean="0"/>
          </a:p>
          <a:p>
            <a:r>
              <a:rPr lang="en-US" dirty="0" smtClean="0"/>
              <a:t>Years: 1972-73 (Condition</a:t>
            </a:r>
            <a:r>
              <a:rPr lang="en-US" baseline="0%" dirty="0" smtClean="0"/>
              <a:t> 2010)</a:t>
            </a:r>
            <a:r>
              <a:rPr lang="en-US" dirty="0" smtClean="0"/>
              <a:t>; 2010-2011 (Digest 2012)</a:t>
            </a:r>
          </a:p>
          <a:p>
            <a:r>
              <a:rPr lang="en-US" dirty="0" smtClean="0"/>
              <a:t>Note to Mary: Always use the 3-year moving average data from the most recent Condition/Digest of Education (2-year average for endpoints)</a:t>
            </a:r>
          </a:p>
          <a:p>
            <a:endParaRPr lang="en-US" dirty="0" smtClean="0"/>
          </a:p>
          <a:p>
            <a:pPr marL="0" marR="0" indent="0" algn="l" defTabSz="914400" rtl="0" eaLnBrk="0" fontAlgn="base" latinLnBrk="0" hangingPunct="0">
              <a:lnSpc>
                <a:spcPct val="100%"/>
              </a:lnSpc>
              <a:spcBef>
                <a:spcPct val="30%"/>
              </a:spcBef>
              <a:spcAft>
                <a:spcPct val="0%"/>
              </a:spcAft>
              <a:buClrTx/>
              <a:buSzTx/>
              <a:buFontTx/>
              <a:buNone/>
              <a:tabLst/>
              <a:defRPr/>
            </a:pPr>
            <a:r>
              <a:rPr lang="en-US" baseline="0%" dirty="0" smtClean="0"/>
              <a:t>5/8/13 Note: It does not look like the 2011 and 2012 BLS Oct. supplements looked at income status, will need to revisit with 2013 Condition.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39</a:t>
            </a:fld>
            <a:endParaRPr lang="en-US"/>
          </a:p>
        </p:txBody>
      </p:sp>
    </p:spTree>
    <p:extLst>
      <p:ext uri="{BB962C8B-B14F-4D97-AF65-F5344CB8AC3E}">
        <p14:creationId xmlns:p14="http://schemas.microsoft.com/office/powerpoint/2010/main" val="1767190251"/>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MNB checked 1/8/14</a:t>
            </a:r>
          </a:p>
          <a:p>
            <a:pPr>
              <a:buFont typeface="Arial" pitchFamily="34" charset="0"/>
              <a:buNone/>
            </a:pPr>
            <a:endParaRPr lang="en-US" b="1" baseline="0%" dirty="0" smtClean="0"/>
          </a:p>
          <a:p>
            <a:pPr>
              <a:buFont typeface="Arial" pitchFamily="34" charset="0"/>
              <a:buNone/>
            </a:pPr>
            <a:r>
              <a:rPr lang="en-US" b="1" baseline="0%" dirty="0" smtClean="0"/>
              <a:t>Updated race percentages for 2012-13 1/2/14 MW (Fall 2012 enrollment)</a:t>
            </a:r>
          </a:p>
          <a:p>
            <a:pPr>
              <a:buFont typeface="Arial" pitchFamily="34" charset="0"/>
              <a:buNone/>
            </a:pPr>
            <a:r>
              <a:rPr lang="en-US" b="1" baseline="0%" dirty="0" smtClean="0"/>
              <a:t>Updated Pell percentages for 2011-12 11/19/13 MW (Fall 2011 enrollment)</a:t>
            </a:r>
          </a:p>
          <a:p>
            <a:pPr>
              <a:buFont typeface="Arial" pitchFamily="34" charset="0"/>
              <a:buNone/>
            </a:pPr>
            <a:endParaRPr lang="en-US" b="1" baseline="0%" dirty="0" smtClean="0"/>
          </a:p>
          <a:p>
            <a:pPr>
              <a:buFont typeface="Arial" pitchFamily="34" charset="0"/>
              <a:buNone/>
            </a:pPr>
            <a:endParaRPr lang="en-US" b="1" baseline="0%" dirty="0" smtClean="0"/>
          </a:p>
          <a:p>
            <a:pPr>
              <a:buFont typeface="Arial" pitchFamily="34" charset="0"/>
              <a:buNone/>
            </a:pPr>
            <a:r>
              <a:rPr lang="en-US" b="1" baseline="0%" dirty="0" smtClean="0"/>
              <a:t>Updated race percentages for 2012-13 1/2/14 MW</a:t>
            </a:r>
          </a:p>
          <a:p>
            <a:pPr>
              <a:buFont typeface="Arial" pitchFamily="34" charset="0"/>
              <a:buNone/>
            </a:pPr>
            <a:r>
              <a:rPr lang="en-US" b="1" baseline="0%" dirty="0" smtClean="0"/>
              <a:t>Updated Pell percentages for 2011-12 11/19/13 MW</a:t>
            </a:r>
          </a:p>
          <a:p>
            <a:pPr>
              <a:buFont typeface="Arial" pitchFamily="34" charset="0"/>
              <a:buNone/>
            </a:pPr>
            <a:endParaRPr lang="en-US" b="1" baseline="0%" dirty="0" smtClean="0"/>
          </a:p>
          <a:p>
            <a:pPr>
              <a:buFont typeface="Arial" pitchFamily="34" charset="0"/>
              <a:buNone/>
            </a:pPr>
            <a:r>
              <a:rPr lang="en-US" b="1" baseline="0%" dirty="0" smtClean="0"/>
              <a:t>MNB updated with most recent IPEDS data for fall URM enrollment distribution &amp; Pell enrollment distribution across 9 sectors (2010-11 school year most recent for racial breakdown) 9/6/13</a:t>
            </a:r>
          </a:p>
        </p:txBody>
      </p:sp>
      <p:sp>
        <p:nvSpPr>
          <p:cNvPr id="4" name="Slide Number Placeholder 3"/>
          <p:cNvSpPr>
            <a:spLocks noGrp="1"/>
          </p:cNvSpPr>
          <p:nvPr>
            <p:ph type="sldNum" sz="quarter" idx="10"/>
          </p:nvPr>
        </p:nvSpPr>
        <p:spPr/>
        <p:txBody>
          <a:bodyPr/>
          <a:lstStyle/>
          <a:p>
            <a:fld id="{B11EA1CA-EE82-4C90-B377-A385590F99A2}" type="slidenum">
              <a:rPr lang="en-US" smtClean="0"/>
              <a:pPr/>
              <a:t>41</a:t>
            </a:fld>
            <a:endParaRPr lang="en-US"/>
          </a:p>
        </p:txBody>
      </p:sp>
    </p:spTree>
    <p:extLst>
      <p:ext uri="{BB962C8B-B14F-4D97-AF65-F5344CB8AC3E}">
        <p14:creationId xmlns:p14="http://schemas.microsoft.com/office/powerpoint/2010/main" val="3278619363"/>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8/27/13 – Mary updated % enrollment (was 13%,</a:t>
            </a:r>
            <a:r>
              <a:rPr lang="en-US" baseline="0%" dirty="0" smtClean="0"/>
              <a:t> now 11% as of Fall 2011)</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42</a:t>
            </a:fld>
            <a:endParaRPr lang="en-US"/>
          </a:p>
        </p:txBody>
      </p:sp>
    </p:spTree>
    <p:extLst>
      <p:ext uri="{BB962C8B-B14F-4D97-AF65-F5344CB8AC3E}">
        <p14:creationId xmlns:p14="http://schemas.microsoft.com/office/powerpoint/2010/main" val="1910111494"/>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Updated 1/15/16 DEB</a:t>
            </a:r>
          </a:p>
          <a:p>
            <a:endParaRPr lang="en-US" baseline="0%" dirty="0" smtClean="0"/>
          </a:p>
          <a:p>
            <a:r>
              <a:rPr lang="en-US" baseline="0%" dirty="0" smtClean="0"/>
              <a:t>MNB checked 1/8/14</a:t>
            </a:r>
          </a:p>
          <a:p>
            <a:endParaRPr lang="en-US" baseline="0%" dirty="0" smtClean="0"/>
          </a:p>
          <a:p>
            <a:r>
              <a:rPr lang="en-US" baseline="0%" dirty="0" smtClean="0"/>
              <a:t>Updated 1/2/14 MW</a:t>
            </a:r>
          </a:p>
        </p:txBody>
      </p:sp>
      <p:sp>
        <p:nvSpPr>
          <p:cNvPr id="4" name="Slide Number Placeholder 3"/>
          <p:cNvSpPr>
            <a:spLocks noGrp="1"/>
          </p:cNvSpPr>
          <p:nvPr>
            <p:ph type="sldNum" sz="quarter" idx="10"/>
          </p:nvPr>
        </p:nvSpPr>
        <p:spPr/>
        <p:txBody>
          <a:bodyPr/>
          <a:lstStyle/>
          <a:p>
            <a:fld id="{B11EA1CA-EE82-4C90-B377-A385590F99A2}" type="slidenum">
              <a:rPr lang="en-US" smtClean="0"/>
              <a:pPr/>
              <a:t>44</a:t>
            </a:fld>
            <a:endParaRPr lang="en-US" dirty="0"/>
          </a:p>
        </p:txBody>
      </p:sp>
    </p:spTree>
    <p:extLst>
      <p:ext uri="{BB962C8B-B14F-4D97-AF65-F5344CB8AC3E}">
        <p14:creationId xmlns:p14="http://schemas.microsoft.com/office/powerpoint/2010/main" val="2196545356"/>
      </p:ext>
    </p:extLst>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MNB checked 1/8/14</a:t>
            </a:r>
          </a:p>
          <a:p>
            <a:endParaRPr lang="en-US" dirty="0" smtClean="0"/>
          </a:p>
          <a:p>
            <a:r>
              <a:rPr lang="en-US" dirty="0" smtClean="0"/>
              <a:t>Updated 1/2/14 MW</a:t>
            </a:r>
            <a:endParaRPr lang="en-US" dirty="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45</a:t>
            </a:fld>
            <a:endParaRPr lang="en-US"/>
          </a:p>
        </p:txBody>
      </p:sp>
    </p:spTree>
    <p:extLst>
      <p:ext uri="{BB962C8B-B14F-4D97-AF65-F5344CB8AC3E}">
        <p14:creationId xmlns:p14="http://schemas.microsoft.com/office/powerpoint/2010/main" val="2286407564"/>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46</a:t>
            </a:fld>
            <a:endParaRPr lang="en-US" dirty="0"/>
          </a:p>
        </p:txBody>
      </p:sp>
    </p:spTree>
    <p:extLst>
      <p:ext uri="{BB962C8B-B14F-4D97-AF65-F5344CB8AC3E}">
        <p14:creationId xmlns:p14="http://schemas.microsoft.com/office/powerpoint/2010/main" val="3732715811"/>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47</a:t>
            </a:fld>
            <a:endParaRPr lang="en-US"/>
          </a:p>
        </p:txBody>
      </p:sp>
    </p:spTree>
    <p:extLst>
      <p:ext uri="{BB962C8B-B14F-4D97-AF65-F5344CB8AC3E}">
        <p14:creationId xmlns:p14="http://schemas.microsoft.com/office/powerpoint/2010/main" val="2717452653"/>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3</a:t>
            </a:fld>
            <a:endParaRPr lang="en-US" dirty="0"/>
          </a:p>
        </p:txBody>
      </p:sp>
    </p:spTree>
    <p:extLst>
      <p:ext uri="{BB962C8B-B14F-4D97-AF65-F5344CB8AC3E}">
        <p14:creationId xmlns:p14="http://schemas.microsoft.com/office/powerpoint/2010/main" val="1941549221"/>
      </p:ext>
    </p:extLst>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1/15/16</a:t>
            </a:r>
            <a:r>
              <a:rPr lang="en-US" baseline="0%" dirty="0" smtClean="0"/>
              <a:t> DEB</a:t>
            </a:r>
            <a:endParaRPr lang="en-US" dirty="0" smtClean="0"/>
          </a:p>
          <a:p>
            <a:endParaRPr lang="en-US" dirty="0" smtClean="0"/>
          </a:p>
          <a:p>
            <a:r>
              <a:rPr lang="en-US" dirty="0" smtClean="0"/>
              <a:t>Updated 1/28/14 MW with 2013 data</a:t>
            </a:r>
          </a:p>
          <a:p>
            <a:endParaRPr lang="en-US" dirty="0" smtClean="0"/>
          </a:p>
          <a:p>
            <a:r>
              <a:rPr lang="en-US" dirty="0" smtClean="0"/>
              <a:t>MNB</a:t>
            </a:r>
            <a:r>
              <a:rPr lang="en-US" baseline="0%" dirty="0" smtClean="0"/>
              <a:t> confirmed 1/7/2014</a:t>
            </a:r>
            <a:endParaRPr lang="en-US"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50</a:t>
            </a:fld>
            <a:endParaRPr lang="en-US" dirty="0"/>
          </a:p>
        </p:txBody>
      </p:sp>
    </p:spTree>
    <p:extLst>
      <p:ext uri="{BB962C8B-B14F-4D97-AF65-F5344CB8AC3E}">
        <p14:creationId xmlns:p14="http://schemas.microsoft.com/office/powerpoint/2010/main" val="1445612410"/>
      </p:ext>
    </p:extLst>
  </p:cSld>
  <p:clrMapOvr>
    <a:masterClrMapping/>
  </p:clrMapOvr>
</p:notes>
</file>

<file path=ppt/notesSlides/notesSlide2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
              </a:lnSpc>
              <a:spcBef>
                <a:spcPct val="30%"/>
              </a:spcBef>
              <a:spcAft>
                <a:spcPct val="0%"/>
              </a:spcAft>
              <a:buClrTx/>
              <a:buSzTx/>
              <a:buFontTx/>
              <a:buNone/>
              <a:tabLst/>
              <a:defRPr/>
            </a:pPr>
            <a:r>
              <a:rPr lang="en-US" dirty="0" smtClean="0"/>
              <a:t>DEB</a:t>
            </a:r>
            <a:r>
              <a:rPr lang="en-US" baseline="0%" dirty="0" smtClean="0"/>
              <a:t> updated 2/29/16</a:t>
            </a:r>
            <a:endParaRPr lang="en-US" dirty="0" smtClean="0"/>
          </a:p>
          <a:p>
            <a:pPr marL="0" marR="0" indent="0" algn="l" defTabSz="914400" rtl="0" eaLnBrk="0" fontAlgn="base" latinLnBrk="0" hangingPunct="0">
              <a:lnSpc>
                <a:spcPct val="100%"/>
              </a:lnSpc>
              <a:spcBef>
                <a:spcPct val="30%"/>
              </a:spcBef>
              <a:spcAft>
                <a:spcPct val="0%"/>
              </a:spcAft>
              <a:buClrTx/>
              <a:buSzTx/>
              <a:buFontTx/>
              <a:buNone/>
              <a:tabLst/>
              <a:defRPr/>
            </a:pPr>
            <a:endParaRPr lang="en-US" dirty="0" smtClean="0"/>
          </a:p>
          <a:p>
            <a:pPr marL="0" marR="0" indent="0" algn="l" defTabSz="914400" rtl="0" eaLnBrk="0" fontAlgn="base" latinLnBrk="0" hangingPunct="0">
              <a:lnSpc>
                <a:spcPct val="100%"/>
              </a:lnSpc>
              <a:spcBef>
                <a:spcPct val="30%"/>
              </a:spcBef>
              <a:spcAft>
                <a:spcPct val="0%"/>
              </a:spcAft>
              <a:buClrTx/>
              <a:buSzTx/>
              <a:buFontTx/>
              <a:buNone/>
              <a:tabLst/>
              <a:defRPr/>
            </a:pPr>
            <a:r>
              <a:rPr lang="en-US" dirty="0" smtClean="0"/>
              <a:t>MNB confirmed 1/7/14</a:t>
            </a:r>
          </a:p>
          <a:p>
            <a:endParaRPr lang="en-US" baseline="0%" dirty="0" smtClean="0"/>
          </a:p>
          <a:p>
            <a:endParaRPr lang="en-US" baseline="0%" dirty="0" smtClean="0"/>
          </a:p>
          <a:p>
            <a:r>
              <a:rPr lang="en-US" baseline="0%" dirty="0" smtClean="0"/>
              <a:t>Possible update - Subscription to Postsecondary Education Opportunity? </a:t>
            </a:r>
          </a:p>
        </p:txBody>
      </p:sp>
      <p:sp>
        <p:nvSpPr>
          <p:cNvPr id="4" name="Slide Number Placeholder 3"/>
          <p:cNvSpPr>
            <a:spLocks noGrp="1"/>
          </p:cNvSpPr>
          <p:nvPr>
            <p:ph type="sldNum" sz="quarter" idx="10"/>
          </p:nvPr>
        </p:nvSpPr>
        <p:spPr/>
        <p:txBody>
          <a:bodyPr/>
          <a:lstStyle/>
          <a:p>
            <a:fld id="{B11EA1CA-EE82-4C90-B377-A385590F99A2}" type="slidenum">
              <a:rPr lang="en-US" smtClean="0"/>
              <a:pPr/>
              <a:t>51</a:t>
            </a:fld>
            <a:endParaRPr lang="en-US"/>
          </a:p>
        </p:txBody>
      </p:sp>
    </p:spTree>
    <p:extLst>
      <p:ext uri="{BB962C8B-B14F-4D97-AF65-F5344CB8AC3E}">
        <p14:creationId xmlns:p14="http://schemas.microsoft.com/office/powerpoint/2010/main" val="1312365939"/>
      </p:ext>
    </p:extLst>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53</a:t>
            </a:fld>
            <a:endParaRPr lang="en-US"/>
          </a:p>
        </p:txBody>
      </p:sp>
    </p:spTree>
    <p:extLst>
      <p:ext uri="{BB962C8B-B14F-4D97-AF65-F5344CB8AC3E}">
        <p14:creationId xmlns:p14="http://schemas.microsoft.com/office/powerpoint/2010/main" val="4157067951"/>
      </p:ext>
    </p:extLst>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
              </a:lnSpc>
              <a:spcBef>
                <a:spcPct val="30%"/>
              </a:spcBef>
              <a:spcAft>
                <a:spcPct val="0%"/>
              </a:spcAft>
              <a:buClrTx/>
              <a:buSzTx/>
              <a:buFontTx/>
              <a:buNone/>
              <a:tabLst/>
              <a:defRPr/>
            </a:pPr>
            <a:r>
              <a:rPr lang="en-US" sz="1200" kern="1200" dirty="0" smtClean="0">
                <a:solidFill>
                  <a:schemeClr val="tx1"/>
                </a:solidFill>
                <a:latin typeface="+mn-lt"/>
                <a:ea typeface="ＭＳ Ｐゴシック" charset="-128"/>
                <a:cs typeface="+mn-cs"/>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highly-skilled professions or advanced research programs)</a:t>
            </a:r>
          </a:p>
          <a:p>
            <a:endParaRPr lang="en-US" dirty="0" smtClean="0"/>
          </a:p>
          <a:p>
            <a:r>
              <a:rPr lang="en-US" dirty="0" smtClean="0"/>
              <a:t>Updated</a:t>
            </a:r>
            <a:r>
              <a:rPr lang="en-US" baseline="0%" dirty="0" smtClean="0"/>
              <a:t> 12/14/15 DEB</a:t>
            </a:r>
            <a:endParaRPr lang="en-US" dirty="0" smtClean="0"/>
          </a:p>
          <a:p>
            <a:r>
              <a:rPr lang="en-US" dirty="0" smtClean="0"/>
              <a:t>Checked 1/8/14</a:t>
            </a:r>
            <a:r>
              <a:rPr lang="en-US" baseline="0%" dirty="0" smtClean="0"/>
              <a:t> JY</a:t>
            </a:r>
            <a:endParaRPr lang="en-US" dirty="0" smtClean="0"/>
          </a:p>
          <a:p>
            <a:endParaRPr lang="en-US" dirty="0" smtClean="0"/>
          </a:p>
          <a:p>
            <a:r>
              <a:rPr lang="en-US" dirty="0" smtClean="0"/>
              <a:t>Updated 10/23/13 MW </a:t>
            </a:r>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55</a:t>
            </a:fld>
            <a:endParaRPr lang="en-US"/>
          </a:p>
        </p:txBody>
      </p:sp>
    </p:spTree>
    <p:extLst>
      <p:ext uri="{BB962C8B-B14F-4D97-AF65-F5344CB8AC3E}">
        <p14:creationId xmlns:p14="http://schemas.microsoft.com/office/powerpoint/2010/main" val="3220962670"/>
      </p:ext>
    </p:extLst>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
              </a:lnSpc>
              <a:spcBef>
                <a:spcPct val="30%"/>
              </a:spcBef>
              <a:spcAft>
                <a:spcPct val="0%"/>
              </a:spcAft>
              <a:buClrTx/>
              <a:buSzTx/>
              <a:buFontTx/>
              <a:buNone/>
              <a:tabLst/>
              <a:defRPr/>
            </a:pPr>
            <a:r>
              <a:rPr lang="en-US" sz="1200" kern="1200" dirty="0" smtClean="0">
                <a:solidFill>
                  <a:schemeClr val="tx1"/>
                </a:solidFill>
                <a:latin typeface="+mn-lt"/>
                <a:ea typeface="ＭＳ Ｐゴシック" charset="-128"/>
                <a:cs typeface="+mn-cs"/>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highly-skilled professions or advanced research programs)</a:t>
            </a:r>
          </a:p>
          <a:p>
            <a:endParaRPr lang="en-US" dirty="0" smtClean="0"/>
          </a:p>
          <a:p>
            <a:r>
              <a:rPr lang="en-US" dirty="0" smtClean="0"/>
              <a:t>Updated 12/9/15 DEB</a:t>
            </a:r>
          </a:p>
          <a:p>
            <a:endParaRPr lang="en-US" dirty="0" smtClean="0"/>
          </a:p>
          <a:p>
            <a:r>
              <a:rPr lang="en-US" dirty="0" smtClean="0"/>
              <a:t>Checked 1/8/14</a:t>
            </a:r>
            <a:r>
              <a:rPr lang="en-US" baseline="0%" dirty="0" smtClean="0"/>
              <a:t> JY</a:t>
            </a:r>
            <a:endParaRPr lang="en-US" dirty="0" smtClean="0"/>
          </a:p>
          <a:p>
            <a:endParaRPr lang="en-US" dirty="0" smtClean="0"/>
          </a:p>
          <a:p>
            <a:r>
              <a:rPr lang="en-US" dirty="0" smtClean="0"/>
              <a:t>Updated 10/21/13 Mary</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56</a:t>
            </a:fld>
            <a:endParaRPr lang="en-US"/>
          </a:p>
        </p:txBody>
      </p:sp>
    </p:spTree>
    <p:extLst>
      <p:ext uri="{BB962C8B-B14F-4D97-AF65-F5344CB8AC3E}">
        <p14:creationId xmlns:p14="http://schemas.microsoft.com/office/powerpoint/2010/main" val="1870744862"/>
      </p:ext>
    </p:extLst>
  </p:cSld>
  <p:clrMapOvr>
    <a:masterClrMapping/>
  </p:clrMapOvr>
</p:notes>
</file>

<file path=ppt/notesSlides/notesSlide2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
              </a:lnSpc>
              <a:spcBef>
                <a:spcPct val="30%"/>
              </a:spcBef>
              <a:spcAft>
                <a:spcPct val="0%"/>
              </a:spcAft>
              <a:buClrTx/>
              <a:buSzTx/>
              <a:buFontTx/>
              <a:buNone/>
              <a:tabLst/>
              <a:defRPr/>
            </a:pPr>
            <a:r>
              <a:rPr lang="en-US" sz="1200" kern="1200" dirty="0" smtClean="0">
                <a:solidFill>
                  <a:schemeClr val="tx1"/>
                </a:solidFill>
                <a:latin typeface="+mn-lt"/>
                <a:ea typeface="ＭＳ Ｐゴシック" charset="-128"/>
                <a:cs typeface="+mn-cs"/>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highly-skilled professions or advanced research programs)</a:t>
            </a:r>
          </a:p>
          <a:p>
            <a:r>
              <a:rPr lang="en-US" dirty="0" smtClean="0"/>
              <a:t>Updated 12/9/15 DEB</a:t>
            </a:r>
          </a:p>
          <a:p>
            <a:endParaRPr lang="en-US" dirty="0" smtClean="0"/>
          </a:p>
          <a:p>
            <a:r>
              <a:rPr lang="en-US" dirty="0" smtClean="0"/>
              <a:t>Checked 1/8/14</a:t>
            </a:r>
            <a:r>
              <a:rPr lang="en-US" baseline="0%" dirty="0" smtClean="0"/>
              <a:t> JY</a:t>
            </a:r>
            <a:endParaRPr lang="en-US" dirty="0" smtClean="0"/>
          </a:p>
          <a:p>
            <a:endParaRPr lang="en-US" dirty="0" smtClean="0"/>
          </a:p>
          <a:p>
            <a:r>
              <a:rPr lang="en-US" dirty="0" smtClean="0"/>
              <a:t>Not</a:t>
            </a:r>
            <a:r>
              <a:rPr lang="en-US" baseline="0%" dirty="0" smtClean="0"/>
              <a:t> updated for 2013 report. Data not available. 10/29/13 MW</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57</a:t>
            </a:fld>
            <a:endParaRPr lang="en-US"/>
          </a:p>
        </p:txBody>
      </p:sp>
    </p:spTree>
    <p:extLst>
      <p:ext uri="{BB962C8B-B14F-4D97-AF65-F5344CB8AC3E}">
        <p14:creationId xmlns:p14="http://schemas.microsoft.com/office/powerpoint/2010/main" val="1587063296"/>
      </p:ext>
    </p:extLst>
  </p:cSld>
  <p:clrMapOvr>
    <a:masterClrMapping/>
  </p:clrMapOvr>
</p:notes>
</file>

<file path=ppt/notesSlides/notesSlide2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E9BC5-03A9-491C-B024-2E33ABBC4BCC}" type="slidenum">
              <a:rPr lang="en-US" smtClean="0"/>
              <a:pPr/>
              <a:t>66</a:t>
            </a:fld>
            <a:endParaRPr lang="en-US"/>
          </a:p>
        </p:txBody>
      </p:sp>
    </p:spTree>
    <p:extLst>
      <p:ext uri="{BB962C8B-B14F-4D97-AF65-F5344CB8AC3E}">
        <p14:creationId xmlns:p14="http://schemas.microsoft.com/office/powerpoint/2010/main" val="120453699"/>
      </p:ext>
    </p:extLst>
  </p:cSld>
  <p:clrMapOvr>
    <a:masterClrMapping/>
  </p:clrMapOvr>
</p:notes>
</file>

<file path=ppt/notesSlides/notesSlide2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F2C92DB8-36E2-435B-8E71-21460B685F51}" type="slidenum">
              <a:rPr lang="en-US"/>
              <a:pPr>
                <a:defRPr/>
              </a:pPr>
              <a:t>68</a:t>
            </a:fld>
            <a:endParaRPr lang="en-US"/>
          </a:p>
        </p:txBody>
      </p:sp>
      <p:sp>
        <p:nvSpPr>
          <p:cNvPr id="159747" name="Rectangle 2"/>
          <p:cNvSpPr>
            <a:spLocks noGrp="1" noRot="1" noChangeAspect="1" noChangeArrowheads="1" noTextEdit="1"/>
          </p:cNvSpPr>
          <p:nvPr>
            <p:ph type="sldImg"/>
          </p:nvPr>
        </p:nvSpPr>
        <p:spPr bwMode="auto">
          <a:noFill/>
          <a:ln>
            <a:solidFill>
              <a:srgbClr val="000000"/>
            </a:solidFill>
            <a:miter lim="8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Data are from the 2003-2004 Schools &amp; Staffing Survey (SASS)</a:t>
            </a:r>
          </a:p>
          <a:p>
            <a:pPr lvl="1" eaLnBrk="1" hangingPunct="1"/>
            <a:r>
              <a:rPr lang="en-US" dirty="0" smtClean="0"/>
              <a:t>SASS surveys a nationally representative sample of teachers.</a:t>
            </a:r>
          </a:p>
          <a:p>
            <a:pPr eaLnBrk="1" hangingPunct="1"/>
            <a:r>
              <a:rPr lang="en-US" dirty="0" smtClean="0"/>
              <a:t>Analysis examines out-of-field teaching in core academic classes at secondary and middle school:</a:t>
            </a:r>
          </a:p>
          <a:p>
            <a:pPr lvl="1" eaLnBrk="1" hangingPunct="1"/>
            <a:r>
              <a:rPr lang="en-US" dirty="0" smtClean="0"/>
              <a:t>Core academic classes are English, math, social studies, and science.  </a:t>
            </a:r>
          </a:p>
          <a:p>
            <a:pPr lvl="1" eaLnBrk="1" hangingPunct="1"/>
            <a:r>
              <a:rPr lang="en-US" dirty="0" smtClean="0"/>
              <a:t>“Out-of-field” is defined as a teacher lacking </a:t>
            </a:r>
            <a:r>
              <a:rPr lang="en-US" u="sng" dirty="0" smtClean="0"/>
              <a:t>both</a:t>
            </a:r>
            <a:r>
              <a:rPr lang="en-US" dirty="0" smtClean="0"/>
              <a:t> an in-field regular certification and a major in the subject of the classes he or she was assigned to teach. </a:t>
            </a:r>
          </a:p>
          <a:p>
            <a:pPr lvl="1" eaLnBrk="1" hangingPunct="1"/>
            <a:r>
              <a:rPr lang="en-US" dirty="0" smtClean="0"/>
              <a:t>Secondary classes include departmentalized classes in grades 7-12. </a:t>
            </a:r>
          </a:p>
          <a:p>
            <a:pPr lvl="1" eaLnBrk="1" hangingPunct="1"/>
            <a:r>
              <a:rPr lang="en-US" dirty="0" smtClean="0"/>
              <a:t>Middle grades include 5-8. Only teachers assigned to departmentalized classes count toward middle grades.</a:t>
            </a:r>
          </a:p>
          <a:p>
            <a:pPr eaLnBrk="1" hangingPunct="1"/>
            <a:endParaRPr lang="en-US" dirty="0" smtClean="0"/>
          </a:p>
        </p:txBody>
      </p:sp>
    </p:spTree>
    <p:extLst>
      <p:ext uri="{BB962C8B-B14F-4D97-AF65-F5344CB8AC3E}">
        <p14:creationId xmlns:p14="http://schemas.microsoft.com/office/powerpoint/2010/main" val="1983417494"/>
      </p:ext>
    </p:extLst>
  </p:cSld>
  <p:clrMapOvr>
    <a:masterClrMapping/>
  </p:clrMapOvr>
</p:notes>
</file>

<file path=ppt/notesSlides/notesSlide2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MNB checked 1/8/14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Updated 10/29/13 JY</a:t>
            </a:r>
            <a:endParaRPr lang="en-US" baseline="0%"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79</a:t>
            </a:fld>
            <a:endParaRPr lang="en-US"/>
          </a:p>
        </p:txBody>
      </p:sp>
    </p:spTree>
    <p:extLst>
      <p:ext uri="{BB962C8B-B14F-4D97-AF65-F5344CB8AC3E}">
        <p14:creationId xmlns:p14="http://schemas.microsoft.com/office/powerpoint/2010/main" val="172118653"/>
      </p:ext>
    </p:extLst>
  </p:cSld>
  <p:clrMapOvr>
    <a:masterClrMapping/>
  </p:clrMapOvr>
</p:notes>
</file>

<file path=ppt/notesSlides/notesSlide2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Updated</a:t>
            </a:r>
            <a:r>
              <a:rPr lang="en-US" baseline="0%" smtClean="0"/>
              <a:t> 5/18/14 MW</a:t>
            </a:r>
          </a:p>
          <a:p>
            <a:r>
              <a:rPr lang="en-US" smtClean="0"/>
              <a:t>2007 </a:t>
            </a:r>
            <a:r>
              <a:rPr lang="en-US" dirty="0" smtClean="0"/>
              <a:t>most recent</a:t>
            </a:r>
            <a:r>
              <a:rPr lang="en-US" baseline="0%" dirty="0" smtClean="0"/>
              <a:t> report from ACE 11/19/13 MW</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80</a:t>
            </a:fld>
            <a:endParaRPr lang="en-US"/>
          </a:p>
        </p:txBody>
      </p:sp>
    </p:spTree>
    <p:extLst>
      <p:ext uri="{BB962C8B-B14F-4D97-AF65-F5344CB8AC3E}">
        <p14:creationId xmlns:p14="http://schemas.microsoft.com/office/powerpoint/2010/main" val="54691875"/>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12/3/15 DEB</a:t>
            </a:r>
          </a:p>
          <a:p>
            <a:r>
              <a:rPr lang="en-US" dirty="0" smtClean="0"/>
              <a:t>https://www.census.gov/hhes/www/income/data/historical/household/?cssp=SERP</a:t>
            </a:r>
          </a:p>
          <a:p>
            <a:endParaRPr lang="en-US" dirty="0" smtClean="0"/>
          </a:p>
          <a:p>
            <a:r>
              <a:rPr lang="en-US" dirty="0" smtClean="0"/>
              <a:t>Checked 1/8/14 JY</a:t>
            </a:r>
          </a:p>
          <a:p>
            <a:r>
              <a:rPr lang="en-US" dirty="0" smtClean="0"/>
              <a:t>Updated 10/29/13</a:t>
            </a:r>
            <a:r>
              <a:rPr lang="en-US" baseline="0%" dirty="0" smtClean="0"/>
              <a:t> MW</a:t>
            </a:r>
          </a:p>
          <a:p>
            <a:r>
              <a:rPr lang="en-US" dirty="0" smtClean="0">
                <a:hlinkClick r:id="rId3"/>
              </a:rPr>
              <a:t>http://www.census.gov/hhes/www/income/data/historical/household/</a:t>
            </a:r>
            <a:endParaRPr lang="en-US" dirty="0"/>
          </a:p>
        </p:txBody>
      </p:sp>
      <p:sp>
        <p:nvSpPr>
          <p:cNvPr id="4" name="Slide Number Placeholder 3"/>
          <p:cNvSpPr>
            <a:spLocks noGrp="1"/>
          </p:cNvSpPr>
          <p:nvPr>
            <p:ph type="sldNum" sz="quarter" idx="10"/>
          </p:nvPr>
        </p:nvSpPr>
        <p:spPr/>
        <p:txBody>
          <a:bodyPr/>
          <a:lstStyle/>
          <a:p>
            <a:fld id="{DFCDA43E-C4B5-48F7-A6EF-ED353F0DAF12}" type="slidenum">
              <a:rPr lang="en-US" smtClean="0"/>
              <a:pPr/>
              <a:t>15</a:t>
            </a:fld>
            <a:endParaRPr lang="en-US"/>
          </a:p>
        </p:txBody>
      </p:sp>
    </p:spTree>
    <p:extLst>
      <p:ext uri="{BB962C8B-B14F-4D97-AF65-F5344CB8AC3E}">
        <p14:creationId xmlns:p14="http://schemas.microsoft.com/office/powerpoint/2010/main" val="3974692385"/>
      </p:ext>
    </p:extLst>
  </p:cSld>
  <p:clrMapOvr>
    <a:masterClrMapping/>
  </p:clrMapOvr>
</p:notes>
</file>

<file path=ppt/notesSlides/notesSlide3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MNB updated FY13 1/8/14</a:t>
            </a:r>
          </a:p>
          <a:p>
            <a:endParaRPr lang="en-US" dirty="0" smtClean="0"/>
          </a:p>
          <a:p>
            <a:r>
              <a:rPr lang="en-US" dirty="0" smtClean="0">
                <a:hlinkClick r:id="rId3"/>
              </a:rPr>
              <a:t>http://www.whitehouse.gov/sites/default/files/omb/budget/fy2014/assets/spec.pdf</a:t>
            </a:r>
            <a:endParaRPr lang="en-US" dirty="0" smtClean="0"/>
          </a:p>
          <a:p>
            <a:endParaRPr lang="en-US" dirty="0" smtClean="0"/>
          </a:p>
          <a:p>
            <a:r>
              <a:rPr lang="en-US" dirty="0" smtClean="0"/>
              <a:t>Updated</a:t>
            </a:r>
            <a:r>
              <a:rPr lang="en-US" baseline="0%" dirty="0" smtClean="0"/>
              <a:t> 11/20/13 MW, FY12 correct – MNB checked 1/8/14, but FY13 now available. </a:t>
            </a:r>
          </a:p>
          <a:p>
            <a:endParaRPr lang="en-US" baseline="0%" dirty="0" smtClean="0"/>
          </a:p>
          <a:p>
            <a:r>
              <a:rPr lang="en-US" baseline="0%" dirty="0" smtClean="0"/>
              <a:t>Includes: Hope Tax Credit, AOTC, Lifetime Learning Credit, Deductibility of student-loan interest, Parental personal exemption for students age 19 or over</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82</a:t>
            </a:fld>
            <a:endParaRPr lang="en-US"/>
          </a:p>
        </p:txBody>
      </p:sp>
    </p:spTree>
    <p:extLst>
      <p:ext uri="{BB962C8B-B14F-4D97-AF65-F5344CB8AC3E}">
        <p14:creationId xmlns:p14="http://schemas.microsoft.com/office/powerpoint/2010/main" val="3982777686"/>
      </p:ext>
    </p:extLst>
  </p:cSld>
  <p:clrMapOvr>
    <a:masterClrMapping/>
  </p:clrMapOvr>
</p:notes>
</file>

<file path=ppt/notesSlides/notesSlide3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a:t>
            </a:r>
            <a:r>
              <a:rPr lang="en-US" baseline="0%" dirty="0" smtClean="0"/>
              <a:t> 1/8/14 JY</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83</a:t>
            </a:fld>
            <a:endParaRPr lang="en-US"/>
          </a:p>
        </p:txBody>
      </p:sp>
    </p:spTree>
    <p:extLst>
      <p:ext uri="{BB962C8B-B14F-4D97-AF65-F5344CB8AC3E}">
        <p14:creationId xmlns:p14="http://schemas.microsoft.com/office/powerpoint/2010/main" val="2191602850"/>
      </p:ext>
    </p:extLst>
  </p:cSld>
  <p:clrMapOvr>
    <a:masterClrMapping/>
  </p:clrMapOvr>
</p:notes>
</file>

<file path=ppt/notesSlides/notesSlide3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a:t>
            </a:r>
            <a:r>
              <a:rPr lang="en-US" baseline="0%" dirty="0" smtClean="0"/>
              <a:t> 1/8/14 JY</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84</a:t>
            </a:fld>
            <a:endParaRPr lang="en-US"/>
          </a:p>
        </p:txBody>
      </p:sp>
    </p:spTree>
    <p:extLst>
      <p:ext uri="{BB962C8B-B14F-4D97-AF65-F5344CB8AC3E}">
        <p14:creationId xmlns:p14="http://schemas.microsoft.com/office/powerpoint/2010/main" val="725455645"/>
      </p:ext>
    </p:extLst>
  </p:cSld>
  <p:clrMapOvr>
    <a:masterClrMapping/>
  </p:clrMapOvr>
</p:notes>
</file>

<file path=ppt/notesSlides/notesSlide3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endParaRPr lang="en-US" dirty="0" smtClean="0"/>
          </a:p>
          <a:p>
            <a:r>
              <a:rPr lang="en-US" dirty="0" smtClean="0"/>
              <a:t>Updated </a:t>
            </a:r>
            <a:r>
              <a:rPr lang="en-US" baseline="0%" dirty="0" smtClean="0"/>
              <a:t>12/17/13 MW</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86</a:t>
            </a:fld>
            <a:endParaRPr lang="en-US"/>
          </a:p>
        </p:txBody>
      </p:sp>
    </p:spTree>
    <p:extLst>
      <p:ext uri="{BB962C8B-B14F-4D97-AF65-F5344CB8AC3E}">
        <p14:creationId xmlns:p14="http://schemas.microsoft.com/office/powerpoint/2010/main" val="3357867221"/>
      </p:ext>
    </p:extLst>
  </p:cSld>
  <p:clrMapOvr>
    <a:masterClrMapping/>
  </p:clrMapOvr>
</p:notes>
</file>

<file path=ppt/notesSlides/notesSlide3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91</a:t>
            </a:fld>
            <a:endParaRPr lang="en-US"/>
          </a:p>
        </p:txBody>
      </p:sp>
    </p:spTree>
    <p:extLst>
      <p:ext uri="{BB962C8B-B14F-4D97-AF65-F5344CB8AC3E}">
        <p14:creationId xmlns:p14="http://schemas.microsoft.com/office/powerpoint/2010/main" val="829115277"/>
      </p:ext>
    </p:extLst>
  </p:cSld>
  <p:clrMapOvr>
    <a:masterClrMapping/>
  </p:clrMapOvr>
</p:notes>
</file>

<file path=ppt/notesSlides/notesSlide3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Updated 11/19/13 MW, confirmed 1/6/13 MNB</a:t>
            </a:r>
          </a:p>
          <a:p>
            <a:endParaRPr lang="en-US" dirty="0" smtClean="0"/>
          </a:p>
          <a:p>
            <a:r>
              <a:rPr lang="en-US" dirty="0" smtClean="0"/>
              <a:t>Note: Used average institutional grant total excluding zeros</a:t>
            </a:r>
            <a:r>
              <a:rPr lang="en-US" baseline="0%" dirty="0" smtClean="0"/>
              <a:t> for both public and private non-profit colleges and multiplied by weighted sample sizes. 2008 estimate did not match the 15 billion from the old slide (our result was 14 billion); Could be due to NPSAS changing the weights used. </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92</a:t>
            </a:fld>
            <a:endParaRPr lang="en-US"/>
          </a:p>
        </p:txBody>
      </p:sp>
    </p:spTree>
    <p:extLst>
      <p:ext uri="{BB962C8B-B14F-4D97-AF65-F5344CB8AC3E}">
        <p14:creationId xmlns:p14="http://schemas.microsoft.com/office/powerpoint/2010/main" val="619283367"/>
      </p:ext>
    </p:extLst>
  </p:cSld>
  <p:clrMapOvr>
    <a:masterClrMapping/>
  </p:clrMapOvr>
</p:notes>
</file>

<file path=ppt/notesSlides/notesSlide3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93</a:t>
            </a:fld>
            <a:endParaRPr lang="en-US"/>
          </a:p>
        </p:txBody>
      </p:sp>
    </p:spTree>
    <p:extLst>
      <p:ext uri="{BB962C8B-B14F-4D97-AF65-F5344CB8AC3E}">
        <p14:creationId xmlns:p14="http://schemas.microsoft.com/office/powerpoint/2010/main" val="3468279422"/>
      </p:ext>
    </p:extLst>
  </p:cSld>
  <p:clrMapOvr>
    <a:masterClrMapping/>
  </p:clrMapOvr>
</p:notes>
</file>

<file path=ppt/notesSlides/notesSlide3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MNB re-ran estimates</a:t>
            </a:r>
            <a:r>
              <a:rPr lang="en-US" baseline="0%" dirty="0" smtClean="0"/>
              <a:t> on 1/6/13 for all years. 1995 and 2007 estimates slightly different with revised NPSAS weights.</a:t>
            </a:r>
          </a:p>
          <a:p>
            <a:endParaRPr lang="en-US" baseline="0%" dirty="0" smtClean="0"/>
          </a:p>
          <a:p>
            <a:r>
              <a:rPr lang="en-US" baseline="0%" dirty="0" smtClean="0"/>
              <a:t>Previous data (before update): </a:t>
            </a:r>
          </a:p>
          <a:p>
            <a:endParaRPr lang="en-US" baseline="0%" dirty="0" smtClean="0"/>
          </a:p>
          <a:p>
            <a:r>
              <a:rPr lang="en-US" baseline="0%" dirty="0" smtClean="0"/>
              <a:t>1995 Institutional Grant Aid </a:t>
            </a:r>
          </a:p>
          <a:p>
            <a:r>
              <a:rPr lang="en-US" baseline="0%" dirty="0" smtClean="0"/>
              <a:t>Lowest Income quintile = $437</a:t>
            </a:r>
          </a:p>
          <a:p>
            <a:r>
              <a:rPr lang="en-US" baseline="0%" dirty="0" smtClean="0"/>
              <a:t>Highest Income quintile = $179</a:t>
            </a:r>
          </a:p>
          <a:p>
            <a:endParaRPr lang="en-US" baseline="0%" dirty="0" smtClean="0"/>
          </a:p>
          <a:p>
            <a:endParaRPr lang="en-US" baseline="0%" dirty="0" smtClean="0"/>
          </a:p>
          <a:p>
            <a:r>
              <a:rPr lang="en-US" baseline="0%" dirty="0" smtClean="0"/>
              <a:t>2007 Institutional Grant Aid</a:t>
            </a:r>
          </a:p>
          <a:p>
            <a:r>
              <a:rPr lang="en-US" baseline="0%" dirty="0" smtClean="0"/>
              <a:t>Lowest Income quintile = $744</a:t>
            </a:r>
          </a:p>
          <a:p>
            <a:r>
              <a:rPr lang="en-US" baseline="0%" dirty="0" smtClean="0"/>
              <a:t>Highest Income quintile = $695</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94</a:t>
            </a:fld>
            <a:endParaRPr lang="en-US"/>
          </a:p>
        </p:txBody>
      </p:sp>
    </p:spTree>
    <p:extLst>
      <p:ext uri="{BB962C8B-B14F-4D97-AF65-F5344CB8AC3E}">
        <p14:creationId xmlns:p14="http://schemas.microsoft.com/office/powerpoint/2010/main" val="2752305004"/>
      </p:ext>
    </p:extLst>
  </p:cSld>
  <p:clrMapOvr>
    <a:masterClrMapping/>
  </p:clrMapOvr>
</p:notes>
</file>

<file path=ppt/notesSlides/notesSlide3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MNB re-ran estimates</a:t>
            </a:r>
            <a:r>
              <a:rPr lang="en-US" baseline="0%" dirty="0" smtClean="0"/>
              <a:t> on 1/6/13 for all years. 1995 and 2007 estimates slightly different with revised NPSAS weights.</a:t>
            </a:r>
          </a:p>
          <a:p>
            <a:endParaRPr lang="en-US" baseline="0%" dirty="0" smtClean="0"/>
          </a:p>
          <a:p>
            <a:r>
              <a:rPr lang="en-US" baseline="0%" dirty="0" smtClean="0"/>
              <a:t>Previous data (before update): </a:t>
            </a:r>
          </a:p>
          <a:p>
            <a:endParaRPr lang="en-US" baseline="0%" dirty="0" smtClean="0"/>
          </a:p>
          <a:p>
            <a:r>
              <a:rPr lang="en-US" baseline="0%" dirty="0" smtClean="0"/>
              <a:t>1995 Institutional Grant Aid </a:t>
            </a:r>
          </a:p>
          <a:p>
            <a:r>
              <a:rPr lang="en-US" baseline="0%" dirty="0" smtClean="0"/>
              <a:t>Lowest Income quintile = $919</a:t>
            </a:r>
          </a:p>
          <a:p>
            <a:r>
              <a:rPr lang="en-US" baseline="0%" dirty="0" smtClean="0"/>
              <a:t>Highest Income quintile = $887</a:t>
            </a:r>
          </a:p>
          <a:p>
            <a:endParaRPr lang="en-US" baseline="0%" dirty="0" smtClean="0"/>
          </a:p>
          <a:p>
            <a:endParaRPr lang="en-US" baseline="0%" dirty="0" smtClean="0"/>
          </a:p>
          <a:p>
            <a:r>
              <a:rPr lang="en-US" baseline="0%" dirty="0" smtClean="0"/>
              <a:t>2007 Institutional Grant Aid</a:t>
            </a:r>
          </a:p>
          <a:p>
            <a:r>
              <a:rPr lang="en-US" baseline="0%" dirty="0" smtClean="0"/>
              <a:t>Lowest Income quintile = $1478</a:t>
            </a:r>
          </a:p>
          <a:p>
            <a:r>
              <a:rPr lang="en-US" baseline="0%" dirty="0" smtClean="0"/>
              <a:t>Highest Income quintile = $2673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95</a:t>
            </a:fld>
            <a:endParaRPr lang="en-US"/>
          </a:p>
        </p:txBody>
      </p:sp>
    </p:spTree>
    <p:extLst>
      <p:ext uri="{BB962C8B-B14F-4D97-AF65-F5344CB8AC3E}">
        <p14:creationId xmlns:p14="http://schemas.microsoft.com/office/powerpoint/2010/main" val="3418456872"/>
      </p:ext>
    </p:extLst>
  </p:cSld>
  <p:clrMapOvr>
    <a:masterClrMapping/>
  </p:clrMapOvr>
</p:notes>
</file>

<file path=ppt/notesSlides/notesSlide3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 lnSpcReduction="20%"/>
          </a:bodyPr>
          <a:lstStyle/>
          <a:p>
            <a:r>
              <a:rPr lang="en-US" dirty="0" smtClean="0"/>
              <a:t>*No animation</a:t>
            </a:r>
          </a:p>
          <a:p>
            <a:endParaRPr lang="en-US" dirty="0" smtClean="0"/>
          </a:p>
          <a:p>
            <a:r>
              <a:rPr lang="en-US" dirty="0" smtClean="0"/>
              <a:t>As</a:t>
            </a:r>
            <a:r>
              <a:rPr lang="en-US" baseline="0%" dirty="0" smtClean="0"/>
              <a:t> expected, estimates for % of income to pay out-of-pocket expenses have increased slightly from 2008. </a:t>
            </a:r>
            <a:r>
              <a:rPr lang="en-US" dirty="0" smtClean="0"/>
              <a:t> </a:t>
            </a:r>
          </a:p>
          <a:p>
            <a:r>
              <a:rPr lang="en-US" baseline="0%" dirty="0" smtClean="0"/>
              <a:t>-   Compared to 2008 numbers, average incomes dropped in the bottom 80% of incomes, while they rose for the top 20% (note income estimates are not inflation-adjusted)</a:t>
            </a:r>
          </a:p>
          <a:p>
            <a:pPr marL="171441" indent="-171441">
              <a:buFontTx/>
              <a:buChar char="-"/>
            </a:pPr>
            <a:r>
              <a:rPr lang="en-US" baseline="0%" dirty="0" smtClean="0"/>
              <a:t>Cost of attendance, meanwhile, has increased</a:t>
            </a:r>
          </a:p>
          <a:p>
            <a:pPr marL="171441" indent="-171441">
              <a:buFontTx/>
              <a:buChar char="-"/>
            </a:pPr>
            <a:r>
              <a:rPr lang="en-US" baseline="0%" dirty="0" smtClean="0"/>
              <a:t>EFC has decreased, average grant aid has increased but not enough to blunt decreased incomes/EFC and higher COA</a:t>
            </a:r>
            <a:endParaRPr lang="en-US" dirty="0" smtClean="0"/>
          </a:p>
          <a:p>
            <a:endParaRPr lang="en-US" dirty="0" smtClean="0"/>
          </a:p>
          <a:p>
            <a:r>
              <a:rPr lang="en-US" baseline="0%" dirty="0" smtClean="0"/>
              <a:t>Previous numbers from 2008: </a:t>
            </a:r>
          </a:p>
          <a:p>
            <a:endParaRPr lang="en-US" baseline="0%" dirty="0" smtClean="0"/>
          </a:p>
          <a:p>
            <a:r>
              <a:rPr lang="en-US" dirty="0" smtClean="0"/>
              <a:t>0-20%:  </a:t>
            </a:r>
            <a:r>
              <a:rPr lang="en-US" baseline="0%" dirty="0" smtClean="0"/>
              <a:t>   $17,042 income    | $22,052 cost of attendance | $907 EFC      | $9,828 average grant aid  | $11,316 unmet need  | 72% of income </a:t>
            </a:r>
          </a:p>
          <a:p>
            <a:r>
              <a:rPr lang="en-US" baseline="0%" dirty="0" smtClean="0"/>
              <a:t>21-40%:   $42,567 income    | $23,285 cost of attendance | $3,974 EFC   | $7,832 average grant aid  | $11,479 unmet need  | 36% of income</a:t>
            </a:r>
          </a:p>
          <a:p>
            <a:r>
              <a:rPr lang="en-US" baseline="0%" dirty="0" smtClean="0"/>
              <a:t>41-60%:   $67,808 income    | $23,704 cost of attendance | $10,174 EFC | $5,415 average grant aid  | $8,115 unmet need    | 27% of income </a:t>
            </a:r>
            <a:endParaRPr lang="en-US" dirty="0" smtClean="0"/>
          </a:p>
          <a:p>
            <a:r>
              <a:rPr lang="en-US" dirty="0" smtClean="0"/>
              <a:t>61-80%</a:t>
            </a:r>
            <a:r>
              <a:rPr lang="en-US" baseline="0%" dirty="0" smtClean="0"/>
              <a:t>:   $97,542 income    | $25,107 cost of attendance | $18,105 EFC | $4,590 average grant aid  | $2,412 unmet need    | 21% of income</a:t>
            </a:r>
          </a:p>
          <a:p>
            <a:r>
              <a:rPr lang="en-US" baseline="0%" dirty="0" smtClean="0"/>
              <a:t>81-100%: $$173,277 income| $27,690 cost of attendance | $37,699 EFC | $3,832 average grant aid  | -$13,840 unmet need | 14% of income</a:t>
            </a:r>
          </a:p>
          <a:p>
            <a:endParaRPr lang="en-US" dirty="0" smtClean="0"/>
          </a:p>
          <a:p>
            <a:r>
              <a:rPr lang="en-US" b="1" dirty="0" smtClean="0"/>
              <a:t>Updated 12/9/13 MW, MNB cleaned 1/6/14</a:t>
            </a:r>
          </a:p>
          <a:p>
            <a:endParaRPr lang="en-US" dirty="0" smtClean="0"/>
          </a:p>
          <a:p>
            <a:r>
              <a:rPr lang="en-US" u="sng" dirty="0" smtClean="0"/>
              <a:t>Update Notes</a:t>
            </a:r>
            <a:r>
              <a:rPr lang="en-US" dirty="0" smtClean="0"/>
              <a:t>: </a:t>
            </a:r>
            <a:r>
              <a:rPr lang="en-US" baseline="0%" dirty="0" smtClean="0"/>
              <a:t>Remember to filter for public and private nonprofit 4-year colleges, and from now on, DO NOT add/subtract average estimates. Instead, use </a:t>
            </a:r>
            <a:r>
              <a:rPr lang="en-US" baseline="0%" dirty="0" err="1" smtClean="0"/>
              <a:t>Powerstats</a:t>
            </a:r>
            <a:r>
              <a:rPr lang="en-US" baseline="0%" dirty="0" smtClean="0"/>
              <a:t> to calculate the average “unmet need” variable (SNEED5) and the average “out-of-pocket as % income” variable (EFFORT3). </a:t>
            </a:r>
          </a:p>
          <a:p>
            <a:endParaRPr lang="en-US" baseline="0%" dirty="0" smtClean="0"/>
          </a:p>
          <a:p>
            <a:r>
              <a:rPr lang="en-US" b="1" dirty="0" smtClean="0">
                <a:ea typeface="ＭＳ Ｐゴシック" charset="-128"/>
              </a:rPr>
              <a:t>Name</a:t>
            </a:r>
            <a:r>
              <a:rPr lang="en-US" b="1" dirty="0">
                <a:ea typeface="ＭＳ Ｐゴシック" charset="-128"/>
              </a:rPr>
              <a:t>:</a:t>
            </a:r>
            <a:r>
              <a:rPr lang="en-US" dirty="0">
                <a:ea typeface="ＭＳ Ｐゴシック" charset="-128"/>
              </a:rPr>
              <a:t> EFFORT3</a:t>
            </a:r>
          </a:p>
          <a:p>
            <a:r>
              <a:rPr lang="en-US" b="1" dirty="0">
                <a:ea typeface="ＭＳ Ｐゴシック" charset="-128"/>
              </a:rPr>
              <a:t>Label:</a:t>
            </a:r>
            <a:r>
              <a:rPr lang="en-US" dirty="0">
                <a:ea typeface="ＭＳ Ｐゴシック" charset="-128"/>
              </a:rPr>
              <a:t> Net price after grants as percent of income</a:t>
            </a:r>
          </a:p>
          <a:p>
            <a:r>
              <a:rPr lang="en-US" b="1" dirty="0">
                <a:ea typeface="ＭＳ Ｐゴシック" charset="-128"/>
              </a:rPr>
              <a:t>Notes:</a:t>
            </a:r>
            <a:r>
              <a:rPr lang="en-US" dirty="0">
                <a:ea typeface="ＭＳ Ｐゴシック" charset="-128"/>
              </a:rPr>
              <a:t> Parental income was used for dependent students. Those with no income (CINCOME=0) or those whose net price was over 100 percent of income were set to 100. Derived from: CINCOME NETCST3. </a:t>
            </a:r>
            <a:br>
              <a:rPr lang="en-US" dirty="0">
                <a:ea typeface="ＭＳ Ｐゴシック" charset="-128"/>
              </a:rPr>
            </a:br>
            <a:r>
              <a:rPr lang="en-US" dirty="0">
                <a:ea typeface="ＭＳ Ｐゴシック" charset="-128"/>
              </a:rPr>
              <a:t>Some of the variables listed are source variables and may not be available in </a:t>
            </a:r>
            <a:r>
              <a:rPr lang="en-US" dirty="0" err="1">
                <a:ea typeface="ＭＳ Ｐゴシック" charset="-128"/>
              </a:rPr>
              <a:t>PowerStats</a:t>
            </a:r>
            <a:r>
              <a:rPr lang="en-US" dirty="0">
                <a:ea typeface="ＭＳ Ｐゴシック" charset="-128"/>
              </a:rPr>
              <a:t>. To find a variable, type the Name (example, ADMCON4) in the Find Variables field in </a:t>
            </a:r>
            <a:r>
              <a:rPr lang="en-US" dirty="0" err="1">
                <a:ea typeface="ＭＳ Ｐゴシック" charset="-128"/>
              </a:rPr>
              <a:t>PowerStats</a:t>
            </a:r>
            <a:r>
              <a:rPr lang="en-US" dirty="0">
                <a:ea typeface="ＭＳ Ｐゴシック" charset="-128"/>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96</a:t>
            </a:fld>
            <a:endParaRPr lang="en-US"/>
          </a:p>
        </p:txBody>
      </p:sp>
    </p:spTree>
    <p:extLst>
      <p:ext uri="{BB962C8B-B14F-4D97-AF65-F5344CB8AC3E}">
        <p14:creationId xmlns:p14="http://schemas.microsoft.com/office/powerpoint/2010/main" val="1173287947"/>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12/3/15 DEB</a:t>
            </a:r>
          </a:p>
          <a:p>
            <a:r>
              <a:rPr lang="en-US" dirty="0" smtClean="0"/>
              <a:t>Checked 1/8/14 JY</a:t>
            </a:r>
          </a:p>
          <a:p>
            <a:endParaRPr lang="en-US" dirty="0" smtClean="0"/>
          </a:p>
          <a:p>
            <a:r>
              <a:rPr lang="en-US" dirty="0" smtClean="0"/>
              <a:t>Updated 10/29/13 MW</a:t>
            </a:r>
          </a:p>
          <a:p>
            <a:endParaRPr lang="en-US" dirty="0" smtClean="0"/>
          </a:p>
          <a:p>
            <a:r>
              <a:rPr lang="en-US" dirty="0" smtClean="0">
                <a:hlinkClick r:id="rId3"/>
              </a:rPr>
              <a:t>http://data.un.org/DocumentData.aspx?q=income+inequality&amp;id=328</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16</a:t>
            </a:fld>
            <a:endParaRPr lang="en-US"/>
          </a:p>
        </p:txBody>
      </p:sp>
    </p:spTree>
    <p:extLst>
      <p:ext uri="{BB962C8B-B14F-4D97-AF65-F5344CB8AC3E}">
        <p14:creationId xmlns:p14="http://schemas.microsoft.com/office/powerpoint/2010/main" val="50736322"/>
      </p:ext>
    </p:extLst>
  </p:cSld>
  <p:clrMapOvr>
    <a:masterClrMapping/>
  </p:clrMapOvr>
</p:notes>
</file>

<file path=ppt/notesSlides/notesSlide4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MNB checked 1/8/14</a:t>
            </a:r>
          </a:p>
          <a:p>
            <a:endParaRPr lang="en-US" dirty="0" smtClean="0"/>
          </a:p>
          <a:p>
            <a:r>
              <a:rPr lang="en-US" dirty="0" smtClean="0"/>
              <a:t>For bullet 3: See</a:t>
            </a:r>
            <a:r>
              <a:rPr lang="en-US" baseline="0%" dirty="0" smtClean="0"/>
              <a:t> BPS 03/09 table for specs</a:t>
            </a:r>
            <a:endParaRPr lang="en-US" dirty="0" smtClean="0"/>
          </a:p>
          <a:p>
            <a:endParaRPr lang="en-US" dirty="0" smtClean="0"/>
          </a:p>
          <a:p>
            <a:r>
              <a:rPr lang="en-US" dirty="0" smtClean="0"/>
              <a:t>Updated 1/2/14</a:t>
            </a:r>
            <a:r>
              <a:rPr lang="en-US" baseline="0%" dirty="0" smtClean="0"/>
              <a:t> MW</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99</a:t>
            </a:fld>
            <a:endParaRPr lang="en-US"/>
          </a:p>
        </p:txBody>
      </p:sp>
    </p:spTree>
    <p:extLst>
      <p:ext uri="{BB962C8B-B14F-4D97-AF65-F5344CB8AC3E}">
        <p14:creationId xmlns:p14="http://schemas.microsoft.com/office/powerpoint/2010/main" val="645091732"/>
      </p:ext>
    </p:extLst>
  </p:cSld>
  <p:clrMapOvr>
    <a:masterClrMapping/>
  </p:clrMapOvr>
</p:notes>
</file>

<file path=ppt/notesSlides/notesSlide4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
              </a:lnSpc>
              <a:spcBef>
                <a:spcPct val="0%"/>
              </a:spcBef>
              <a:spcAft>
                <a:spcPts val="0"/>
              </a:spcAft>
              <a:buClrTx/>
              <a:buSzTx/>
              <a:buFontTx/>
              <a:buNone/>
              <a:tabLst/>
              <a:defRPr/>
            </a:pPr>
            <a:r>
              <a:rPr lang="en-US" sz="1200" dirty="0" smtClean="0"/>
              <a:t>MNB updated with 2012</a:t>
            </a:r>
            <a:r>
              <a:rPr lang="en-US" sz="1200" baseline="0%" dirty="0" smtClean="0"/>
              <a:t> IPEDS data 1/8/14 (note: not CRO sample, and no sample size restrictions)</a:t>
            </a:r>
            <a:endParaRPr lang="en-US" sz="1200" dirty="0" smtClean="0"/>
          </a:p>
          <a:p>
            <a:pPr marL="0" marR="0" indent="0" algn="l" defTabSz="914400" rtl="0" eaLnBrk="1" fontAlgn="auto" latinLnBrk="0" hangingPunct="1">
              <a:lnSpc>
                <a:spcPct val="1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
              </a:lnSpc>
              <a:spcBef>
                <a:spcPct val="0%"/>
              </a:spcBef>
              <a:spcAft>
                <a:spcPts val="0"/>
              </a:spcAft>
              <a:buClrTx/>
              <a:buSzTx/>
              <a:buFontTx/>
              <a:buNone/>
              <a:tabLst/>
              <a:defRPr/>
            </a:pPr>
            <a:r>
              <a:rPr lang="en-US" sz="1200" dirty="0" smtClean="0"/>
              <a:t>Updated with 2011</a:t>
            </a:r>
            <a:r>
              <a:rPr lang="en-US" sz="1200" baseline="0%" dirty="0" smtClean="0"/>
              <a:t> grad rates 11/20/13 MW</a:t>
            </a:r>
          </a:p>
          <a:p>
            <a:pPr marL="0" marR="0" indent="0" algn="l" defTabSz="914400" rtl="0" eaLnBrk="1" fontAlgn="auto" latinLnBrk="0" hangingPunct="1">
              <a:lnSpc>
                <a:spcPct val="100%"/>
              </a:lnSpc>
              <a:spcBef>
                <a:spcPct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
              </a:lnSpc>
              <a:spcBef>
                <a:spcPct val="0%"/>
              </a:spcBef>
              <a:spcAft>
                <a:spcPts val="0"/>
              </a:spcAft>
              <a:buClrTx/>
              <a:buSzTx/>
              <a:buFontTx/>
              <a:buNone/>
              <a:tabLst/>
              <a:defRPr/>
            </a:pPr>
            <a:r>
              <a:rPr lang="en-US" sz="1200" baseline="0%" dirty="0" smtClean="0"/>
              <a:t> </a:t>
            </a:r>
            <a:r>
              <a:rPr lang="en-US" sz="1200" dirty="0" smtClean="0"/>
              <a:t>ensure students are graduating in a time frame that is using federal investment efficiently and effectively.</a:t>
            </a:r>
          </a:p>
          <a:p>
            <a:pPr marL="0" marR="0" indent="0" algn="l" defTabSz="914400" rtl="0" eaLnBrk="1" fontAlgn="auto" latinLnBrk="0" hangingPunct="1">
              <a:lnSpc>
                <a:spcPct val="1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
              </a:lnSpc>
              <a:spcBef>
                <a:spcPct val="0%"/>
              </a:spcBef>
              <a:spcAft>
                <a:spcPts val="0"/>
              </a:spcAft>
              <a:buClrTx/>
              <a:buSzTx/>
              <a:buFontTx/>
              <a:buNone/>
              <a:tabLst/>
              <a:defRPr/>
            </a:pPr>
            <a:r>
              <a:rPr lang="en-US" sz="1200" dirty="0" smtClean="0"/>
              <a:t>Currently less than two out of every three freshmen graduate from college six years later.</a:t>
            </a:r>
          </a:p>
          <a:p>
            <a:pPr marL="0" marR="0" indent="0" algn="l" defTabSz="914400" rtl="0" eaLnBrk="1" fontAlgn="auto" latinLnBrk="0" hangingPunct="1">
              <a:lnSpc>
                <a:spcPct val="1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
              </a:lnSpc>
              <a:spcBef>
                <a:spcPct val="0%"/>
              </a:spcBef>
              <a:spcAft>
                <a:spcPts val="0"/>
              </a:spcAft>
              <a:buClrTx/>
              <a:buSzTx/>
              <a:buFontTx/>
              <a:buNone/>
              <a:tabLst/>
              <a:defRPr/>
            </a:pPr>
            <a:r>
              <a:rPr lang="en-US" sz="1200" i="1" dirty="0" smtClean="0">
                <a:solidFill>
                  <a:schemeClr val="accent2"/>
                </a:solidFill>
              </a:rPr>
              <a:t>Currently 20% of black and Hispanic students, and 40% of Pell students begin their college career at for-profits.</a:t>
            </a:r>
          </a:p>
          <a:p>
            <a:pPr marL="0" marR="0" indent="0" algn="l" defTabSz="914400" rtl="0" eaLnBrk="1" fontAlgn="auto" latinLnBrk="0" hangingPunct="1">
              <a:lnSpc>
                <a:spcPct val="100%"/>
              </a:lnSpc>
              <a:spcBef>
                <a:spcPct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085822529"/>
      </p:ext>
    </p:extLst>
  </p:cSld>
  <p:clrMapOvr>
    <a:masterClrMapping/>
  </p:clrMapOvr>
</p:notes>
</file>

<file path=ppt/notesSlides/notesSlide4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MNB checked 1/8/14</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102</a:t>
            </a:fld>
            <a:endParaRPr lang="en-US"/>
          </a:p>
        </p:txBody>
      </p:sp>
    </p:spTree>
    <p:extLst>
      <p:ext uri="{BB962C8B-B14F-4D97-AF65-F5344CB8AC3E}">
        <p14:creationId xmlns:p14="http://schemas.microsoft.com/office/powerpoint/2010/main" val="1588993444"/>
      </p:ext>
    </p:extLst>
  </p:cSld>
  <p:clrMapOvr>
    <a:masterClrMapping/>
  </p:clrMapOvr>
</p:notes>
</file>

<file path=ppt/notesSlides/notesSlide4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CRO Slides updated from Mary’s conference presentation 11/15/13 MW</a:t>
            </a:r>
          </a:p>
          <a:p>
            <a:pPr marL="0" marR="0" indent="0" algn="l" defTabSz="914400" rtl="0" eaLnBrk="1" fontAlgn="auto" latinLnBrk="0" hangingPunct="1">
              <a:lnSpc>
                <a:spcPct val="100%"/>
              </a:lnSpc>
              <a:spcBef>
                <a:spcPts val="0"/>
              </a:spcBef>
              <a:spcAft>
                <a:spcPts val="0"/>
              </a:spcAft>
              <a:buClrTx/>
              <a:buSzTx/>
              <a:buFontTx/>
              <a:buNone/>
              <a:tabLst/>
              <a:defRPr/>
            </a:pPr>
            <a:endParaRPr lang="en-US" sz="1200" kern="1200" baseline="0%" smtClean="0">
              <a:solidFill>
                <a:schemeClr val="tx1"/>
              </a:solidFill>
              <a:latin typeface="+mn-lt"/>
              <a:ea typeface="+mn-ea"/>
              <a:cs typeface="+mn-cs"/>
            </a:endParaRPr>
          </a:p>
          <a:p>
            <a:pPr marL="0" marR="0" indent="0" algn="l" defTabSz="914400" rtl="0" eaLnBrk="1" fontAlgn="auto" latinLnBrk="0" hangingPunct="1">
              <a:lnSpc>
                <a:spcPct val="100%"/>
              </a:lnSpc>
              <a:spcBef>
                <a:spcPts val="0"/>
              </a:spcBef>
              <a:spcAft>
                <a:spcPts val="0"/>
              </a:spcAft>
              <a:buClrTx/>
              <a:buSzTx/>
              <a:buFontTx/>
              <a:buNone/>
              <a:tabLst/>
              <a:defRPr/>
            </a:pPr>
            <a:r>
              <a:rPr lang="en-US" sz="1200" kern="1200" baseline="0%" smtClean="0">
                <a:solidFill>
                  <a:schemeClr val="tx1"/>
                </a:solidFill>
                <a:latin typeface="+mn-lt"/>
                <a:ea typeface="+mn-ea"/>
                <a:cs typeface="+mn-cs"/>
              </a:rPr>
              <a:t>And </a:t>
            </a:r>
            <a:r>
              <a:rPr lang="en-US" sz="1200" kern="1200" baseline="0%" dirty="0" smtClean="0">
                <a:solidFill>
                  <a:schemeClr val="tx1"/>
                </a:solidFill>
                <a:latin typeface="+mn-lt"/>
                <a:ea typeface="+mn-ea"/>
                <a:cs typeface="+mn-cs"/>
              </a:rPr>
              <a:t>this web tool – College Results Online – can help you help students find these top-performing colleges.  This free web tool, which is available at collegeresults.org, </a:t>
            </a:r>
          </a:p>
          <a:p>
            <a:pPr marL="0" marR="0" indent="0" algn="l" defTabSz="914400" rtl="0" eaLnBrk="1" fontAlgn="auto" latinLnBrk="0" hangingPunct="1">
              <a:lnSpc>
                <a:spcPct val="1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1EA1CA-EE82-4C90-B377-A385590F99A2}" type="slidenum">
              <a:rPr lang="en-US" smtClean="0"/>
              <a:pPr/>
              <a:t>104</a:t>
            </a:fld>
            <a:endParaRPr lang="en-US" dirty="0"/>
          </a:p>
        </p:txBody>
      </p:sp>
    </p:spTree>
    <p:extLst>
      <p:ext uri="{BB962C8B-B14F-4D97-AF65-F5344CB8AC3E}">
        <p14:creationId xmlns:p14="http://schemas.microsoft.com/office/powerpoint/2010/main" val="2128146525"/>
      </p:ext>
    </p:extLst>
  </p:cSld>
  <p:clrMapOvr>
    <a:masterClrMapping/>
  </p:clrMapOvr>
</p:notes>
</file>

<file path=ppt/notesSlides/notesSlide4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Checked</a:t>
            </a:r>
            <a:r>
              <a:rPr lang="en-US" baseline="0%" dirty="0" smtClean="0"/>
              <a:t> 1/8/14 JY – but need to re-vet schools</a:t>
            </a:r>
            <a:endParaRPr lang="en-US" dirty="0"/>
          </a:p>
        </p:txBody>
      </p:sp>
      <p:sp>
        <p:nvSpPr>
          <p:cNvPr id="113668" name="Slide Number Placeholder 3"/>
          <p:cNvSpPr>
            <a:spLocks noGrp="1"/>
          </p:cNvSpPr>
          <p:nvPr>
            <p:ph type="sldNum" sz="quarter" idx="5"/>
          </p:nvPr>
        </p:nvSpPr>
        <p:spPr>
          <a:noFill/>
        </p:spPr>
        <p:txBody>
          <a:bodyPr/>
          <a:lstStyle/>
          <a:p>
            <a:fld id="{CC07FE0E-648C-4ABC-ADD3-BB0BAE883EA3}" type="slidenum">
              <a:rPr lang="en-US" smtClean="0"/>
              <a:pPr/>
              <a:t>105</a:t>
            </a:fld>
            <a:endParaRPr lang="en-US" smtClean="0"/>
          </a:p>
        </p:txBody>
      </p:sp>
    </p:spTree>
    <p:extLst>
      <p:ext uri="{BB962C8B-B14F-4D97-AF65-F5344CB8AC3E}">
        <p14:creationId xmlns:p14="http://schemas.microsoft.com/office/powerpoint/2010/main" val="163497034"/>
      </p:ext>
    </p:extLst>
  </p:cSld>
  <p:clrMapOvr>
    <a:masterClrMapping/>
  </p:clrMapOvr>
</p:notes>
</file>

<file path=ppt/notesSlides/notesSlide4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Checked</a:t>
            </a:r>
            <a:r>
              <a:rPr lang="en-US" baseline="0%" dirty="0" smtClean="0"/>
              <a:t> 1/8/14 JY but need to re-vet schools</a:t>
            </a:r>
            <a:endParaRPr lang="en-US" dirty="0"/>
          </a:p>
        </p:txBody>
      </p:sp>
      <p:sp>
        <p:nvSpPr>
          <p:cNvPr id="113668" name="Slide Number Placeholder 3"/>
          <p:cNvSpPr>
            <a:spLocks noGrp="1"/>
          </p:cNvSpPr>
          <p:nvPr>
            <p:ph type="sldNum" sz="quarter" idx="5"/>
          </p:nvPr>
        </p:nvSpPr>
        <p:spPr>
          <a:noFill/>
        </p:spPr>
        <p:txBody>
          <a:bodyPr/>
          <a:lstStyle/>
          <a:p>
            <a:fld id="{CC07FE0E-648C-4ABC-ADD3-BB0BAE883EA3}" type="slidenum">
              <a:rPr lang="en-US" smtClean="0"/>
              <a:pPr/>
              <a:t>106</a:t>
            </a:fld>
            <a:endParaRPr lang="en-US" smtClean="0"/>
          </a:p>
        </p:txBody>
      </p:sp>
    </p:spTree>
    <p:extLst>
      <p:ext uri="{BB962C8B-B14F-4D97-AF65-F5344CB8AC3E}">
        <p14:creationId xmlns:p14="http://schemas.microsoft.com/office/powerpoint/2010/main" val="4087429530"/>
      </p:ext>
    </p:extLst>
  </p:cSld>
  <p:clrMapOvr>
    <a:masterClrMapping/>
  </p:clrMapOvr>
</p:notes>
</file>

<file path=ppt/notesSlides/notesSlide4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Checked</a:t>
            </a:r>
            <a:r>
              <a:rPr lang="en-US" baseline="0%" dirty="0" smtClean="0"/>
              <a:t> 1/8/14 JY but need to re-vet schools</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107</a:t>
            </a:fld>
            <a:endParaRPr lang="en-US"/>
          </a:p>
        </p:txBody>
      </p:sp>
    </p:spTree>
    <p:extLst>
      <p:ext uri="{BB962C8B-B14F-4D97-AF65-F5344CB8AC3E}">
        <p14:creationId xmlns:p14="http://schemas.microsoft.com/office/powerpoint/2010/main" val="478810855"/>
      </p:ext>
    </p:extLst>
  </p:cSld>
  <p:clrMapOvr>
    <a:masterClrMapping/>
  </p:clrMapOvr>
</p:notes>
</file>

<file path=ppt/notesSlides/notesSlide4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76677287-DE86-42CF-AB3A-266BD3F194A5}" type="slidenum">
              <a:rPr lang="en-US" smtClean="0"/>
              <a:pPr>
                <a:defRPr/>
              </a:pPr>
              <a:t>116</a:t>
            </a:fld>
            <a:endParaRPr lang="en-US" smtClean="0"/>
          </a:p>
        </p:txBody>
      </p:sp>
    </p:spTree>
    <p:extLst>
      <p:ext uri="{BB962C8B-B14F-4D97-AF65-F5344CB8AC3E}">
        <p14:creationId xmlns:p14="http://schemas.microsoft.com/office/powerpoint/2010/main" val="1244606354"/>
      </p:ext>
    </p:extLst>
  </p:cSld>
  <p:clrMapOvr>
    <a:masterClrMapping/>
  </p:clrMapOvr>
</p:notes>
</file>

<file path=ppt/notesSlides/notesSlide4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EEA00D-5FD8-470F-AAA8-D1C2EC6526EE}" type="slidenum">
              <a:rPr lang="en-US" smtClean="0"/>
              <a:pPr>
                <a:defRPr/>
              </a:pPr>
              <a:t>119</a:t>
            </a:fld>
            <a:endParaRPr lang="en-US" smtClean="0"/>
          </a:p>
        </p:txBody>
      </p:sp>
      <p:sp>
        <p:nvSpPr>
          <p:cNvPr id="248835"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
            <a:headEnd/>
            <a:tailEnd/>
          </a:ln>
        </p:spPr>
      </p:sp>
      <p:sp>
        <p:nvSpPr>
          <p:cNvPr id="248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55464341"/>
      </p:ext>
    </p:extLst>
  </p:cSld>
  <p:clrMapOvr>
    <a:masterClrMapping/>
  </p:clrMapOvr>
</p:notes>
</file>

<file path=ppt/notesSlides/notesSlide4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F3E7BD-0241-4A54-8610-5EE329CC7E2F}" type="slidenum">
              <a:rPr lang="en-US" smtClean="0"/>
              <a:pPr>
                <a:defRPr/>
              </a:pPr>
              <a:t>120</a:t>
            </a:fld>
            <a:endParaRPr lang="en-US" smtClean="0"/>
          </a:p>
        </p:txBody>
      </p:sp>
      <p:sp>
        <p:nvSpPr>
          <p:cNvPr id="249859"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This school, not far away, 97% free and reduced price lunch, 99% latino.</a:t>
            </a:r>
          </a:p>
          <a:p>
            <a:pPr eaLnBrk="1" hangingPunct="1"/>
            <a:endParaRPr lang="en-US" smtClean="0"/>
          </a:p>
          <a:p>
            <a:pPr eaLnBrk="1" hangingPunct="1"/>
            <a:r>
              <a:rPr lang="en-US" smtClean="0"/>
              <a:t>FILL IN THE BLANK.  OTHERS:  A NEAT EXPRESSION __________</a:t>
            </a:r>
          </a:p>
          <a:p>
            <a:pPr eaLnBrk="1" hangingPunct="1"/>
            <a:endParaRPr lang="en-US" smtClean="0"/>
          </a:p>
          <a:p>
            <a:pPr eaLnBrk="1" hangingPunct="1"/>
            <a:r>
              <a:rPr lang="en-US" smtClean="0"/>
              <a:t>Colleagues at ET:  Students can do no better than the assignments given.  </a:t>
            </a:r>
          </a:p>
        </p:txBody>
      </p:sp>
    </p:spTree>
    <p:extLst>
      <p:ext uri="{BB962C8B-B14F-4D97-AF65-F5344CB8AC3E}">
        <p14:creationId xmlns:p14="http://schemas.microsoft.com/office/powerpoint/2010/main" val="3326048976"/>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579">
              <a:defRPr/>
            </a:pPr>
            <a:r>
              <a:rPr lang="en-US" i="0" dirty="0" smtClean="0"/>
              <a:t>Updated</a:t>
            </a:r>
            <a:r>
              <a:rPr lang="en-US" i="0" baseline="0%" dirty="0" smtClean="0"/>
              <a:t> 12/3/15 DEB</a:t>
            </a:r>
            <a:endParaRPr lang="en-US" i="0" dirty="0" smtClean="0"/>
          </a:p>
          <a:p>
            <a:pPr defTabSz="912579">
              <a:defRPr/>
            </a:pPr>
            <a:r>
              <a:rPr lang="en-US" i="0" dirty="0" smtClean="0"/>
              <a:t>Updated</a:t>
            </a:r>
            <a:r>
              <a:rPr lang="en-US" i="0" baseline="0%" dirty="0" smtClean="0"/>
              <a:t> 10/29/13 MW</a:t>
            </a:r>
          </a:p>
          <a:p>
            <a:pPr defTabSz="912579">
              <a:defRPr/>
            </a:pPr>
            <a:endParaRPr lang="en-US" i="0" baseline="0%" dirty="0" smtClean="0"/>
          </a:p>
          <a:p>
            <a:pPr marL="0" marR="0" indent="0" algn="l" defTabSz="912579" rtl="0" eaLnBrk="0" fontAlgn="base" latinLnBrk="0" hangingPunct="0">
              <a:lnSpc>
                <a:spcPct val="100%"/>
              </a:lnSpc>
              <a:spcBef>
                <a:spcPct val="30%"/>
              </a:spcBef>
              <a:spcAft>
                <a:spcPct val="0%"/>
              </a:spcAft>
              <a:buClrTx/>
              <a:buSzTx/>
              <a:buFontTx/>
              <a:buNone/>
              <a:tabLst/>
              <a:defRPr/>
            </a:pPr>
            <a:r>
              <a:rPr lang="en-US" dirty="0" smtClean="0">
                <a:hlinkClick r:id="rId3"/>
              </a:rPr>
              <a:t>http://trends.collegeboard.org/college-pricing</a:t>
            </a:r>
            <a:endParaRPr lang="en-US" baseline="0%" dirty="0" smtClean="0"/>
          </a:p>
          <a:p>
            <a:pPr defTabSz="912579">
              <a:defRPr/>
            </a:pPr>
            <a:endParaRPr lang="en-US" i="0" dirty="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18</a:t>
            </a:fld>
            <a:endParaRPr lang="en-US"/>
          </a:p>
        </p:txBody>
      </p:sp>
    </p:spTree>
    <p:extLst>
      <p:ext uri="{BB962C8B-B14F-4D97-AF65-F5344CB8AC3E}">
        <p14:creationId xmlns:p14="http://schemas.microsoft.com/office/powerpoint/2010/main" val="2038045394"/>
      </p:ext>
    </p:extLst>
  </p:cSld>
  <p:clrMapOvr>
    <a:masterClrMapping/>
  </p:clrMapOvr>
</p:notes>
</file>

<file path=ppt/notesSlides/notesSlide5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 lnSpcReduction="20%"/>
          </a:bodyPr>
          <a:lstStyle/>
          <a:p>
            <a:r>
              <a:rPr lang="en-US" sz="1200" b="1" kern="1200" dirty="0" smtClean="0">
                <a:solidFill>
                  <a:schemeClr val="tx1"/>
                </a:solidFill>
                <a:effectLst/>
                <a:latin typeface="+mn-lt"/>
                <a:ea typeface="+mn-ea"/>
                <a:cs typeface="+mn-cs"/>
              </a:rPr>
              <a:t>Key Talking Points: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HIGH RANGE on the literacy framework (met 6-8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culminating writing assignment comes at the end of a four week unit during which students read and discussed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through the lens of making one’s voice heard.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aligns with the Common Core standards; students are expected to build and support a thesis by analyzing textual evidence. </a:t>
            </a:r>
            <a:r>
              <a:rPr lang="en-US" sz="1200" i="1" kern="1200" dirty="0" smtClean="0">
                <a:solidFill>
                  <a:schemeClr val="tx1"/>
                </a:solidFill>
                <a:effectLst/>
                <a:latin typeface="+mn-lt"/>
                <a:ea typeface="+mn-ea"/>
                <a:cs typeface="+mn-cs"/>
              </a:rPr>
              <a:t>Additionally, they are prompted to acknowledge a counterclaim – a distinguishing expectation in the standards for seventh grade writers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directions are clear; students know what is expected from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central is this assignment; select and analyze textual evidence to support their argument.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 cognitive push for students; they must plan and develop their essay by deciding what their thesis will be, how they will defend or justify it and how they will sequence their ideas across multiple, cohesive paragraphs.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overarching question of how one makes their voice heard in the world today may resonate for seventh grade students. This question, coupled with a contemporary nonfiction text focused on girl of similar age faced with challenges and injustices may engage students; there is strong potential for students to see the relevancy in these topics and ideas.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Points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Text and Task Complexity</a:t>
            </a:r>
            <a:r>
              <a:rPr lang="en-US" sz="1200" kern="1200" dirty="0" smtClean="0">
                <a:solidFill>
                  <a:schemeClr val="tx1"/>
                </a:solidFill>
                <a:effectLst/>
                <a:latin typeface="+mn-lt"/>
                <a:ea typeface="+mn-ea"/>
                <a:cs typeface="+mn-cs"/>
              </a:rPr>
              <a:t>: The Lexile of the text is 830; which falls into the Grades 4-5 range. While it is a straightforward literary nonfiction text, the setting and culture described in it may be unfamiliar for many students who have grown up in the United States. Additionally, the task students are asked to do with this text is complex and aligns with grade level standards.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Is it appropriate to use a text with a lower Lexile score if the assignments demands cognitive challenge for students that is aligned with grade level standards?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Scaffolds:</a:t>
            </a:r>
            <a:r>
              <a:rPr lang="en-US" sz="1200" kern="1200" dirty="0" smtClean="0">
                <a:solidFill>
                  <a:schemeClr val="tx1"/>
                </a:solidFill>
                <a:effectLst/>
                <a:latin typeface="+mn-lt"/>
                <a:ea typeface="+mn-ea"/>
                <a:cs typeface="+mn-cs"/>
              </a:rPr>
              <a:t> Within the assignment there are specific expectations laid out by the teacher. They are told to write at least five paragraphs and to follow the structure for a literary analysis (we can infer that this structure was taught to students prior to this assignment). Additionally, students are cued to include an introduction, reasons, analysis, and a conclusion. They are also prompted to use the text and any notes or graphic organizers they have completed over the past four weeks. Two self-checklists are also provided as part of the assignment.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Are the embedded scaffolds a help or a hindrance for seventh grade students?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Motivation and Engagement:</a:t>
            </a:r>
            <a:r>
              <a:rPr lang="en-US" sz="1200" kern="1200" dirty="0" smtClean="0">
                <a:solidFill>
                  <a:schemeClr val="tx1"/>
                </a:solidFill>
                <a:effectLst/>
                <a:latin typeface="+mn-lt"/>
                <a:ea typeface="+mn-ea"/>
                <a:cs typeface="+mn-cs"/>
              </a:rPr>
              <a:t> There is limited choice in this assignment. Although all students are expected to base their essay on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students are allowed to choose how they will frame their analysis (e.g. any key person, the setting, a theme). As mentioned above, there is potential relevancy in the question of making one’s voice heard – and the ideas in this text are indeed contemporary and are expressed through the words of a young person. </a:t>
            </a:r>
            <a:r>
              <a:rPr lang="en-US" sz="1200" i="1" kern="1200" dirty="0" smtClean="0">
                <a:solidFill>
                  <a:schemeClr val="tx1"/>
                </a:solidFill>
                <a:effectLst/>
                <a:latin typeface="+mn-lt"/>
                <a:ea typeface="+mn-ea"/>
                <a:cs typeface="+mn-cs"/>
              </a:rPr>
              <a:t>Questions to Consider</a:t>
            </a:r>
            <a:r>
              <a:rPr lang="en-US" sz="1200" kern="1200" dirty="0" smtClean="0">
                <a:solidFill>
                  <a:schemeClr val="tx1"/>
                </a:solidFill>
                <a:effectLst/>
                <a:latin typeface="+mn-lt"/>
                <a:ea typeface="+mn-ea"/>
                <a:cs typeface="+mn-cs"/>
              </a:rPr>
              <a:t>: Are there other ways that choice and relevancy could be incorporated into this assignment?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123</a:t>
            </a:fld>
            <a:endParaRPr lang="en-US"/>
          </a:p>
        </p:txBody>
      </p:sp>
    </p:spTree>
    <p:extLst>
      <p:ext uri="{BB962C8B-B14F-4D97-AF65-F5344CB8AC3E}">
        <p14:creationId xmlns:p14="http://schemas.microsoft.com/office/powerpoint/2010/main" val="1269622200"/>
      </p:ext>
    </p:extLst>
  </p:cSld>
  <p:clrMapOvr>
    <a:masterClrMapping/>
  </p:clrMapOvr>
</p:notes>
</file>

<file path=ppt/notesSlides/notesSlide5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
          </a:bodyPr>
          <a:lstStyle/>
          <a:p>
            <a:r>
              <a:rPr lang="en-US" sz="1200" b="1" kern="1200" dirty="0" smtClean="0">
                <a:solidFill>
                  <a:schemeClr val="tx1"/>
                </a:solidFill>
                <a:effectLst/>
                <a:latin typeface="+mn-lt"/>
                <a:ea typeface="+mn-ea"/>
                <a:cs typeface="+mn-cs"/>
              </a:rPr>
              <a:t>Key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LOW RANGE on the literacy framework (met 0-2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are assigned to read a simple poem and then are tasked to create their own poem which mirrors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Scaffolding is present throughout this assignment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“fill in the blank” cloze activity leaves little room for choice and fostering student autonomy; although students are able to make changes to the proscribed outline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While the topics and ideas of the poem may resonate for young adolescents, they represent standalone points – rather than linked to ELA content or complex texts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Strengths/Weaknesses: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is clear, but does not align with Grade 7 Common Core ELA standards for reading or writing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simple; students are not required to cite evidence or justify their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Poetry writing is presented in a lockstep, proscribed manner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 opportunities for creation/choice; relevance is linked with low-level; simple materials and task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might students engage in poetry writing that both honors their unique perspectives and pushes for complex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assignments couple relevance and engagement with rigorous content, texts, and tasks?</a:t>
            </a:r>
          </a:p>
        </p:txBody>
      </p:sp>
      <p:sp>
        <p:nvSpPr>
          <p:cNvPr id="4" name="Slide Number Placeholder 3"/>
          <p:cNvSpPr>
            <a:spLocks noGrp="1"/>
          </p:cNvSpPr>
          <p:nvPr>
            <p:ph type="sldNum" sz="quarter" idx="10"/>
          </p:nvPr>
        </p:nvSpPr>
        <p:spPr/>
        <p:txBody>
          <a:bodyPr/>
          <a:lstStyle/>
          <a:p>
            <a:fld id="{0702A767-3C8A-4E1E-A78C-5006861B65C2}" type="slidenum">
              <a:rPr lang="en-US" smtClean="0"/>
              <a:t>124</a:t>
            </a:fld>
            <a:endParaRPr lang="en-US"/>
          </a:p>
        </p:txBody>
      </p:sp>
    </p:spTree>
    <p:extLst>
      <p:ext uri="{BB962C8B-B14F-4D97-AF65-F5344CB8AC3E}">
        <p14:creationId xmlns:p14="http://schemas.microsoft.com/office/powerpoint/2010/main" val="970775391"/>
      </p:ext>
    </p:extLst>
  </p:cSld>
  <p:clrMapOvr>
    <a:masterClrMapping/>
  </p:clrMapOvr>
</p:notes>
</file>

<file path=ppt/notesSlides/notesSlide5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125</a:t>
            </a:fld>
            <a:endParaRPr lang="en-US"/>
          </a:p>
        </p:txBody>
      </p:sp>
    </p:spTree>
    <p:extLst>
      <p:ext uri="{BB962C8B-B14F-4D97-AF65-F5344CB8AC3E}">
        <p14:creationId xmlns:p14="http://schemas.microsoft.com/office/powerpoint/2010/main" val="189783875"/>
      </p:ext>
    </p:extLst>
  </p:cSld>
  <p:clrMapOvr>
    <a:masterClrMapping/>
  </p:clrMapOvr>
</p:notes>
</file>

<file path=ppt/notesSlides/notesSlide5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 lnSpcReduction="20%"/>
          </a:bodyPr>
          <a:lstStyle/>
          <a:p>
            <a:r>
              <a:rPr lang="en-US" sz="1200" b="1" kern="1200" dirty="0" smtClean="0">
                <a:solidFill>
                  <a:schemeClr val="tx1"/>
                </a:solidFill>
                <a:effectLst/>
                <a:latin typeface="+mn-lt"/>
                <a:ea typeface="+mn-ea"/>
                <a:cs typeface="+mn-cs"/>
              </a:rPr>
              <a:t>Key Talking Points:</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HIGH RANGE on the literacy framework (met 6-8 indicators).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assignment came at the end of a four week Civil Rights unit.  Students were required to prepare for this assignment by reading and analyzing two texts and by viewing a video. As a follow-up, students were required to write a personal essay using evidence from the texts and the Socratic Seminar. </a:t>
            </a:r>
            <a:endParaRPr lang="en-US" sz="1050" kern="1200" dirty="0" smtClean="0">
              <a:solidFill>
                <a:schemeClr val="tx1"/>
              </a:solidFill>
              <a:effectLst/>
              <a:latin typeface="+mn-lt"/>
              <a:ea typeface="+mn-ea"/>
              <a:cs typeface="+mn-cs"/>
            </a:endParaRPr>
          </a:p>
          <a:p>
            <a:endParaRPr lang="en-US" sz="1050" kern="1200" dirty="0" smtClean="0">
              <a:solidFill>
                <a:schemeClr val="tx1"/>
              </a:solidFill>
              <a:effectLst/>
              <a:latin typeface="+mn-lt"/>
              <a:ea typeface="+mn-ea"/>
              <a:cs typeface="+mn-cs"/>
            </a:endParaRPr>
          </a:p>
          <a:p>
            <a:pPr marL="0" marR="0" indent="0" algn="l" defTabSz="914400" rtl="0" eaLnBrk="1" fontAlgn="auto" latinLnBrk="0" hangingPunct="1">
              <a:lnSpc>
                <a:spcPct val="1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Strengths: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aligns with the Common Core standards for eighth grade speaking and listening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prepare for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discussion by reading and analyzing texts;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note-taking</a:t>
            </a:r>
            <a:r>
              <a:rPr lang="en-US" sz="1050" kern="1200" dirty="0" smtClean="0">
                <a:solidFill>
                  <a:schemeClr val="tx1"/>
                </a:solidFill>
                <a:effectLst/>
                <a:latin typeface="+mn-lt"/>
                <a:ea typeface="+mn-ea"/>
                <a:cs typeface="+mn-cs"/>
              </a:rPr>
              <a:t>,</a:t>
            </a:r>
            <a:r>
              <a:rPr lang="en-US" sz="105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notes as evidence for discussion</a:t>
            </a:r>
            <a:r>
              <a:rPr lang="en-US" sz="1050" kern="1200" dirty="0" smtClean="0">
                <a:solidFill>
                  <a:schemeClr val="tx1"/>
                </a:solidFill>
                <a:effectLst/>
                <a:latin typeface="+mn-lt"/>
                <a:ea typeface="+mn-ea"/>
                <a:cs typeface="+mn-cs"/>
              </a:rPr>
              <a:t>,</a:t>
            </a:r>
            <a:r>
              <a:rPr lang="en-US" sz="105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 specific rules and procedures during the discussion</a:t>
            </a:r>
            <a:r>
              <a:rPr lang="en-US" sz="1050" kern="1200" dirty="0" smtClean="0">
                <a:solidFill>
                  <a:schemeClr val="tx1"/>
                </a:solidFill>
                <a:effectLst/>
                <a:latin typeface="+mn-lt"/>
                <a:ea typeface="+mn-ea"/>
                <a:cs typeface="+mn-cs"/>
              </a:rPr>
              <a:t>,</a:t>
            </a:r>
            <a:r>
              <a:rPr lang="en-US" sz="105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 the ideas and claims of others;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adjust position as needed,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 knowledge and ideas succinctly and respectfully)</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directions are clear; students know what is expected from them.</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Texts are central is this assignment as students are expected to read multiple texts prior to the discussion and to use these texts as evidence for their claims and points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used their prior reading and note-taking to inform their responses to the Essential Questions. Extended writing (personal essay) was a direct follow-up that included a thesis, supporting evidence and reasoning.  Strategic thinking was required in multiple instances.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discussion topic is relevant and timely. There is both choice and support for student autonomy in this assignment as the Essential Questions have been laid out in a </a:t>
            </a:r>
            <a:r>
              <a:rPr lang="en-US" sz="1200" i="1" kern="1200" dirty="0" smtClean="0">
                <a:solidFill>
                  <a:schemeClr val="tx1"/>
                </a:solidFill>
                <a:effectLst/>
                <a:latin typeface="+mn-lt"/>
                <a:ea typeface="+mn-ea"/>
                <a:cs typeface="+mn-cs"/>
              </a:rPr>
              <a:t>skeletal</a:t>
            </a:r>
            <a:r>
              <a:rPr lang="en-US" sz="1200" kern="1200" dirty="0" smtClean="0">
                <a:solidFill>
                  <a:schemeClr val="tx1"/>
                </a:solidFill>
                <a:effectLst/>
                <a:latin typeface="+mn-lt"/>
                <a:ea typeface="+mn-ea"/>
                <a:cs typeface="+mn-cs"/>
              </a:rPr>
              <a:t> way; there is room for students to shape the discussion in their own, unique way.    </a:t>
            </a:r>
            <a:endParaRPr lang="en-US" sz="105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pPr marL="0" marR="0" indent="0" algn="l" defTabSz="914400" rtl="0" eaLnBrk="1" fontAlgn="auto" latinLnBrk="0" hangingPunct="1">
              <a:lnSpc>
                <a:spcPct val="1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Points/Questions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u="sng" kern="1200" dirty="0" smtClean="0">
                <a:solidFill>
                  <a:schemeClr val="tx1"/>
                </a:solidFill>
                <a:effectLst/>
                <a:latin typeface="+mn-lt"/>
                <a:ea typeface="+mn-ea"/>
                <a:cs typeface="+mn-cs"/>
              </a:rPr>
              <a:t>Discussion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Similar to the Grade 7 history example, this assignment highlights how discussion can align with the rigor of the Common Core. This thoughtful framing fostered deeper understanding of a complex issue and pushed students to think critically about it as they practiced their argumentation skills. Notice again, that this discussion assignment came </a:t>
            </a:r>
            <a:r>
              <a:rPr lang="en-US" sz="1200" i="1" kern="1200" dirty="0" smtClean="0">
                <a:solidFill>
                  <a:schemeClr val="tx1"/>
                </a:solidFill>
                <a:effectLst/>
                <a:latin typeface="+mn-lt"/>
                <a:ea typeface="+mn-ea"/>
                <a:cs typeface="+mn-cs"/>
              </a:rPr>
              <a:t>after</a:t>
            </a:r>
            <a:r>
              <a:rPr lang="en-US" sz="1200" kern="1200" dirty="0" smtClean="0">
                <a:solidFill>
                  <a:schemeClr val="tx1"/>
                </a:solidFill>
                <a:effectLst/>
                <a:latin typeface="+mn-lt"/>
                <a:ea typeface="+mn-ea"/>
                <a:cs typeface="+mn-cs"/>
              </a:rPr>
              <a:t> students read and took notes and </a:t>
            </a:r>
            <a:r>
              <a:rPr lang="en-US" sz="1200" i="1" kern="1200" dirty="0" smtClean="0">
                <a:solidFill>
                  <a:schemeClr val="tx1"/>
                </a:solidFill>
                <a:effectLst/>
                <a:latin typeface="+mn-lt"/>
                <a:ea typeface="+mn-ea"/>
                <a:cs typeface="+mn-cs"/>
              </a:rPr>
              <a:t>before </a:t>
            </a:r>
            <a:r>
              <a:rPr lang="en-US" sz="1200" kern="1200" dirty="0" smtClean="0">
                <a:solidFill>
                  <a:schemeClr val="tx1"/>
                </a:solidFill>
                <a:effectLst/>
                <a:latin typeface="+mn-lt"/>
                <a:ea typeface="+mn-ea"/>
                <a:cs typeface="+mn-cs"/>
              </a:rPr>
              <a:t>a reflective assignment which would require them to write a personal essay using evidence and reasoning. It is another strong example of the cyclical relationship between reading, writing, speaking and listening.  </a:t>
            </a:r>
            <a:r>
              <a:rPr lang="en-US" sz="1200" i="1" u="sng" kern="1200" dirty="0" smtClean="0">
                <a:solidFill>
                  <a:schemeClr val="tx1"/>
                </a:solidFill>
                <a:effectLst/>
                <a:latin typeface="+mn-lt"/>
                <a:ea typeface="+mn-ea"/>
                <a:cs typeface="+mn-cs"/>
              </a:rPr>
              <a:t>Question to Consider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As we develop and implement multi-week units of study, when and how do we include opportunities for formal discussion? </a:t>
            </a:r>
          </a:p>
          <a:p>
            <a:pPr marL="171450" lvl="0" indent="-171450">
              <a:buFont typeface="Arial" panose="020B0604020202020204" pitchFamily="34" charset="0"/>
              <a:buChar char="•"/>
            </a:pPr>
            <a:r>
              <a:rPr lang="en-US" sz="1200" i="1" u="sng" kern="1200" dirty="0" smtClean="0">
                <a:solidFill>
                  <a:schemeClr val="tx1"/>
                </a:solidFill>
                <a:effectLst/>
                <a:latin typeface="+mn-lt"/>
                <a:ea typeface="+mn-ea"/>
                <a:cs typeface="+mn-cs"/>
              </a:rPr>
              <a:t>Engagement and Motivation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Many young adolescents will connect to the Seminar’s topic given its prominence in the news and across social media outlets. Additionally, issues such as racial equity and justice, fairness, authority and power structures, may resonate for young adolescents. In some classrooms, this current event discussion might have occurred as a standalone event. However, this teacher seized the moment to place the discussion at the </a:t>
            </a:r>
            <a:r>
              <a:rPr lang="en-US" sz="1200" i="1" kern="1200" dirty="0" smtClean="0">
                <a:solidFill>
                  <a:schemeClr val="tx1"/>
                </a:solidFill>
                <a:effectLst/>
                <a:latin typeface="+mn-lt"/>
                <a:ea typeface="+mn-ea"/>
                <a:cs typeface="+mn-cs"/>
              </a:rPr>
              <a:t>end </a:t>
            </a:r>
            <a:r>
              <a:rPr lang="en-US" sz="1200" kern="1200" dirty="0" smtClean="0">
                <a:solidFill>
                  <a:schemeClr val="tx1"/>
                </a:solidFill>
                <a:effectLst/>
                <a:latin typeface="+mn-lt"/>
                <a:ea typeface="+mn-ea"/>
                <a:cs typeface="+mn-cs"/>
              </a:rPr>
              <a:t>of a unit of study on Civil Rights that analyzed a range of historical topics including the Jim Crow South, the Freedom Riders, the death of Emmett Till, and the different strategies employed by Civil Rights’ leaders (e.g., Booker T. Washington, W.E. DuBois, Martin Luther King, Marcus Garvey, Malcolm X). This placement bridged the known with the unknown as students made connections between the present and the past. It afforded them an opportunity to more deeply understand the historical significance of the Black Lives Matter movement. </a:t>
            </a:r>
            <a:r>
              <a:rPr lang="en-US" sz="1200" i="1" u="sng" kern="1200" dirty="0" smtClean="0">
                <a:solidFill>
                  <a:schemeClr val="tx1"/>
                </a:solidFill>
                <a:effectLst/>
                <a:latin typeface="+mn-lt"/>
                <a:ea typeface="+mn-ea"/>
                <a:cs typeface="+mn-cs"/>
              </a:rPr>
              <a:t>Questions to Consider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How do we design assignments that tap “big ideas” and themes -- that speak across cultures and generations? How can we use these “big ideas” and themes to pull our students into new or unfamiliar content?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126</a:t>
            </a:fld>
            <a:endParaRPr lang="en-US"/>
          </a:p>
        </p:txBody>
      </p:sp>
    </p:spTree>
    <p:extLst>
      <p:ext uri="{BB962C8B-B14F-4D97-AF65-F5344CB8AC3E}">
        <p14:creationId xmlns:p14="http://schemas.microsoft.com/office/powerpoint/2010/main" val="2675158058"/>
      </p:ext>
    </p:extLst>
  </p:cSld>
  <p:clrMapOvr>
    <a:masterClrMapping/>
  </p:clrMapOvr>
</p:notes>
</file>

<file path=ppt/notesSlides/notesSlide5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127</a:t>
            </a:fld>
            <a:endParaRPr lang="en-US"/>
          </a:p>
        </p:txBody>
      </p:sp>
    </p:spTree>
    <p:extLst>
      <p:ext uri="{BB962C8B-B14F-4D97-AF65-F5344CB8AC3E}">
        <p14:creationId xmlns:p14="http://schemas.microsoft.com/office/powerpoint/2010/main" val="2300139296"/>
      </p:ext>
    </p:extLst>
  </p:cSld>
  <p:clrMapOvr>
    <a:masterClrMapping/>
  </p:clrMapOvr>
</p:notes>
</file>

<file path=ppt/notesSlides/notesSlide5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
          </a:bodyPr>
          <a:lstStyle/>
          <a:p>
            <a:r>
              <a:rPr lang="en-US" sz="1200" b="1" kern="1200" dirty="0" smtClean="0">
                <a:solidFill>
                  <a:schemeClr val="tx1"/>
                </a:solidFill>
                <a:effectLst/>
                <a:latin typeface="+mn-lt"/>
                <a:ea typeface="+mn-ea"/>
                <a:cs typeface="+mn-cs"/>
              </a:rPr>
              <a:t>Key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LOW RANGE on the literacy framework (met 0-2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assignment reflects low rigor for eighth grade as students are asked to listen to the well-known Aesop fable </a:t>
            </a:r>
            <a:r>
              <a:rPr lang="en-US" sz="1200" i="1" kern="1200" dirty="0" smtClean="0">
                <a:solidFill>
                  <a:schemeClr val="tx1"/>
                </a:solidFill>
                <a:effectLst/>
                <a:latin typeface="+mn-lt"/>
                <a:ea typeface="+mn-ea"/>
                <a:cs typeface="+mn-cs"/>
              </a:rPr>
              <a:t>The Boy Who Cried Wolf </a:t>
            </a:r>
            <a:r>
              <a:rPr lang="en-US" sz="1200" kern="1200" dirty="0" smtClean="0">
                <a:solidFill>
                  <a:schemeClr val="tx1"/>
                </a:solidFill>
                <a:effectLst/>
                <a:latin typeface="+mn-lt"/>
                <a:ea typeface="+mn-ea"/>
                <a:cs typeface="+mn-cs"/>
              </a:rPr>
              <a:t>and then use this text as they engage in a discussion about honesty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overarching goal of the assignment is to discuss the complexities of honesty, might there be a more grade-appropriate text to use that aligns with the Common Core?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Strengths/Weaknesses: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is clear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Text is simplistic; students are asked to </a:t>
            </a:r>
            <a:r>
              <a:rPr lang="en-US" sz="1200" i="1" kern="1200" dirty="0" smtClean="0">
                <a:solidFill>
                  <a:schemeClr val="tx1"/>
                </a:solidFill>
                <a:effectLst/>
                <a:latin typeface="+mn-lt"/>
                <a:ea typeface="+mn-ea"/>
                <a:cs typeface="+mn-cs"/>
              </a:rPr>
              <a:t>listen</a:t>
            </a:r>
            <a:r>
              <a:rPr lang="en-US" sz="1200" kern="1200" dirty="0" smtClean="0">
                <a:solidFill>
                  <a:schemeClr val="tx1"/>
                </a:solidFill>
                <a:effectLst/>
                <a:latin typeface="+mn-lt"/>
                <a:ea typeface="+mn-ea"/>
                <a:cs typeface="+mn-cs"/>
              </a:rPr>
              <a:t> to the text (not read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Short assignment; can be completed within a single class period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Holds student thinking to a recall of basic facts or basic application of ideas (e.g., What was the moral of the story? What is honesty and why is it important?)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 connected to any writing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topic of honesty may resonate with young adolescents; the discussion prompts may feel relevant as students are asked to consider their own experiences with honesty/dishonesty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do teachers select texts for students? Are simplistic texts ever appropriate for eighth grade students? If so, when and how?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we engage students in more authentic ways in order to bridge their learning from known to unknown? How do we link with relevance with rigor? </a:t>
            </a:r>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128</a:t>
            </a:fld>
            <a:endParaRPr lang="en-US"/>
          </a:p>
        </p:txBody>
      </p:sp>
    </p:spTree>
    <p:extLst>
      <p:ext uri="{BB962C8B-B14F-4D97-AF65-F5344CB8AC3E}">
        <p14:creationId xmlns:p14="http://schemas.microsoft.com/office/powerpoint/2010/main" val="2016587939"/>
      </p:ext>
    </p:extLst>
  </p:cSld>
  <p:clrMapOvr>
    <a:masterClrMapping/>
  </p:clrMapOvr>
</p:notes>
</file>

<file path=ppt/notesSlides/notesSlide5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from current</a:t>
            </a:r>
            <a:r>
              <a:rPr lang="en-US" baseline="0%" dirty="0" smtClean="0"/>
              <a:t> PPT presentation</a:t>
            </a:r>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131</a:t>
            </a:fld>
            <a:endParaRPr lang="en-US"/>
          </a:p>
        </p:txBody>
      </p:sp>
    </p:spTree>
    <p:extLst>
      <p:ext uri="{BB962C8B-B14F-4D97-AF65-F5344CB8AC3E}">
        <p14:creationId xmlns:p14="http://schemas.microsoft.com/office/powerpoint/2010/main" val="2358427028"/>
      </p:ext>
    </p:extLst>
  </p:cSld>
  <p:clrMapOvr>
    <a:masterClrMapping/>
  </p:clrMapOvr>
</p:notes>
</file>

<file path=ppt/notesSlides/notesSlide5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fontAlgn="base">
              <a:spcBef>
                <a:spcPct val="30%"/>
              </a:spcBef>
              <a:spcAft>
                <a:spcPct val="0%"/>
              </a:spcAft>
              <a:defRPr/>
            </a:pPr>
            <a:r>
              <a:rPr lang="en-US" dirty="0" smtClean="0"/>
              <a:t>Need to work this Georgia</a:t>
            </a:r>
            <a:r>
              <a:rPr lang="en-US" baseline="0%" dirty="0" smtClean="0"/>
              <a:t> State example into Kati’s themes.  More precise source?</a:t>
            </a:r>
            <a:endParaRPr lang="en-US" dirty="0" smtClean="0"/>
          </a:p>
          <a:p>
            <a:pPr eaLnBrk="1" hangingPunct="1"/>
            <a:endParaRPr lang="en-US" b="0"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142</a:t>
            </a:fld>
            <a:endParaRPr lang="en-US"/>
          </a:p>
        </p:txBody>
      </p:sp>
    </p:spTree>
    <p:extLst>
      <p:ext uri="{BB962C8B-B14F-4D97-AF65-F5344CB8AC3E}">
        <p14:creationId xmlns:p14="http://schemas.microsoft.com/office/powerpoint/2010/main" val="1542383203"/>
      </p:ext>
    </p:extLst>
  </p:cSld>
  <p:clrMapOvr>
    <a:masterClrMapping/>
  </p:clrMapOvr>
</p:notes>
</file>

<file path=ppt/notesSlides/notesSlide5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146</a:t>
            </a:fld>
            <a:endParaRPr lang="en-US"/>
          </a:p>
        </p:txBody>
      </p:sp>
    </p:spTree>
    <p:extLst>
      <p:ext uri="{BB962C8B-B14F-4D97-AF65-F5344CB8AC3E}">
        <p14:creationId xmlns:p14="http://schemas.microsoft.com/office/powerpoint/2010/main" val="2298021553"/>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579" fontAlgn="base">
              <a:spcBef>
                <a:spcPct val="30%"/>
              </a:spcBef>
              <a:spcAft>
                <a:spcPct val="0%"/>
              </a:spcAft>
              <a:defRPr/>
            </a:pPr>
            <a:r>
              <a:rPr lang="en-US" i="0" dirty="0" smtClean="0"/>
              <a:t>Updated 12/3/15 DEB http://www.pewresearch.org/fact-tank/2014/12/12/racial-wealth-gaps-great-recession/</a:t>
            </a:r>
          </a:p>
          <a:p>
            <a:pPr defTabSz="912579" fontAlgn="base">
              <a:spcBef>
                <a:spcPct val="30%"/>
              </a:spcBef>
              <a:spcAft>
                <a:spcPct val="0%"/>
              </a:spcAft>
              <a:defRPr/>
            </a:pPr>
            <a:endParaRPr lang="en-US" i="0" dirty="0" smtClean="0"/>
          </a:p>
          <a:p>
            <a:pPr defTabSz="912579" fontAlgn="base">
              <a:spcBef>
                <a:spcPct val="30%"/>
              </a:spcBef>
              <a:spcAft>
                <a:spcPct val="0%"/>
              </a:spcAft>
              <a:defRPr/>
            </a:pPr>
            <a:r>
              <a:rPr lang="en-US" i="0" dirty="0" smtClean="0"/>
              <a:t>Updated 11/19/13</a:t>
            </a:r>
            <a:r>
              <a:rPr lang="en-US" i="0" baseline="0%" dirty="0" smtClean="0"/>
              <a:t> MW</a:t>
            </a:r>
          </a:p>
          <a:p>
            <a:pPr defTabSz="912579" fontAlgn="base">
              <a:spcBef>
                <a:spcPct val="30%"/>
              </a:spcBef>
              <a:spcAft>
                <a:spcPct val="0%"/>
              </a:spcAft>
              <a:buFontTx/>
              <a:buChar char="-"/>
              <a:defRPr/>
            </a:pPr>
            <a:r>
              <a:rPr lang="en-US" i="0" baseline="0%" dirty="0" smtClean="0"/>
              <a:t>With data from 2005; Have data going back to 1984, but see below for notes from report:</a:t>
            </a:r>
          </a:p>
          <a:p>
            <a:pPr defTabSz="912579" fontAlgn="base">
              <a:spcBef>
                <a:spcPct val="30%"/>
              </a:spcBef>
              <a:spcAft>
                <a:spcPct val="0%"/>
              </a:spcAft>
              <a:buFontTx/>
              <a:buNone/>
              <a:defRPr/>
            </a:pPr>
            <a:r>
              <a:rPr lang="en-US" i="0" baseline="0%" dirty="0" smtClean="0"/>
              <a:t>“Notes: Blacks and whites include Hispanics. The Survey of Income and Program Participation was redesigned for the 1996 panel. The redesign may have affected the comparability of the data from 1998 and later years with the data from earlier panels”</a:t>
            </a:r>
          </a:p>
          <a:p>
            <a:pPr marL="0" marR="0" indent="0" algn="l" defTabSz="912579" rtl="0" eaLnBrk="0" fontAlgn="base" latinLnBrk="0" hangingPunct="0">
              <a:lnSpc>
                <a:spcPct val="100%"/>
              </a:lnSpc>
              <a:spcBef>
                <a:spcPct val="30%"/>
              </a:spcBef>
              <a:spcAft>
                <a:spcPct val="0%"/>
              </a:spcAft>
              <a:buClrTx/>
              <a:buSzTx/>
              <a:buFontTx/>
              <a:buChar char="-"/>
              <a:tabLst/>
              <a:defRPr/>
            </a:pPr>
            <a:r>
              <a:rPr lang="en-US" dirty="0" smtClean="0">
                <a:hlinkClick r:id="rId3"/>
              </a:rPr>
              <a:t>http://www.pewsocialtrends.org/files/2011/07/SDT-Wealth-Report_7-26-11_FINAL.pdf</a:t>
            </a:r>
            <a:endParaRPr lang="en-US" b="1" i="0" dirty="0" smtClean="0"/>
          </a:p>
          <a:p>
            <a:pPr defTabSz="912579" fontAlgn="base">
              <a:spcBef>
                <a:spcPct val="30%"/>
              </a:spcBef>
              <a:spcAft>
                <a:spcPct val="0%"/>
              </a:spcAft>
              <a:buFontTx/>
              <a:buChar char="-"/>
              <a:defRPr/>
            </a:pPr>
            <a:endParaRPr lang="en-US" i="0" baseline="0%"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19</a:t>
            </a:fld>
            <a:endParaRPr lang="en-US"/>
          </a:p>
        </p:txBody>
      </p:sp>
    </p:spTree>
    <p:extLst>
      <p:ext uri="{BB962C8B-B14F-4D97-AF65-F5344CB8AC3E}">
        <p14:creationId xmlns:p14="http://schemas.microsoft.com/office/powerpoint/2010/main" val="1358134897"/>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defRPr/>
            </a:pPr>
            <a:r>
              <a:rPr lang="en-US" dirty="0" smtClean="0"/>
              <a:t>From the </a:t>
            </a:r>
            <a:r>
              <a:rPr lang="en-US" baseline="0%" dirty="0" smtClean="0"/>
              <a:t>Aaronson and </a:t>
            </a:r>
            <a:r>
              <a:rPr lang="en-US" baseline="0%" dirty="0" err="1" smtClean="0"/>
              <a:t>Mazumder</a:t>
            </a:r>
            <a:r>
              <a:rPr lang="en-US" baseline="0%" dirty="0" smtClean="0"/>
              <a:t> report: “</a:t>
            </a:r>
            <a:r>
              <a:rPr lang="en-US" dirty="0" smtClean="0">
                <a:ea typeface="+mn-ea"/>
              </a:rPr>
              <a:t>In particular, mobility increased from 1940 to 1980, but fell sharply during the 1980s and failed to revert, perhaps even continued to decline, in the 1990s.”</a:t>
            </a:r>
            <a:endParaRPr lang="en-US" baseline="0%" dirty="0" smtClean="0"/>
          </a:p>
          <a:p>
            <a:pPr marL="228587" indent="-228587"/>
            <a:endParaRPr lang="en-US" baseline="0%" dirty="0" smtClean="0"/>
          </a:p>
          <a:p>
            <a:pPr marL="228587" indent="-228587"/>
            <a:r>
              <a:rPr lang="en-US" dirty="0" smtClean="0"/>
              <a:t>From </a:t>
            </a:r>
            <a:r>
              <a:rPr lang="en-US" baseline="0%" dirty="0" smtClean="0"/>
              <a:t>the Aaronson and </a:t>
            </a:r>
            <a:r>
              <a:rPr lang="en-US" baseline="0%" dirty="0" err="1" smtClean="0"/>
              <a:t>Mazumder</a:t>
            </a:r>
            <a:r>
              <a:rPr lang="en-US" baseline="0%" dirty="0" smtClean="0"/>
              <a:t> report, the figure for 2000 (0.58) is not statistically significant. The figure for 1990 (0.46)  almost mirrors the number cited for the US in the cross-country analysis on the next slide.</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79994365"/>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pPr marL="232943" indent="-232943"/>
            <a:endParaRPr lang="en-US" dirty="0" smtClean="0"/>
          </a:p>
          <a:p>
            <a:pPr marL="232943" indent="-232943"/>
            <a:r>
              <a:rPr lang="en-US" dirty="0" smtClean="0"/>
              <a:t>Updated 11/14/13 MW</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pPr/>
              <a:t>22</a:t>
            </a:fld>
            <a:endParaRPr lang="en-US"/>
          </a:p>
        </p:txBody>
      </p:sp>
    </p:spTree>
    <p:extLst>
      <p:ext uri="{BB962C8B-B14F-4D97-AF65-F5344CB8AC3E}">
        <p14:creationId xmlns:p14="http://schemas.microsoft.com/office/powerpoint/2010/main" val="3961165374"/>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32</a:t>
            </a:fld>
            <a:endParaRPr lang="en-US" dirty="0"/>
          </a:p>
        </p:txBody>
      </p:sp>
    </p:spTree>
    <p:extLst>
      <p:ext uri="{BB962C8B-B14F-4D97-AF65-F5344CB8AC3E}">
        <p14:creationId xmlns:p14="http://schemas.microsoft.com/office/powerpoint/2010/main" val="1566590493"/>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1.xml.rels><?xml version="1.0" encoding="UTF-8" standalone="yes"?>
<Relationships xmlns="http://schemas.openxmlformats.org/package/2006/relationships"><Relationship Id="rId3" Type="http://purl.oclc.org/ooxml/officeDocument/relationships/image" Target="Macintosh%20HD:Users:tsuname:Documents:ACTIVE%20JOBS:ED%20TRUST:08-098%20IDENTITY:LOGOS%2008:ET_logo_08_RGB_256.gif" TargetMode="External"/><Relationship Id="rId2" Type="http://purl.oclc.org/ooxml/officeDocument/relationships/image" Target="../media/image1.png"/><Relationship Id="rId1" Type="http://purl.oclc.org/ooxml/officeDocument/relationships/slideMaster" Target="../slideMasters/slideMaster1.xml"/></Relationships>
</file>

<file path=ppt/slideLayouts/_rels/slideLayout3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
                  </a:schemeClr>
                </a:solidFill>
                <a:latin typeface="Arial Narrow" pitchFamily="34" charset="0"/>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5664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600203"/>
            <a:ext cx="10566400" cy="45259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3"/>
            <a:ext cx="2540000" cy="5592763"/>
          </a:xfrm>
        </p:spPr>
        <p:txBody>
          <a:bodyPr vert="eaVert"/>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533403"/>
            <a:ext cx="7823200" cy="55927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userDrawn="1">
  <p:cSld name="1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4794607"/>
      </p:ext>
    </p:extLst>
  </p:cSld>
  <p:clrMapOvr>
    <a:masterClrMapping/>
  </p:clrMapOvr>
  <p:timing>
    <p:tnLst>
      <p:par>
        <p:cTn id="1" dur="indefinite" restart="never" nodeType="tmRoot"/>
      </p:par>
    </p:tnLst>
  </p:timing>
</p:sldLayout>
</file>

<file path=ppt/slideLayouts/slideLayout14.xml><?xml version="1.0" encoding="utf-8"?>
<p:sldLayout xmlns:a="http://purl.oclc.org/ooxml/drawingml/main" xmlns:r="http://purl.oclc.org/ooxml/officeDocument/relationships" xmlns:p="http://purl.oclc.org/ooxml/presentationml/main" userDrawn="1">
  <p:cSld name="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459667"/>
      </p:ext>
    </p:extLst>
  </p:cSld>
  <p:clrMapOvr>
    <a:masterClrMapping/>
  </p:clrMapOvr>
  <p:timing>
    <p:tnLst>
      <p:par>
        <p:cTn id="1" dur="indefinite" restart="never" nodeType="tmRoot"/>
      </p:par>
    </p:tnLst>
  </p:timing>
</p:sldLayout>
</file>

<file path=ppt/slideLayouts/slideLayout15.xml><?xml version="1.0" encoding="utf-8"?>
<p:sldLayout xmlns:a="http://purl.oclc.org/ooxml/drawingml/main" xmlns:r="http://purl.oclc.org/ooxml/officeDocument/relationships" xmlns:p="http://purl.oclc.org/ooxml/presentationml/main" userDrawn="1">
  <p:cSld name="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6284568"/>
      </p:ext>
    </p:extLst>
  </p:cSld>
  <p:clrMapOvr>
    <a:masterClrMapping/>
  </p:clrMapOvr>
  <p:timing>
    <p:tnLst>
      <p:par>
        <p:cTn id="1" dur="indefinite" restart="never" nodeType="tmRoot"/>
      </p:par>
    </p:tnLst>
  </p:timing>
</p:sldLayout>
</file>

<file path=ppt/slideLayouts/slideLayout16.xml><?xml version="1.0" encoding="utf-8"?>
<p:sldLayout xmlns:a="http://purl.oclc.org/ooxml/drawingml/main" xmlns:r="http://purl.oclc.org/ooxml/officeDocument/relationships" xmlns:p="http://purl.oclc.org/ooxml/presentationml/main" userDrawn="1">
  <p:cSld name="3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8" name="Text Box 6"/>
          <p:cNvSpPr txBox="1">
            <a:spLocks noChangeArrowheads="1"/>
          </p:cNvSpPr>
          <p:nvPr userDrawn="1"/>
        </p:nvSpPr>
        <p:spPr bwMode="auto">
          <a:xfrm>
            <a:off x="8432800" y="6486526"/>
            <a:ext cx="3556000" cy="295275"/>
          </a:xfrm>
          <a:prstGeom prst="rect">
            <a:avLst/>
          </a:prstGeom>
          <a:noFill/>
          <a:ln w="9525">
            <a:noFill/>
            <a:miter lim="800%"/>
            <a:headEnd/>
            <a:tailEnd/>
          </a:ln>
        </p:spPr>
        <p:txBody>
          <a:bodyPr>
            <a:spAutoFit/>
          </a:bodyPr>
          <a:lstStyle/>
          <a:p>
            <a:pPr algn="r" fontAlgn="auto">
              <a:lnSpc>
                <a:spcPts val="1600"/>
              </a:lnSpc>
              <a:spcBef>
                <a:spcPts val="0"/>
              </a:spcBef>
              <a:spcAft>
                <a:spcPts val="0"/>
              </a:spcAft>
              <a:defRPr/>
            </a:pPr>
            <a:r>
              <a:rPr lang="en-US" sz="1200" dirty="0">
                <a:solidFill>
                  <a:prstClr val="white"/>
                </a:solidFill>
                <a:latin typeface="Calibri" pitchFamily="34" charset="0"/>
              </a:rPr>
              <a:t>© </a:t>
            </a:r>
            <a:r>
              <a:rPr lang="en-US" sz="1200" dirty="0" smtClean="0">
                <a:solidFill>
                  <a:prstClr val="white"/>
                </a:solidFill>
                <a:latin typeface="Calibri" pitchFamily="34" charset="0"/>
              </a:rPr>
              <a:t>2016</a:t>
            </a:r>
            <a:r>
              <a:rPr lang="en-US" sz="1200" baseline="0%" dirty="0" smtClean="0">
                <a:solidFill>
                  <a:prstClr val="white"/>
                </a:solidFill>
                <a:latin typeface="Calibri" pitchFamily="34" charset="0"/>
              </a:rPr>
              <a:t> </a:t>
            </a:r>
            <a:r>
              <a:rPr lang="en-US" sz="1200" dirty="0" smtClean="0">
                <a:solidFill>
                  <a:prstClr val="white"/>
                </a:solidFill>
                <a:latin typeface="Calibri" pitchFamily="34" charset="0"/>
              </a:rPr>
              <a:t>THE </a:t>
            </a:r>
            <a:r>
              <a:rPr lang="en-US" sz="1200" dirty="0">
                <a:solidFill>
                  <a:prstClr val="white"/>
                </a:solidFill>
                <a:latin typeface="Calibri" pitchFamily="34" charset="0"/>
              </a:rPr>
              <a:t>EDUCATION TRUST</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000">
                <a:latin typeface="Calibri" pitchFamily="34" charset="0"/>
              </a:defRPr>
            </a:lvl1pPr>
          </a:lstStyle>
          <a:p>
            <a:pPr lvl="0"/>
            <a:r>
              <a:rPr lang="en-US" dirty="0" smtClean="0"/>
              <a:t>Click to edit Master text styles</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Calibri"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41437095"/>
      </p:ext>
    </p:extLst>
  </p:cSld>
  <p:clrMapOvr>
    <a:masterClrMapping/>
  </p:clrMapOvr>
  <p:timing>
    <p:tnLst>
      <p:par>
        <p:cTn id="1" dur="indefinite" restart="never" nodeType="tmRoot"/>
      </p:par>
    </p:tnLst>
  </p:timing>
</p:sldLayout>
</file>

<file path=ppt/slideLayouts/slideLayout17.xml><?xml version="1.0" encoding="utf-8"?>
<p:sldLayout xmlns:a="http://purl.oclc.org/ooxml/drawingml/main" xmlns:r="http://purl.oclc.org/ooxml/officeDocument/relationships" xmlns:p="http://purl.oclc.org/ooxml/presentationml/main" userDrawn="1">
  <p:cSld name="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86327067"/>
      </p:ext>
    </p:extLst>
  </p:cSld>
  <p:clrMapOvr>
    <a:masterClrMapping/>
  </p:clrMapOvr>
  <p:timing>
    <p:tnLst>
      <p:par>
        <p:cTn id="1" dur="indefinite" restart="never" nodeType="tmRoot"/>
      </p:par>
    </p:tnLst>
  </p:timing>
</p:sldLayout>
</file>

<file path=ppt/slideLayouts/slideLayout18.xml><?xml version="1.0" encoding="utf-8"?>
<p:sldLayout xmlns:a="http://purl.oclc.org/ooxml/drawingml/main" xmlns:r="http://purl.oclc.org/ooxml/officeDocument/relationships" xmlns:p="http://purl.oclc.org/ooxml/presentationml/main" userDrawn="1">
  <p:cSld name="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518400" y="6562726"/>
            <a:ext cx="46736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Tree>
    <p:extLst>
      <p:ext uri="{BB962C8B-B14F-4D97-AF65-F5344CB8AC3E}">
        <p14:creationId xmlns:p14="http://schemas.microsoft.com/office/powerpoint/2010/main" val="67055528"/>
      </p:ext>
    </p:extLst>
  </p:cSld>
  <p:clrMapOvr>
    <a:masterClrMapping/>
  </p:clrMapOvr>
  <p:timing>
    <p:tnLst>
      <p:par>
        <p:cTn id="1" dur="indefinite" restart="never" nodeType="tmRoot"/>
      </p:par>
    </p:tnLst>
  </p:timing>
</p:sldLayout>
</file>

<file path=ppt/slideLayouts/slideLayout19.xml><?xml version="1.0" encoding="utf-8"?>
<p:sldLayout xmlns:a="http://purl.oclc.org/ooxml/drawingml/main" xmlns:r="http://purl.oclc.org/ooxml/officeDocument/relationships" xmlns:p="http://purl.oclc.org/ooxml/presentationml/main" userDrawn="1">
  <p:cSld name="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77979638"/>
      </p:ext>
    </p:extLst>
  </p:cSld>
  <p:clrMapOvr>
    <a:masterClrMapping/>
  </p:clrMapOvr>
  <p:timing>
    <p:tnLst>
      <p:par>
        <p:cTn id="1" dur="indefinite" restart="never" nodeType="tmRoot"/>
      </p:par>
    </p:tnLst>
  </p:timing>
</p:sldLayout>
</file>

<file path=ppt/slideLayouts/slideLayout2.xml><?xml version="1.0" encoding="utf-8"?>
<p:sldLayout xmlns:a="http://purl.oclc.org/ooxml/drawingml/main" xmlns:r="http://purl.oclc.org/ooxml/officeDocument/relationships" xmlns:p="http://purl.oclc.org/ooxml/presentationml/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userDrawn="1">
  <p:cSld name="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54524106"/>
      </p:ext>
    </p:extLst>
  </p:cSld>
  <p:clrMapOvr>
    <a:masterClrMapping/>
  </p:clrMapOvr>
  <p:timing>
    <p:tnLst>
      <p:par>
        <p:cTn id="1" dur="indefinite" restart="never" nodeType="tmRoot"/>
      </p:par>
    </p:tnLst>
  </p:timing>
</p:sldLayout>
</file>

<file path=ppt/slideLayouts/slideLayout21.xml><?xml version="1.0" encoding="utf-8"?>
<p:sldLayout xmlns:a="http://purl.oclc.org/ooxml/drawingml/main" xmlns:r="http://purl.oclc.org/ooxml/officeDocument/relationships" xmlns:p="http://purl.oclc.org/ooxml/presentationml/main" userDrawn="1">
  <p:cSld name="1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823200" y="6553201"/>
            <a:ext cx="43688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33711479"/>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purl.oclc.org/ooxml/drawingml/main" xmlns:r="http://purl.oclc.org/ooxml/officeDocument/relationships" xmlns:p="http://purl.oclc.org/ooxml/presentationml/main"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12301"/>
      </p:ext>
    </p:extLst>
  </p:cSld>
  <p:clrMapOvr>
    <a:masterClrMapping/>
  </p:clrMapOvr>
  <p:timing>
    <p:tnLst>
      <p:par>
        <p:cTn id="1" dur="indefinite" restart="never" nodeType="tmRoot"/>
      </p:par>
    </p:tnLst>
  </p:timing>
</p:sldLayout>
</file>

<file path=ppt/slideLayouts/slideLayout23.xml><?xml version="1.0" encoding="utf-8"?>
<p:sldLayout xmlns:a="http://purl.oclc.org/ooxml/drawingml/main" xmlns:r="http://purl.oclc.org/ooxml/officeDocument/relationships" xmlns:p="http://purl.oclc.org/ooxml/presentationml/main"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8026400" y="6486526"/>
            <a:ext cx="40640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6656898"/>
      </p:ext>
    </p:extLst>
  </p:cSld>
  <p:clrMapOvr>
    <a:masterClrMapping/>
  </p:clrMapOvr>
  <p:timing>
    <p:tnLst>
      <p:par>
        <p:cTn id="1" dur="indefinite" restart="never" nodeType="tmRoot"/>
      </p:par>
    </p:tnLst>
  </p:timing>
</p:sldLayout>
</file>

<file path=ppt/slideLayouts/slideLayout24.xml><?xml version="1.0" encoding="utf-8"?>
<p:sldLayout xmlns:a="http://purl.oclc.org/ooxml/drawingml/main" xmlns:r="http://purl.oclc.org/ooxml/officeDocument/relationships" xmlns:p="http://purl.oclc.org/ooxml/presentationml/main" userDrawn="1">
  <p:cSld name="1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89326113"/>
      </p:ext>
    </p:extLst>
  </p:cSld>
  <p:clrMapOvr>
    <a:masterClrMapping/>
  </p:clrMapOvr>
  <p:timing>
    <p:tnLst>
      <p:par>
        <p:cTn id="1" dur="indefinite" restart="never" nodeType="tmRoot"/>
      </p:par>
    </p:tnLst>
  </p:timing>
</p:sldLayout>
</file>

<file path=ppt/slideLayouts/slideLayout25.xml><?xml version="1.0" encoding="utf-8"?>
<p:sldLayout xmlns:a="http://purl.oclc.org/ooxml/drawingml/main" xmlns:r="http://purl.oclc.org/ooxml/officeDocument/relationships" xmlns:p="http://purl.oclc.org/ooxml/presentationml/main" userDrawn="1">
  <p:cSld name="1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47503867"/>
      </p:ext>
    </p:extLst>
  </p:cSld>
  <p:clrMapOvr>
    <a:masterClrMapping/>
  </p:clrMapOvr>
  <p:timing>
    <p:tnLst>
      <p:par>
        <p:cTn id="1" dur="indefinite" restart="never" nodeType="tmRoot"/>
      </p:par>
    </p:tnLst>
  </p:timing>
</p:sldLayout>
</file>

<file path=ppt/slideLayouts/slideLayout26.xml><?xml version="1.0" encoding="utf-8"?>
<p:sldLayout xmlns:a="http://purl.oclc.org/ooxml/drawingml/main" xmlns:r="http://purl.oclc.org/ooxml/officeDocument/relationships" xmlns:p="http://purl.oclc.org/ooxml/presentationml/main" userDrawn="1">
  <p:cSld name="1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56331115"/>
      </p:ext>
    </p:extLst>
  </p:cSld>
  <p:clrMapOvr>
    <a:masterClrMapping/>
  </p:clrMapOvr>
  <p:timing>
    <p:tnLst>
      <p:par>
        <p:cTn id="1" dur="indefinite" restart="never" nodeType="tmRoot"/>
      </p:par>
    </p:tnLst>
  </p:timing>
</p:sldLayout>
</file>

<file path=ppt/slideLayouts/slideLayout27.xml><?xml version="1.0" encoding="utf-8"?>
<p:sldLayout xmlns:a="http://purl.oclc.org/ooxml/drawingml/main" xmlns:r="http://purl.oclc.org/ooxml/officeDocument/relationships" xmlns:p="http://purl.oclc.org/ooxml/presentationml/main" userDrawn="1">
  <p:cSld name="1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34136705"/>
      </p:ext>
    </p:extLst>
  </p:cSld>
  <p:clrMapOvr>
    <a:masterClrMapping/>
  </p:clrMapOvr>
  <p:timing>
    <p:tnLst>
      <p:par>
        <p:cTn id="1" dur="indefinite" restart="never" nodeType="tmRoot"/>
      </p:par>
    </p:tnLst>
  </p:timing>
</p:sldLayout>
</file>

<file path=ppt/slideLayouts/slideLayout28.xml><?xml version="1.0" encoding="utf-8"?>
<p:sldLayout xmlns:a="http://purl.oclc.org/ooxml/drawingml/main" xmlns:r="http://purl.oclc.org/ooxml/officeDocument/relationships" xmlns:p="http://purl.oclc.org/ooxml/presentationml/main"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3798522"/>
      </p:ext>
    </p:extLst>
  </p:cSld>
  <p:clrMapOvr>
    <a:masterClrMapping/>
  </p:clrMapOvr>
  <p:timing>
    <p:tnLst>
      <p:par>
        <p:cTn id="1" dur="indefinite" restart="never" nodeType="tmRoot"/>
      </p:par>
    </p:tnLst>
  </p:timing>
</p:sldLayout>
</file>

<file path=ppt/slideLayouts/slideLayout29.xml><?xml version="1.0" encoding="utf-8"?>
<p:sldLayout xmlns:a="http://purl.oclc.org/ooxml/drawingml/main" xmlns:r="http://purl.oclc.org/ooxml/officeDocument/relationships" xmlns:p="http://purl.oclc.org/ooxml/presentationml/main" userDrawn="1">
  <p:cSld name="8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9838523"/>
      </p:ext>
    </p:extLst>
  </p:cSld>
  <p:clrMapOvr>
    <a:masterClrMapping/>
  </p:clrMapOvr>
  <p:timing>
    <p:tnLst>
      <p:par>
        <p:cTn id="1" dur="indefinite" restart="never" nodeType="tmRoot"/>
      </p:par>
    </p:tnLst>
  </p:timing>
</p:sldLayout>
</file>

<file path=ppt/slideLayouts/slideLayout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812800" y="1600201"/>
            <a:ext cx="10668000" cy="4495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purl.oclc.org/ooxml/drawingml/main" xmlns:r="http://purl.oclc.org/ooxml/officeDocument/relationships" xmlns:p="http://purl.oclc.org/ooxml/presentationml/main" userDrawn="1">
  <p:cSld name="1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7" name="Text Box 6"/>
          <p:cNvSpPr txBox="1">
            <a:spLocks noChangeArrowheads="1"/>
          </p:cNvSpPr>
          <p:nvPr userDrawn="1"/>
        </p:nvSpPr>
        <p:spPr bwMode="auto">
          <a:xfrm>
            <a:off x="6807200" y="6562726"/>
            <a:ext cx="5384800" cy="297517"/>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49305227"/>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purl.oclc.org/ooxml/drawingml/main" xmlns:r="http://purl.oclc.org/ooxml/officeDocument/relationships" xmlns:p="http://purl.oclc.org/ooxml/presentationml/main"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12192000" cy="1219200"/>
          </a:xfrm>
          <a:prstGeom prst="rect">
            <a:avLst/>
          </a:prstGeom>
          <a:solidFill>
            <a:srgbClr val="919CA3"/>
          </a:solidFill>
          <a:ln w="9525">
            <a:noFill/>
            <a:miter lim="800%"/>
            <a:headEnd/>
            <a:tailEnd/>
          </a:ln>
        </p:spPr>
        <p:txBody>
          <a:bodyPr wrap="none" anchor="ctr"/>
          <a:lstStyle/>
          <a:p>
            <a:pPr fontAlgn="auto">
              <a:spcBef>
                <a:spcPts val="0"/>
              </a:spcBef>
              <a:spcAft>
                <a:spcPts val="0"/>
              </a:spcAft>
              <a:defRPr/>
            </a:pPr>
            <a:endParaRPr lang="en-US" sz="1800" dirty="0">
              <a:latin typeface="+mn-lt"/>
            </a:endParaRPr>
          </a:p>
        </p:txBody>
      </p:sp>
      <p:sp>
        <p:nvSpPr>
          <p:cNvPr id="5" name="Rectangle 4"/>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pic>
        <p:nvPicPr>
          <p:cNvPr id="6" name="Picture 13" descr="Macintosh HD:Users:tsuname:Documents:ACTIVE JOBS:ED TRUST:08-098 IDENTITY:LOGOS 08:ET_logo_08_RGB_256.gif"/>
          <p:cNvPicPr>
            <a:picLocks noChangeAspect="1" noChangeArrowheads="1"/>
          </p:cNvPicPr>
          <p:nvPr userDrawn="1"/>
        </p:nvPicPr>
        <p:blipFill>
          <a:blip r:embed="rId2" r:link="rId3" cstate="print"/>
          <a:srcRect/>
          <a:stretch>
            <a:fillRect/>
          </a:stretch>
        </p:blipFill>
        <p:spPr bwMode="auto">
          <a:xfrm>
            <a:off x="0" y="5651500"/>
            <a:ext cx="3759200" cy="1206500"/>
          </a:xfrm>
          <a:prstGeom prst="rect">
            <a:avLst/>
          </a:prstGeom>
          <a:noFill/>
          <a:ln w="9525">
            <a:noFill/>
            <a:miter lim="800%"/>
            <a:headEnd/>
            <a:tailEnd/>
          </a:ln>
        </p:spPr>
      </p:pic>
      <p:cxnSp>
        <p:nvCxnSpPr>
          <p:cNvPr id="7" name="Straight Connector 6"/>
          <p:cNvCxnSpPr/>
          <p:nvPr userDrawn="1"/>
        </p:nvCxnSpPr>
        <p:spPr>
          <a:xfrm rot="5400000">
            <a:off x="3149601" y="6247872"/>
            <a:ext cx="1219200" cy="42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76800" y="914400"/>
            <a:ext cx="6705600" cy="2286000"/>
          </a:xfrm>
        </p:spPr>
        <p:txBody>
          <a:bodyPr>
            <a:normAutofit/>
          </a:bodyPr>
          <a:lstStyle>
            <a:lvl1pPr algn="l">
              <a:defRPr sz="4000">
                <a:latin typeface="+mj-l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165600" y="5867400"/>
            <a:ext cx="7721600" cy="762000"/>
          </a:xfrm>
        </p:spPr>
        <p:txBody>
          <a:bodyPr/>
          <a:lstStyle>
            <a:lvl1pPr>
              <a:buNone/>
              <a:defRPr sz="1600" b="1">
                <a:solidFill>
                  <a:srgbClr val="FFD457"/>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784004853"/>
      </p:ext>
    </p:extLst>
  </p:cSld>
  <p:clrMapOvr>
    <a:masterClrMapping/>
  </p:clrMapOvr>
  <p:timing>
    <p:tnLst>
      <p:par>
        <p:cTn id="1" dur="indefinite" restart="never" nodeType="tmRoot"/>
      </p:par>
    </p:tnLst>
  </p:timing>
</p:sldLayout>
</file>

<file path=ppt/slideLayouts/slideLayout32.xml><?xml version="1.0" encoding="utf-8"?>
<p:sldLayout xmlns:a="http://purl.oclc.org/ooxml/drawingml/main" xmlns:r="http://purl.oclc.org/ooxml/officeDocument/relationships" xmlns:p="http://purl.oclc.org/ooxml/presentationml/main" userDrawn="1">
  <p:cSld name="1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8636000" y="6562725"/>
            <a:ext cx="3556000" cy="297517"/>
          </a:xfrm>
          <a:prstGeom prst="rect">
            <a:avLst/>
          </a:prstGeom>
          <a:noFill/>
          <a:ln w="9525">
            <a:noFill/>
            <a:miter lim="8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2520184613"/>
      </p:ext>
    </p:extLst>
  </p:cSld>
  <p:clrMapOvr>
    <a:masterClrMapping/>
  </p:clrMapOvr>
</p:sldLayout>
</file>

<file path=ppt/slideLayouts/slideLayout33.xml><?xml version="1.0" encoding="utf-8"?>
<p:sldLayout xmlns:a="http://purl.oclc.org/ooxml/drawingml/main" xmlns:r="http://purl.oclc.org/ooxml/officeDocument/relationships" xmlns:p="http://purl.oclc.org/ooxml/presentationml/main" userDrawn="1">
  <p:cSld name="1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8636000" y="6562725"/>
            <a:ext cx="3556000" cy="297517"/>
          </a:xfrm>
          <a:prstGeom prst="rect">
            <a:avLst/>
          </a:prstGeom>
          <a:noFill/>
          <a:ln w="9525">
            <a:noFill/>
            <a:miter lim="8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1202513073"/>
      </p:ext>
    </p:extLst>
  </p:cSld>
  <p:clrMapOvr>
    <a:masterClrMapping/>
  </p:clrMapOvr>
</p:sldLayout>
</file>

<file path=ppt/slideLayouts/slideLayout34.xml><?xml version="1.0" encoding="utf-8"?>
<p:sldLayout xmlns:a="http://purl.oclc.org/ooxml/drawingml/main" xmlns:r="http://purl.oclc.org/ooxml/officeDocument/relationships" xmlns:p="http://purl.oclc.org/ooxml/presentationml/main" userDrawn="1">
  <p:cSld name="43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3093226"/>
      </p:ext>
    </p:extLst>
  </p:cSld>
  <p:clrMapOvr>
    <a:masterClrMapping/>
  </p:clrMapOvr>
</p:sldLayout>
</file>

<file path=ppt/slideLayouts/slideLayout35.xml><?xml version="1.0" encoding="utf-8"?>
<p:sldLayout xmlns:a="http://purl.oclc.org/ooxml/drawingml/main" xmlns:r="http://purl.oclc.org/ooxml/officeDocument/relationships" xmlns:p="http://purl.oclc.org/ooxml/presentationml/main" userDrawn="1">
  <p:cSld name="15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1349669960"/>
      </p:ext>
    </p:extLst>
  </p:cSld>
  <p:clrMapOvr>
    <a:masterClrMapping/>
  </p:clrMapOvr>
</p:sldLayout>
</file>

<file path=ppt/slideLayouts/slideLayout36.xml><?xml version="1.0" encoding="utf-8"?>
<p:sldLayout xmlns:a="http://purl.oclc.org/ooxml/drawingml/main" xmlns:r="http://purl.oclc.org/ooxml/officeDocument/relationships" xmlns:p="http://purl.oclc.org/ooxml/presentationml/main" userDrawn="1">
  <p:cSld name="2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8534400" y="6486525"/>
            <a:ext cx="3556000" cy="297517"/>
          </a:xfrm>
          <a:prstGeom prst="rect">
            <a:avLst/>
          </a:prstGeom>
          <a:noFill/>
          <a:ln w="9525">
            <a:noFill/>
            <a:miter lim="8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5292580"/>
      </p:ext>
    </p:extLst>
  </p:cSld>
  <p:clrMapOvr>
    <a:masterClrMapping/>
  </p:clrMapOvr>
</p:sldLayout>
</file>

<file path=ppt/slideLayouts/slideLayout37.xml><?xml version="1.0" encoding="utf-8"?>
<p:sldLayout xmlns:a="http://purl.oclc.org/ooxml/drawingml/main" xmlns:r="http://purl.oclc.org/ooxml/officeDocument/relationships" xmlns:p="http://purl.oclc.org/ooxml/presentationml/main" userDrawn="1">
  <p:cSld name="1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smtClean="0"/>
              <a:t>Click to edit Master text styles</a:t>
            </a:r>
          </a:p>
        </p:txBody>
      </p:sp>
    </p:spTree>
    <p:extLst>
      <p:ext uri="{BB962C8B-B14F-4D97-AF65-F5344CB8AC3E}">
        <p14:creationId xmlns:p14="http://schemas.microsoft.com/office/powerpoint/2010/main" val="3741062540"/>
      </p:ext>
    </p:extLst>
  </p:cSld>
  <p:clrMapOvr>
    <a:masterClrMapping/>
  </p:clrMapOvr>
</p:sldLayout>
</file>

<file path=ppt/slideLayouts/slideLayout38.xml><?xml version="1.0" encoding="utf-8"?>
<p:sldLayout xmlns:a="http://purl.oclc.org/ooxml/drawingml/main" xmlns:r="http://purl.oclc.org/ooxml/officeDocument/relationships" xmlns:p="http://purl.oclc.org/ooxml/presentationml/main" userDrawn="1">
  <p:cSld name="19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3209454087"/>
      </p:ext>
    </p:extLst>
  </p:cSld>
  <p:clrMapOvr>
    <a:masterClrMapping/>
  </p:clrMapOvr>
</p:sldLayout>
</file>

<file path=ppt/slideLayouts/slideLayout39.xml><?xml version="1.0" encoding="utf-8"?>
<p:sldLayout xmlns:a="http://purl.oclc.org/ooxml/drawingml/main" xmlns:r="http://purl.oclc.org/ooxml/officeDocument/relationships" xmlns:p="http://purl.oclc.org/ooxml/presentationml/main" userDrawn="1">
  <p:cSld name="50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455961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
                  </a:schemeClr>
                </a:solidFill>
                <a:latin typeface="Arial Narrow" pitchFamily="34" charset="0"/>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dirty="0" smtClean="0"/>
              <a:t>Click to edit Master text styles</a:t>
            </a:r>
          </a:p>
        </p:txBody>
      </p:sp>
    </p:spTree>
  </p:cSld>
  <p:clrMapOvr>
    <a:masterClrMapping/>
  </p:clrMapOvr>
</p:sldLayout>
</file>

<file path=ppt/slideLayouts/slideLayout40.xml><?xml version="1.0" encoding="utf-8"?>
<p:sldLayout xmlns:a="http://purl.oclc.org/ooxml/drawingml/main" xmlns:r="http://purl.oclc.org/ooxml/officeDocument/relationships" xmlns:p="http://purl.oclc.org/ooxml/presentationml/main" userDrawn="1">
  <p:cSld name="20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1531831067"/>
      </p:ext>
    </p:extLst>
  </p:cSld>
  <p:clrMapOvr>
    <a:masterClrMapping/>
  </p:clrMapOvr>
</p:sldLayout>
</file>

<file path=ppt/slideLayouts/slideLayout41.xml><?xml version="1.0" encoding="utf-8"?>
<p:sldLayout xmlns:a="http://purl.oclc.org/ooxml/drawingml/main" xmlns:r="http://purl.oclc.org/ooxml/officeDocument/relationships" xmlns:p="http://purl.oclc.org/ooxml/presentationml/main" userDrawn="1">
  <p:cSld name="2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1230716493"/>
      </p:ext>
    </p:extLst>
  </p:cSld>
  <p:clrMapOvr>
    <a:masterClrMapping/>
  </p:clrMapOvr>
</p:sldLayout>
</file>

<file path=ppt/slideLayouts/slideLayout42.xml><?xml version="1.0" encoding="utf-8"?>
<p:sldLayout xmlns:a="http://purl.oclc.org/ooxml/drawingml/main" xmlns:r="http://purl.oclc.org/ooxml/officeDocument/relationships" xmlns:p="http://purl.oclc.org/ooxml/presentationml/main" userDrawn="1">
  <p:cSld name="51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0997193"/>
      </p:ext>
    </p:extLst>
  </p:cSld>
  <p:clrMapOvr>
    <a:masterClrMapping/>
  </p:clrMapOvr>
</p:sldLayout>
</file>

<file path=ppt/slideLayouts/slideLayout43.xml><?xml version="1.0" encoding="utf-8"?>
<p:sldLayout xmlns:a="http://purl.oclc.org/ooxml/drawingml/main" xmlns:r="http://purl.oclc.org/ooxml/officeDocument/relationships" xmlns:p="http://purl.oclc.org/ooxml/presentationml/main" userDrawn="1">
  <p:cSld name="27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2200692090"/>
      </p:ext>
    </p:extLst>
  </p:cSld>
  <p:clrMapOvr>
    <a:masterClrMapping/>
  </p:clrMapOvr>
</p:sldLayout>
</file>

<file path=ppt/slideLayouts/slideLayout44.xml><?xml version="1.0" encoding="utf-8"?>
<p:sldLayout xmlns:a="http://purl.oclc.org/ooxml/drawingml/main" xmlns:r="http://purl.oclc.org/ooxml/officeDocument/relationships" xmlns:p="http://purl.oclc.org/ooxml/presentationml/main" userDrawn="1">
  <p:cSld name="3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1016000" cy="261610"/>
          </a:xfrm>
          <a:prstGeom prst="rect">
            <a:avLst/>
          </a:prstGeom>
          <a:noFill/>
        </p:spPr>
        <p:txBody>
          <a:bodyPr wrap="square">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41332651"/>
      </p:ext>
    </p:extLst>
  </p:cSld>
  <p:clrMapOvr>
    <a:masterClrMapping/>
  </p:clrMapOvr>
  <p:timing>
    <p:tnLst>
      <p:par>
        <p:cTn id="1" dur="indefinite" restart="never" nodeType="tmRoot"/>
      </p:par>
    </p:tnLst>
  </p:timing>
</p:sldLayout>
</file>

<file path=ppt/slideLayouts/slideLayout45.xml><?xml version="1.0" encoding="utf-8"?>
<p:sldLayout xmlns:a="http://purl.oclc.org/ooxml/drawingml/main" xmlns:r="http://purl.oclc.org/ooxml/officeDocument/relationships" xmlns:p="http://purl.oclc.org/ooxml/presentationml/main" userDrawn="1">
  <p:cSld name="37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95886075"/>
      </p:ext>
    </p:extLst>
  </p:cSld>
  <p:clrMapOvr>
    <a:masterClrMapping/>
  </p:clrMapOvr>
</p:sldLayout>
</file>

<file path=ppt/slideLayouts/slideLayout46.xml><?xml version="1.0" encoding="utf-8"?>
<p:sldLayout xmlns:a="http://purl.oclc.org/ooxml/drawingml/main" xmlns:r="http://purl.oclc.org/ooxml/officeDocument/relationships" xmlns:p="http://purl.oclc.org/ooxml/presentationml/main" userDrawn="1">
  <p:cSld name="52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4858098"/>
      </p:ext>
    </p:extLst>
  </p:cSld>
  <p:clrMapOvr>
    <a:masterClrMapping/>
  </p:clrMapOvr>
  <p:timing>
    <p:tnLst>
      <p:par>
        <p:cTn id="1" dur="indefinite" restart="never" nodeType="tmRoot"/>
      </p:par>
    </p:tnLst>
  </p:timing>
</p:sldLayout>
</file>

<file path=ppt/slideLayouts/slideLayout47.xml><?xml version="1.0" encoding="utf-8"?>
<p:sldLayout xmlns:a="http://purl.oclc.org/ooxml/drawingml/main" xmlns:r="http://purl.oclc.org/ooxml/officeDocument/relationships" xmlns:p="http://purl.oclc.org/ooxml/presentationml/main" userDrawn="1">
  <p:cSld name="4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399"/>
            <a:ext cx="1016000" cy="261610"/>
          </a:xfrm>
          <a:prstGeom prst="rect">
            <a:avLst/>
          </a:prstGeom>
          <a:noFill/>
        </p:spPr>
        <p:txBody>
          <a:bodyPr wrap="square">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4"/>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812800" y="6248400"/>
            <a:ext cx="6400800" cy="261611"/>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57781190"/>
      </p:ext>
    </p:extLst>
  </p:cSld>
  <p:clrMapOvr>
    <a:masterClrMapping/>
  </p:clrMapOvr>
  <p:timing>
    <p:tnLst>
      <p:par>
        <p:cTn id="1" dur="indefinite" restart="never" nodeType="tmRoot"/>
      </p:par>
    </p:tnLst>
  </p:timing>
</p:sldLayout>
</file>

<file path=ppt/slideLayouts/slideLayout48.xml><?xml version="1.0" encoding="utf-8"?>
<p:sldLayout xmlns:a="http://purl.oclc.org/ooxml/drawingml/main" xmlns:r="http://purl.oclc.org/ooxml/officeDocument/relationships" xmlns:p="http://purl.oclc.org/ooxml/presentationml/main" userDrawn="1">
  <p:cSld name="54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514477"/>
      </p:ext>
    </p:extLst>
  </p:cSld>
  <p:clrMapOvr>
    <a:masterClrMapping/>
  </p:clrMapOvr>
  <p:timing>
    <p:tnLst>
      <p:par>
        <p:cTn id="1" dur="indefinite" restart="never" nodeType="tmRoot"/>
      </p:par>
    </p:tnLst>
  </p:timing>
</p:sldLayout>
</file>

<file path=ppt/slideLayouts/slideLayout49.xml><?xml version="1.0" encoding="utf-8"?>
<p:sldLayout xmlns:a="http://purl.oclc.org/ooxml/drawingml/main" xmlns:r="http://purl.oclc.org/ooxml/officeDocument/relationships" xmlns:p="http://purl.oclc.org/ooxml/presentationml/main" userDrawn="1">
  <p:cSld name="4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1016000" cy="261610"/>
          </a:xfrm>
          <a:prstGeom prst="rect">
            <a:avLst/>
          </a:prstGeom>
          <a:noFill/>
        </p:spPr>
        <p:txBody>
          <a:bodyPr wrap="square">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1016000" y="6248400"/>
            <a:ext cx="6197600" cy="26161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053220027"/>
      </p:ext>
    </p:extLst>
  </p:cSld>
  <p:clrMapOvr>
    <a:masterClrMapping/>
  </p:clrMapOvr>
  <p:timing>
    <p:tnLst>
      <p:par>
        <p:cTn id="1" dur="indefinite" restart="never" nodeType="tmRoot"/>
      </p:par>
    </p:tnLst>
  </p:timing>
</p:sldLayout>
</file>

<file path=ppt/slideLayouts/slideLayout5.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purl.oclc.org/ooxml/drawingml/main" xmlns:r="http://purl.oclc.org/ooxml/officeDocument/relationships" xmlns:p="http://purl.oclc.org/ooxml/presentationml/main" userDrawn="1">
  <p:cSld name="3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792759460"/>
      </p:ext>
    </p:extLst>
  </p:cSld>
  <p:clrMapOvr>
    <a:masterClrMapping/>
  </p:clrMapOvr>
  <p:timing>
    <p:tnLst>
      <p:par>
        <p:cTn id="1" dur="indefinite" restart="never" nodeType="tmRoot"/>
      </p:par>
    </p:tnLst>
  </p:timing>
</p:sldLayout>
</file>

<file path=ppt/slideLayouts/slideLayout51.xml><?xml version="1.0" encoding="utf-8"?>
<p:sldLayout xmlns:a="http://purl.oclc.org/ooxml/drawingml/main" xmlns:r="http://purl.oclc.org/ooxml/officeDocument/relationships" xmlns:p="http://purl.oclc.org/ooxml/presentationml/main" userDrawn="1">
  <p:cSld name="3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438008248"/>
      </p:ext>
    </p:extLst>
  </p:cSld>
  <p:clrMapOvr>
    <a:masterClrMapping/>
  </p:clrMapOvr>
  <p:timing>
    <p:tnLst>
      <p:par>
        <p:cTn id="1" dur="indefinite" restart="never" nodeType="tmRoot"/>
      </p:par>
    </p:tnLst>
  </p:timing>
</p:sldLayout>
</file>

<file path=ppt/slideLayouts/slideLayout52.xml><?xml version="1.0" encoding="utf-8"?>
<p:sldLayout xmlns:a="http://purl.oclc.org/ooxml/drawingml/main" xmlns:r="http://purl.oclc.org/ooxml/officeDocument/relationships" xmlns:p="http://purl.oclc.org/ooxml/presentationml/main" userDrawn="1">
  <p:cSld name="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2873663560"/>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00" y="1535113"/>
            <a:ext cx="5183717"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2800" y="2174875"/>
            <a:ext cx="51837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287433"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2874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33400"/>
            <a:ext cx="3807884" cy="901700"/>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533403"/>
            <a:ext cx="6714067" cy="559276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2802" y="1435103"/>
            <a:ext cx="3807884"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purl.oclc.org/ooxml/officeDocument/relationships/slideLayout" Target="../slideLayouts/slideLayout13.xml"/><Relationship Id="rId18" Type="http://purl.oclc.org/ooxml/officeDocument/relationships/slideLayout" Target="../slideLayouts/slideLayout18.xml"/><Relationship Id="rId26" Type="http://purl.oclc.org/ooxml/officeDocument/relationships/slideLayout" Target="../slideLayouts/slideLayout26.xml"/><Relationship Id="rId39" Type="http://purl.oclc.org/ooxml/officeDocument/relationships/slideLayout" Target="../slideLayouts/slideLayout39.xml"/><Relationship Id="rId3" Type="http://purl.oclc.org/ooxml/officeDocument/relationships/slideLayout" Target="../slideLayouts/slideLayout3.xml"/><Relationship Id="rId21" Type="http://purl.oclc.org/ooxml/officeDocument/relationships/slideLayout" Target="../slideLayouts/slideLayout21.xml"/><Relationship Id="rId34" Type="http://purl.oclc.org/ooxml/officeDocument/relationships/slideLayout" Target="../slideLayouts/slideLayout34.xml"/><Relationship Id="rId42" Type="http://purl.oclc.org/ooxml/officeDocument/relationships/slideLayout" Target="../slideLayouts/slideLayout42.xml"/><Relationship Id="rId47" Type="http://purl.oclc.org/ooxml/officeDocument/relationships/slideLayout" Target="../slideLayouts/slideLayout47.xml"/><Relationship Id="rId50" Type="http://purl.oclc.org/ooxml/officeDocument/relationships/slideLayout" Target="../slideLayouts/slideLayout50.xml"/><Relationship Id="rId7" Type="http://purl.oclc.org/ooxml/officeDocument/relationships/slideLayout" Target="../slideLayouts/slideLayout7.xml"/><Relationship Id="rId12" Type="http://purl.oclc.org/ooxml/officeDocument/relationships/slideLayout" Target="../slideLayouts/slideLayout12.xml"/><Relationship Id="rId17" Type="http://purl.oclc.org/ooxml/officeDocument/relationships/slideLayout" Target="../slideLayouts/slideLayout17.xml"/><Relationship Id="rId25" Type="http://purl.oclc.org/ooxml/officeDocument/relationships/slideLayout" Target="../slideLayouts/slideLayout25.xml"/><Relationship Id="rId33" Type="http://purl.oclc.org/ooxml/officeDocument/relationships/slideLayout" Target="../slideLayouts/slideLayout33.xml"/><Relationship Id="rId38" Type="http://purl.oclc.org/ooxml/officeDocument/relationships/slideLayout" Target="../slideLayouts/slideLayout38.xml"/><Relationship Id="rId46" Type="http://purl.oclc.org/ooxml/officeDocument/relationships/slideLayout" Target="../slideLayouts/slideLayout46.xml"/><Relationship Id="rId2" Type="http://purl.oclc.org/ooxml/officeDocument/relationships/slideLayout" Target="../slideLayouts/slideLayout2.xml"/><Relationship Id="rId16" Type="http://purl.oclc.org/ooxml/officeDocument/relationships/slideLayout" Target="../slideLayouts/slideLayout16.xml"/><Relationship Id="rId20" Type="http://purl.oclc.org/ooxml/officeDocument/relationships/slideLayout" Target="../slideLayouts/slideLayout20.xml"/><Relationship Id="rId29" Type="http://purl.oclc.org/ooxml/officeDocument/relationships/slideLayout" Target="../slideLayouts/slideLayout29.xml"/><Relationship Id="rId41" Type="http://purl.oclc.org/ooxml/officeDocument/relationships/slideLayout" Target="../slideLayouts/slideLayout41.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24" Type="http://purl.oclc.org/ooxml/officeDocument/relationships/slideLayout" Target="../slideLayouts/slideLayout24.xml"/><Relationship Id="rId32" Type="http://purl.oclc.org/ooxml/officeDocument/relationships/slideLayout" Target="../slideLayouts/slideLayout32.xml"/><Relationship Id="rId37" Type="http://purl.oclc.org/ooxml/officeDocument/relationships/slideLayout" Target="../slideLayouts/slideLayout37.xml"/><Relationship Id="rId40" Type="http://purl.oclc.org/ooxml/officeDocument/relationships/slideLayout" Target="../slideLayouts/slideLayout40.xml"/><Relationship Id="rId45" Type="http://purl.oclc.org/ooxml/officeDocument/relationships/slideLayout" Target="../slideLayouts/slideLayout45.xml"/><Relationship Id="rId53" Type="http://purl.oclc.org/ooxml/officeDocument/relationships/theme" Target="../theme/theme1.xml"/><Relationship Id="rId5" Type="http://purl.oclc.org/ooxml/officeDocument/relationships/slideLayout" Target="../slideLayouts/slideLayout5.xml"/><Relationship Id="rId15" Type="http://purl.oclc.org/ooxml/officeDocument/relationships/slideLayout" Target="../slideLayouts/slideLayout15.xml"/><Relationship Id="rId23" Type="http://purl.oclc.org/ooxml/officeDocument/relationships/slideLayout" Target="../slideLayouts/slideLayout23.xml"/><Relationship Id="rId28" Type="http://purl.oclc.org/ooxml/officeDocument/relationships/slideLayout" Target="../slideLayouts/slideLayout28.xml"/><Relationship Id="rId36" Type="http://purl.oclc.org/ooxml/officeDocument/relationships/slideLayout" Target="../slideLayouts/slideLayout36.xml"/><Relationship Id="rId49" Type="http://purl.oclc.org/ooxml/officeDocument/relationships/slideLayout" Target="../slideLayouts/slideLayout49.xml"/><Relationship Id="rId10" Type="http://purl.oclc.org/ooxml/officeDocument/relationships/slideLayout" Target="../slideLayouts/slideLayout10.xml"/><Relationship Id="rId19" Type="http://purl.oclc.org/ooxml/officeDocument/relationships/slideLayout" Target="../slideLayouts/slideLayout19.xml"/><Relationship Id="rId31" Type="http://purl.oclc.org/ooxml/officeDocument/relationships/slideLayout" Target="../slideLayouts/slideLayout31.xml"/><Relationship Id="rId44" Type="http://purl.oclc.org/ooxml/officeDocument/relationships/slideLayout" Target="../slideLayouts/slideLayout44.xml"/><Relationship Id="rId52" Type="http://purl.oclc.org/ooxml/officeDocument/relationships/slideLayout" Target="../slideLayouts/slideLayout52.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 Id="rId22" Type="http://purl.oclc.org/ooxml/officeDocument/relationships/slideLayout" Target="../slideLayouts/slideLayout22.xml"/><Relationship Id="rId27" Type="http://purl.oclc.org/ooxml/officeDocument/relationships/slideLayout" Target="../slideLayouts/slideLayout27.xml"/><Relationship Id="rId30" Type="http://purl.oclc.org/ooxml/officeDocument/relationships/slideLayout" Target="../slideLayouts/slideLayout30.xml"/><Relationship Id="rId35" Type="http://purl.oclc.org/ooxml/officeDocument/relationships/slideLayout" Target="../slideLayouts/slideLayout35.xml"/><Relationship Id="rId43" Type="http://purl.oclc.org/ooxml/officeDocument/relationships/slideLayout" Target="../slideLayouts/slideLayout43.xml"/><Relationship Id="rId48" Type="http://purl.oclc.org/ooxml/officeDocument/relationships/slideLayout" Target="../slideLayouts/slideLayout48.xml"/><Relationship Id="rId8" Type="http://purl.oclc.org/ooxml/officeDocument/relationships/slideLayout" Target="../slideLayouts/slideLayout8.xml"/><Relationship Id="rId51" Type="http://purl.oclc.org/ooxml/officeDocument/relationships/slideLayout" Target="../slideLayouts/slideLayout51.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0"/>
            <a:ext cx="12192000" cy="381000"/>
          </a:xfrm>
          <a:prstGeom prst="rect">
            <a:avLst/>
          </a:prstGeom>
          <a:solidFill>
            <a:srgbClr val="FFD457"/>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Rectangle 9"/>
          <p:cNvSpPr>
            <a:spLocks noChangeArrowheads="1"/>
          </p:cNvSpPr>
          <p:nvPr userDrawn="1"/>
        </p:nvSpPr>
        <p:spPr bwMode="auto">
          <a:xfrm>
            <a:off x="0" y="6477000"/>
            <a:ext cx="12192000" cy="381000"/>
          </a:xfrm>
          <a:prstGeom prst="rect">
            <a:avLst/>
          </a:prstGeom>
          <a:solidFill>
            <a:srgbClr val="919CA3"/>
          </a:solidFill>
          <a:ln w="9525">
            <a:noFill/>
            <a:miter lim="8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 Box 6"/>
          <p:cNvSpPr txBox="1">
            <a:spLocks noChangeArrowheads="1"/>
          </p:cNvSpPr>
          <p:nvPr userDrawn="1"/>
        </p:nvSpPr>
        <p:spPr bwMode="auto">
          <a:xfrm>
            <a:off x="8280400" y="6538915"/>
            <a:ext cx="3759200" cy="295275"/>
          </a:xfrm>
          <a:prstGeom prst="rect">
            <a:avLst/>
          </a:prstGeom>
          <a:noFill/>
          <a:ln w="9525">
            <a:noFill/>
            <a:miter lim="8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 id="2147483679" r:id="rId24"/>
    <p:sldLayoutId id="2147483680" r:id="rId25"/>
    <p:sldLayoutId id="2147483681" r:id="rId26"/>
    <p:sldLayoutId id="2147483682" r:id="rId27"/>
    <p:sldLayoutId id="2147483688" r:id="rId28"/>
    <p:sldLayoutId id="2147483695" r:id="rId29"/>
    <p:sldLayoutId id="2147483699" r:id="rId30"/>
    <p:sldLayoutId id="2147483702" r:id="rId31"/>
    <p:sldLayoutId id="2147483708" r:id="rId32"/>
    <p:sldLayoutId id="2147483709" r:id="rId33"/>
    <p:sldLayoutId id="2147483714" r:id="rId34"/>
    <p:sldLayoutId id="2147483719" r:id="rId35"/>
    <p:sldLayoutId id="2147483720" r:id="rId36"/>
    <p:sldLayoutId id="2147483721" r:id="rId37"/>
    <p:sldLayoutId id="2147483723" r:id="rId38"/>
    <p:sldLayoutId id="2147483724" r:id="rId39"/>
    <p:sldLayoutId id="2147483725" r:id="rId40"/>
    <p:sldLayoutId id="2147483726" r:id="rId41"/>
    <p:sldLayoutId id="2147483727" r:id="rId42"/>
    <p:sldLayoutId id="2147483728"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5" r:id="rId52"/>
  </p:sldLayoutIdLst>
  <p:hf sldNum="0" hdr="0" dt="0"/>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0.xml.rels><?xml version="1.0" encoding="UTF-8" standalone="yes"?>
<Relationships xmlns="http://schemas.openxmlformats.org/package/2006/relationships"><Relationship Id="rId3" Type="http://purl.oclc.org/ooxml/officeDocument/relationships/chart" Target="../charts/chart44.xml"/><Relationship Id="rId2" Type="http://purl.oclc.org/ooxml/officeDocument/relationships/notesSlide" Target="../notesSlides/notesSlide41.xml"/><Relationship Id="rId1" Type="http://purl.oclc.org/ooxml/officeDocument/relationships/slideLayout" Target="../slideLayouts/slideLayout49.xml"/></Relationships>
</file>

<file path=ppt/slides/_rels/slide10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2.xml.rels><?xml version="1.0" encoding="UTF-8" standalone="yes"?>
<Relationships xmlns="http://schemas.openxmlformats.org/package/2006/relationships"><Relationship Id="rId2" Type="http://purl.oclc.org/ooxml/officeDocument/relationships/notesSlide" Target="../notesSlides/notesSlide42.xml"/><Relationship Id="rId1" Type="http://purl.oclc.org/ooxml/officeDocument/relationships/slideLayout" Target="../slideLayouts/slideLayout1.xml"/></Relationships>
</file>

<file path=ppt/slides/_rels/slide10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4.xml.rels><?xml version="1.0" encoding="UTF-8" standalone="yes"?>
<Relationships xmlns="http://schemas.openxmlformats.org/package/2006/relationships"><Relationship Id="rId3" Type="http://purl.oclc.org/ooxml/officeDocument/relationships/image" Target="../media/image33.jpeg"/><Relationship Id="rId2" Type="http://purl.oclc.org/ooxml/officeDocument/relationships/notesSlide" Target="../notesSlides/notesSlide43.xml"/><Relationship Id="rId1" Type="http://purl.oclc.org/ooxml/officeDocument/relationships/slideLayout" Target="../slideLayouts/slideLayout3.xml"/></Relationships>
</file>

<file path=ppt/slides/_rels/slide105.xml.rels><?xml version="1.0" encoding="UTF-8" standalone="yes"?>
<Relationships xmlns="http://schemas.openxmlformats.org/package/2006/relationships"><Relationship Id="rId2" Type="http://purl.oclc.org/ooxml/officeDocument/relationships/notesSlide" Target="../notesSlides/notesSlide44.xml"/><Relationship Id="rId1" Type="http://purl.oclc.org/ooxml/officeDocument/relationships/slideLayout" Target="../slideLayouts/slideLayout3.xml"/></Relationships>
</file>

<file path=ppt/slides/_rels/slide106.xml.rels><?xml version="1.0" encoding="UTF-8" standalone="yes"?>
<Relationships xmlns="http://schemas.openxmlformats.org/package/2006/relationships"><Relationship Id="rId2" Type="http://purl.oclc.org/ooxml/officeDocument/relationships/notesSlide" Target="../notesSlides/notesSlide45.xml"/><Relationship Id="rId1" Type="http://purl.oclc.org/ooxml/officeDocument/relationships/slideLayout" Target="../slideLayouts/slideLayout3.xml"/></Relationships>
</file>

<file path=ppt/slides/_rels/slide107.xml.rels><?xml version="1.0" encoding="UTF-8" standalone="yes"?>
<Relationships xmlns="http://schemas.openxmlformats.org/package/2006/relationships"><Relationship Id="rId2" Type="http://purl.oclc.org/ooxml/officeDocument/relationships/notesSlide" Target="../notesSlides/notesSlide46.xml"/><Relationship Id="rId1" Type="http://purl.oclc.org/ooxml/officeDocument/relationships/slideLayout" Target="../slideLayouts/slideLayout7.xml"/></Relationships>
</file>

<file path=ppt/slides/_rels/slide108.xml.rels><?xml version="1.0" encoding="UTF-8" standalone="yes"?>
<Relationships xmlns="http://schemas.openxmlformats.org/package/2006/relationships"><Relationship Id="rId1" Type="http://purl.oclc.org/ooxml/officeDocument/relationships/slideLayout" Target="../slideLayouts/slideLayout22.xml"/></Relationships>
</file>

<file path=ppt/slides/_rels/slide109.xml.rels><?xml version="1.0" encoding="UTF-8" standalone="yes"?>
<Relationships xmlns="http://schemas.openxmlformats.org/package/2006/relationships"><Relationship Id="rId2" Type="http://purl.oclc.org/ooxml/officeDocument/relationships/image" Target="../media/image34.jpeg"/><Relationship Id="rId1" Type="http://purl.oclc.org/ooxml/officeDocument/relationships/slideLayout" Target="../slideLayouts/slideLayout50.xml"/></Relationships>
</file>

<file path=ppt/slides/_rels/slide11.xml.rels><?xml version="1.0" encoding="UTF-8" standalone="yes"?>
<Relationships xmlns="http://schemas.openxmlformats.org/package/2006/relationships"><Relationship Id="rId3" Type="http://purl.oclc.org/ooxml/officeDocument/relationships/image" Target="../media/image12.png"/><Relationship Id="rId7" Type="http://purl.oclc.org/ooxml/officeDocument/relationships/image" Target="../media/image16.png"/><Relationship Id="rId2" Type="http://purl.oclc.org/ooxml/officeDocument/relationships/image" Target="../media/image11.png"/><Relationship Id="rId1" Type="http://purl.oclc.org/ooxml/officeDocument/relationships/slideLayout" Target="../slideLayouts/slideLayout8.xml"/><Relationship Id="rId6" Type="http://purl.oclc.org/ooxml/officeDocument/relationships/image" Target="../media/image15.png"/><Relationship Id="rId5" Type="http://purl.oclc.org/ooxml/officeDocument/relationships/image" Target="../media/image14.png"/><Relationship Id="rId4" Type="http://purl.oclc.org/ooxml/officeDocument/relationships/image" Target="../media/image13.png"/></Relationships>
</file>

<file path=ppt/slides/_rels/slide110.xml.rels><?xml version="1.0" encoding="UTF-8" standalone="yes"?>
<Relationships xmlns="http://schemas.openxmlformats.org/package/2006/relationships"><Relationship Id="rId2" Type="http://purl.oclc.org/ooxml/officeDocument/relationships/image" Target="../media/image35.jpeg"/><Relationship Id="rId1" Type="http://purl.oclc.org/ooxml/officeDocument/relationships/slideLayout" Target="../slideLayouts/slideLayout51.xml"/></Relationships>
</file>

<file path=ppt/slides/_rels/slide11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1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1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14.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115.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116.xml.rels><?xml version="1.0" encoding="UTF-8" standalone="yes"?>
<Relationships xmlns="http://schemas.openxmlformats.org/package/2006/relationships"><Relationship Id="rId2" Type="http://purl.oclc.org/ooxml/officeDocument/relationships/notesSlide" Target="../notesSlides/notesSlide47.xml"/><Relationship Id="rId1" Type="http://purl.oclc.org/ooxml/officeDocument/relationships/slideLayout" Target="../slideLayouts/slideLayout8.xml"/></Relationships>
</file>

<file path=ppt/slides/_rels/slide11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1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19.xml.rels><?xml version="1.0" encoding="UTF-8" standalone="yes"?>
<Relationships xmlns="http://schemas.openxmlformats.org/package/2006/relationships"><Relationship Id="rId2" Type="http://purl.oclc.org/ooxml/officeDocument/relationships/notesSlide" Target="../notesSlides/notesSlide48.xml"/><Relationship Id="rId1" Type="http://purl.oclc.org/ooxml/officeDocument/relationships/slideLayout" Target="../slideLayouts/slideLayout8.xml"/></Relationships>
</file>

<file path=ppt/slides/_rels/slide12.xml.rels><?xml version="1.0" encoding="UTF-8" standalone="yes"?>
<Relationships xmlns="http://schemas.openxmlformats.org/package/2006/relationships"><Relationship Id="rId3" Type="http://purl.oclc.org/ooxml/officeDocument/relationships/image" Target="../media/image18.png"/><Relationship Id="rId7" Type="http://purl.oclc.org/ooxml/officeDocument/relationships/image" Target="../media/image22.png"/><Relationship Id="rId2" Type="http://purl.oclc.org/ooxml/officeDocument/relationships/image" Target="../media/image17.png"/><Relationship Id="rId1" Type="http://purl.oclc.org/ooxml/officeDocument/relationships/slideLayout" Target="../slideLayouts/slideLayout8.xml"/><Relationship Id="rId6" Type="http://purl.oclc.org/ooxml/officeDocument/relationships/image" Target="../media/image21.png"/><Relationship Id="rId5" Type="http://purl.oclc.org/ooxml/officeDocument/relationships/image" Target="../media/image20.png"/><Relationship Id="rId4" Type="http://purl.oclc.org/ooxml/officeDocument/relationships/image" Target="../media/image19.png"/></Relationships>
</file>

<file path=ppt/slides/_rels/slide120.xml.rels><?xml version="1.0" encoding="UTF-8" standalone="yes"?>
<Relationships xmlns="http://schemas.openxmlformats.org/package/2006/relationships"><Relationship Id="rId3" Type="http://purl.oclc.org/ooxml/officeDocument/relationships/notesSlide" Target="../notesSlides/notesSlide49.xml"/><Relationship Id="rId2" Type="http://purl.oclc.org/ooxml/officeDocument/relationships/slideLayout" Target="../slideLayouts/slideLayout8.xml"/><Relationship Id="rId1" Type="http://schemas.openxmlformats.org/officeDocument/2006/relationships/vmlDrawing" Target="../drawings/vmlDrawing1.vml"/><Relationship Id="rId6" Type="http://purl.oclc.org/ooxml/officeDocument/relationships/image" Target="../media/image36.emf"/><Relationship Id="rId5" Type="http://purl.oclc.org/ooxml/officeDocument/relationships/oleObject" Target="../embeddings/Microsoft_Word_97_-_2003_Document1.doc"/><Relationship Id="rId4" Type="http://purl.oclc.org/ooxml/officeDocument/relationships/oleObject" Target="../embeddings/oleObject1.bin"/></Relationships>
</file>

<file path=ppt/slides/_rels/slide12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22.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123.xml.rels><?xml version="1.0" encoding="UTF-8" standalone="yes"?>
<Relationships xmlns="http://schemas.openxmlformats.org/package/2006/relationships"><Relationship Id="rId3" Type="http://purl.oclc.org/ooxml/officeDocument/relationships/image" Target="../media/image37.png"/><Relationship Id="rId2" Type="http://purl.oclc.org/ooxml/officeDocument/relationships/notesSlide" Target="../notesSlides/notesSlide50.xml"/><Relationship Id="rId1" Type="http://purl.oclc.org/ooxml/officeDocument/relationships/slideLayout" Target="../slideLayouts/slideLayout1.xml"/></Relationships>
</file>

<file path=ppt/slides/_rels/slide124.xml.rels><?xml version="1.0" encoding="UTF-8" standalone="yes"?>
<Relationships xmlns="http://schemas.openxmlformats.org/package/2006/relationships"><Relationship Id="rId3" Type="http://purl.oclc.org/ooxml/officeDocument/relationships/image" Target="../media/image37.png"/><Relationship Id="rId2" Type="http://purl.oclc.org/ooxml/officeDocument/relationships/notesSlide" Target="../notesSlides/notesSlide51.xml"/><Relationship Id="rId1" Type="http://purl.oclc.org/ooxml/officeDocument/relationships/slideLayout" Target="../slideLayouts/slideLayout1.xml"/></Relationships>
</file>

<file path=ppt/slides/_rels/slide125.xml.rels><?xml version="1.0" encoding="UTF-8" standalone="yes"?>
<Relationships xmlns="http://schemas.openxmlformats.org/package/2006/relationships"><Relationship Id="rId2" Type="http://purl.oclc.org/ooxml/officeDocument/relationships/notesSlide" Target="../notesSlides/notesSlide52.xml"/><Relationship Id="rId1" Type="http://purl.oclc.org/ooxml/officeDocument/relationships/slideLayout" Target="../slideLayouts/slideLayout8.xml"/></Relationships>
</file>

<file path=ppt/slides/_rels/slide126.xml.rels><?xml version="1.0" encoding="UTF-8" standalone="yes"?>
<Relationships xmlns="http://schemas.openxmlformats.org/package/2006/relationships"><Relationship Id="rId3" Type="http://purl.oclc.org/ooxml/officeDocument/relationships/image" Target="../media/image37.png"/><Relationship Id="rId2" Type="http://purl.oclc.org/ooxml/officeDocument/relationships/notesSlide" Target="../notesSlides/notesSlide53.xml"/><Relationship Id="rId1" Type="http://purl.oclc.org/ooxml/officeDocument/relationships/slideLayout" Target="../slideLayouts/slideLayout8.xml"/></Relationships>
</file>

<file path=ppt/slides/_rels/slide127.xml.rels><?xml version="1.0" encoding="UTF-8" standalone="yes"?>
<Relationships xmlns="http://schemas.openxmlformats.org/package/2006/relationships"><Relationship Id="rId3" Type="http://purl.oclc.org/ooxml/officeDocument/relationships/image" Target="../media/image37.png"/><Relationship Id="rId2" Type="http://purl.oclc.org/ooxml/officeDocument/relationships/notesSlide" Target="../notesSlides/notesSlide54.xml"/><Relationship Id="rId1" Type="http://purl.oclc.org/ooxml/officeDocument/relationships/slideLayout" Target="../slideLayouts/slideLayout8.xml"/></Relationships>
</file>

<file path=ppt/slides/_rels/slide128.xml.rels><?xml version="1.0" encoding="UTF-8" standalone="yes"?>
<Relationships xmlns="http://schemas.openxmlformats.org/package/2006/relationships"><Relationship Id="rId3" Type="http://purl.oclc.org/ooxml/officeDocument/relationships/image" Target="../media/image37.png"/><Relationship Id="rId2" Type="http://purl.oclc.org/ooxml/officeDocument/relationships/notesSlide" Target="../notesSlides/notesSlide55.xml"/><Relationship Id="rId1" Type="http://purl.oclc.org/ooxml/officeDocument/relationships/slideLayout" Target="../slideLayouts/slideLayout8.xml"/></Relationships>
</file>

<file path=ppt/slides/_rels/slide129.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13.xml"/></Relationships>
</file>

<file path=ppt/slides/_rels/slide130.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1.xml.rels><?xml version="1.0" encoding="UTF-8" standalone="yes"?>
<Relationships xmlns="http://schemas.openxmlformats.org/package/2006/relationships"><Relationship Id="rId2" Type="http://purl.oclc.org/ooxml/officeDocument/relationships/notesSlide" Target="../notesSlides/notesSlide56.xml"/><Relationship Id="rId1" Type="http://purl.oclc.org/ooxml/officeDocument/relationships/slideLayout" Target="../slideLayouts/slideLayout3.xml"/></Relationships>
</file>

<file path=ppt/slides/_rels/slide13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4.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5.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6.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7.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39.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xml.rels><?xml version="1.0" encoding="UTF-8" standalone="yes"?>
<Relationships xmlns="http://schemas.openxmlformats.org/package/2006/relationships"><Relationship Id="rId1" Type="http://purl.oclc.org/ooxml/officeDocument/relationships/slideLayout" Target="../slideLayouts/slideLayout14.xml"/></Relationships>
</file>

<file path=ppt/slides/_rels/slide140.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2.xml.rels><?xml version="1.0" encoding="UTF-8" standalone="yes"?>
<Relationships xmlns="http://schemas.openxmlformats.org/package/2006/relationships"><Relationship Id="rId3" Type="http://purl.oclc.org/ooxml/officeDocument/relationships/chart" Target="../charts/chart45.xml"/><Relationship Id="rId2" Type="http://purl.oclc.org/ooxml/officeDocument/relationships/notesSlide" Target="../notesSlides/notesSlide57.xml"/><Relationship Id="rId1" Type="http://purl.oclc.org/ooxml/officeDocument/relationships/slideLayout" Target="../slideLayouts/slideLayout4.xml"/></Relationships>
</file>

<file path=ppt/slides/_rels/slide14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4.xml.rels><?xml version="1.0" encoding="UTF-8" standalone="yes"?>
<Relationships xmlns="http://schemas.openxmlformats.org/package/2006/relationships"><Relationship Id="rId3" Type="http://purl.oclc.org/ooxml/officeDocument/relationships/image" Target="../media/image39.png"/><Relationship Id="rId2" Type="http://purl.oclc.org/ooxml/officeDocument/relationships/image" Target="../media/image38.png"/><Relationship Id="rId1" Type="http://purl.oclc.org/ooxml/officeDocument/relationships/slideLayout" Target="../slideLayouts/slideLayout23.xml"/></Relationships>
</file>

<file path=ppt/slides/_rels/slide145.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6.xml.rels><?xml version="1.0" encoding="UTF-8" standalone="yes"?>
<Relationships xmlns="http://schemas.openxmlformats.org/package/2006/relationships"><Relationship Id="rId2" Type="http://purl.oclc.org/ooxml/officeDocument/relationships/notesSlide" Target="../notesSlides/notesSlide58.xml"/><Relationship Id="rId1" Type="http://purl.oclc.org/ooxml/officeDocument/relationships/slideLayout" Target="../slideLayouts/slideLayout1.xml"/></Relationships>
</file>

<file path=ppt/slides/_rels/slide147.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49.xml.rels><?xml version="1.0" encoding="UTF-8" standalone="yes"?>
<Relationships xmlns="http://schemas.openxmlformats.org/package/2006/relationships"><Relationship Id="rId3" Type="http://purl.oclc.org/ooxml/officeDocument/relationships/image" Target="../media/image41.png"/><Relationship Id="rId2" Type="http://purl.oclc.org/ooxml/officeDocument/relationships/image" Target="../media/image40.png"/><Relationship Id="rId1" Type="http://purl.oclc.org/ooxml/officeDocument/relationships/slideLayout" Target="../slideLayouts/slideLayout3.xml"/></Relationships>
</file>

<file path=ppt/slides/_rels/slide15.xml.rels><?xml version="1.0" encoding="UTF-8" standalone="yes"?>
<Relationships xmlns="http://schemas.openxmlformats.org/package/2006/relationships"><Relationship Id="rId3" Type="http://purl.oclc.org/ooxml/officeDocument/relationships/chart" Target="../charts/chart1.xml"/><Relationship Id="rId2" Type="http://purl.oclc.org/ooxml/officeDocument/relationships/notesSlide" Target="../notesSlides/notesSlide3.xml"/><Relationship Id="rId1" Type="http://purl.oclc.org/ooxml/officeDocument/relationships/slideLayout" Target="../slideLayouts/slideLayout14.xml"/></Relationships>
</file>

<file path=ppt/slides/_rels/slide150.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151.xml.rels><?xml version="1.0" encoding="UTF-8" standalone="yes"?>
<Relationships xmlns="http://schemas.openxmlformats.org/package/2006/relationships"><Relationship Id="rId1" Type="http://purl.oclc.org/ooxml/officeDocument/relationships/slideLayout" Target="../slideLayouts/slideLayout31.xml"/></Relationships>
</file>

<file path=ppt/slides/_rels/slide16.xml.rels><?xml version="1.0" encoding="UTF-8" standalone="yes"?>
<Relationships xmlns="http://schemas.openxmlformats.org/package/2006/relationships"><Relationship Id="rId3" Type="http://purl.oclc.org/ooxml/officeDocument/relationships/chart" Target="../charts/chart2.xml"/><Relationship Id="rId2" Type="http://purl.oclc.org/ooxml/officeDocument/relationships/notesSlide" Target="../notesSlides/notesSlide4.xml"/><Relationship Id="rId1" Type="http://purl.oclc.org/ooxml/officeDocument/relationships/slideLayout" Target="../slideLayouts/slideLayout15.xml"/><Relationship Id="rId4" Type="http://purl.oclc.org/ooxml/officeDocument/relationships/hyperlink" Target="http://data.un.org/DocumentData.aspx?q=income+inequality&amp;id=365http://data.un.org/DocumentData.aspx?q=income+inequality&amp;id=365" TargetMode="External"/></Relationships>
</file>

<file path=ppt/slides/_rels/slide17.xml.rels><?xml version="1.0" encoding="UTF-8" standalone="yes"?>
<Relationships xmlns="http://schemas.openxmlformats.org/package/2006/relationships"><Relationship Id="rId1" Type="http://purl.oclc.org/ooxml/officeDocument/relationships/slideLayout" Target="../slideLayouts/slideLayout15.xml"/></Relationships>
</file>

<file path=ppt/slides/_rels/slide18.xml.rels><?xml version="1.0" encoding="UTF-8" standalone="yes"?>
<Relationships xmlns="http://schemas.openxmlformats.org/package/2006/relationships"><Relationship Id="rId3" Type="http://purl.oclc.org/ooxml/officeDocument/relationships/chart" Target="../charts/chart3.xml"/><Relationship Id="rId2" Type="http://purl.oclc.org/ooxml/officeDocument/relationships/notesSlide" Target="../notesSlides/notesSlide5.xml"/><Relationship Id="rId1" Type="http://purl.oclc.org/ooxml/officeDocument/relationships/slideLayout" Target="../slideLayouts/slideLayout3.xml"/></Relationships>
</file>

<file path=ppt/slides/_rels/slide19.xml.rels><?xml version="1.0" encoding="UTF-8" standalone="yes"?>
<Relationships xmlns="http://schemas.openxmlformats.org/package/2006/relationships"><Relationship Id="rId3" Type="http://purl.oclc.org/ooxml/officeDocument/relationships/chart" Target="../charts/chart4.xml"/><Relationship Id="rId2" Type="http://purl.oclc.org/ooxml/officeDocument/relationships/notesSlide" Target="../notesSlides/notesSlide6.xml"/><Relationship Id="rId1" Type="http://purl.oclc.org/ooxml/officeDocument/relationships/slideLayout" Target="../slideLayouts/slideLayout3.xml"/></Relationships>
</file>

<file path=ppt/slides/_rels/slide2.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1.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15.xml"/></Relationships>
</file>

<file path=ppt/slides/_rels/slide21.xml.rels><?xml version="1.0" encoding="UTF-8" standalone="yes"?>
<Relationships xmlns="http://schemas.openxmlformats.org/package/2006/relationships"><Relationship Id="rId3" Type="http://purl.oclc.org/ooxml/officeDocument/relationships/chart" Target="../charts/chart5.xml"/><Relationship Id="rId2" Type="http://purl.oclc.org/ooxml/officeDocument/relationships/notesSlide" Target="../notesSlides/notesSlide7.xml"/><Relationship Id="rId1" Type="http://purl.oclc.org/ooxml/officeDocument/relationships/slideLayout" Target="../slideLayouts/slideLayout16.xml"/></Relationships>
</file>

<file path=ppt/slides/_rels/slide22.xml.rels><?xml version="1.0" encoding="UTF-8" standalone="yes"?>
<Relationships xmlns="http://schemas.openxmlformats.org/package/2006/relationships"><Relationship Id="rId3" Type="http://purl.oclc.org/ooxml/officeDocument/relationships/chart" Target="../charts/chart6.xml"/><Relationship Id="rId2" Type="http://purl.oclc.org/ooxml/officeDocument/relationships/notesSlide" Target="../notesSlides/notesSlide8.xml"/><Relationship Id="rId1" Type="http://purl.oclc.org/ooxml/officeDocument/relationships/slideLayout" Target="../slideLayouts/slideLayout17.xml"/></Relationships>
</file>

<file path=ppt/slides/_rels/slide2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4.xml.rels><?xml version="1.0" encoding="UTF-8" standalone="yes"?>
<Relationships xmlns="http://schemas.openxmlformats.org/package/2006/relationships"><Relationship Id="rId2" Type="http://purl.oclc.org/ooxml/officeDocument/relationships/chart" Target="../charts/chart7.xml"/><Relationship Id="rId1" Type="http://purl.oclc.org/ooxml/officeDocument/relationships/slideLayout" Target="../slideLayouts/slideLayout1.xml"/></Relationships>
</file>

<file path=ppt/slides/_rels/slide25.xml.rels><?xml version="1.0" encoding="UTF-8" standalone="yes"?>
<Relationships xmlns="http://schemas.openxmlformats.org/package/2006/relationships"><Relationship Id="rId3" Type="http://purl.oclc.org/ooxml/officeDocument/relationships/hyperlink" Target="http://www.bls.gov/news.release/empsit.t04htm" TargetMode="External"/><Relationship Id="rId2" Type="http://purl.oclc.org/ooxml/officeDocument/relationships/chart" Target="../charts/chart8.xml"/><Relationship Id="rId1" Type="http://purl.oclc.org/ooxml/officeDocument/relationships/slideLayout" Target="../slideLayouts/slideLayout18.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7.xml.rels><?xml version="1.0" encoding="UTF-8" standalone="yes"?>
<Relationships xmlns="http://schemas.openxmlformats.org/package/2006/relationships"><Relationship Id="rId2" Type="http://purl.oclc.org/ooxml/officeDocument/relationships/chart" Target="../charts/chart9.xml"/><Relationship Id="rId1" Type="http://purl.oclc.org/ooxml/officeDocument/relationships/slideLayout" Target="../slideLayouts/slideLayout35.xml"/></Relationships>
</file>

<file path=ppt/slides/_rels/slide28.xml.rels><?xml version="1.0" encoding="UTF-8" standalone="yes"?>
<Relationships xmlns="http://schemas.openxmlformats.org/package/2006/relationships"><Relationship Id="rId2" Type="http://purl.oclc.org/ooxml/officeDocument/relationships/chart" Target="../charts/chart10.xml"/><Relationship Id="rId1" Type="http://purl.oclc.org/ooxml/officeDocument/relationships/slideLayout" Target="../slideLayouts/slideLayout36.xml"/></Relationships>
</file>

<file path=ppt/slides/_rels/slide29.xml.rels><?xml version="1.0" encoding="UTF-8" standalone="yes"?>
<Relationships xmlns="http://schemas.openxmlformats.org/package/2006/relationships"><Relationship Id="rId2" Type="http://purl.oclc.org/ooxml/officeDocument/relationships/chart" Target="../charts/chart11.xml"/><Relationship Id="rId1" Type="http://purl.oclc.org/ooxml/officeDocument/relationships/slideLayout" Target="../slideLayouts/slideLayout37.xml"/></Relationships>
</file>

<file path=ppt/slides/_rels/slide3.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1.xml"/></Relationships>
</file>

<file path=ppt/slides/_rels/slide30.xml.rels><?xml version="1.0" encoding="UTF-8" standalone="yes"?>
<Relationships xmlns="http://schemas.openxmlformats.org/package/2006/relationships"><Relationship Id="rId2" Type="http://purl.oclc.org/ooxml/officeDocument/relationships/chart" Target="../charts/chart12.xml"/><Relationship Id="rId1" Type="http://purl.oclc.org/ooxml/officeDocument/relationships/slideLayout" Target="../slideLayouts/slideLayout29.xml"/></Relationships>
</file>

<file path=ppt/slides/_rels/slide3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32.xml.rels><?xml version="1.0" encoding="UTF-8" standalone="yes"?>
<Relationships xmlns="http://schemas.openxmlformats.org/package/2006/relationships"><Relationship Id="rId3" Type="http://purl.oclc.org/ooxml/officeDocument/relationships/image" Target="../media/image23.jpeg"/><Relationship Id="rId2" Type="http://purl.oclc.org/ooxml/officeDocument/relationships/notesSlide" Target="../notesSlides/notesSlide9.xml"/><Relationship Id="rId1" Type="http://purl.oclc.org/ooxml/officeDocument/relationships/slideLayout" Target="../slideLayouts/slideLayout18.xml"/></Relationships>
</file>

<file path=ppt/slides/_rels/slide33.xml.rels><?xml version="1.0" encoding="UTF-8" standalone="yes"?>
<Relationships xmlns="http://schemas.openxmlformats.org/package/2006/relationships"><Relationship Id="rId1" Type="http://purl.oclc.org/ooxml/officeDocument/relationships/slideLayout" Target="../slideLayouts/slideLayout38.xml"/></Relationships>
</file>

<file path=ppt/slides/_rels/slide34.xml.rels><?xml version="1.0" encoding="UTF-8" standalone="yes"?>
<Relationships xmlns="http://schemas.openxmlformats.org/package/2006/relationships"><Relationship Id="rId3" Type="http://purl.oclc.org/ooxml/officeDocument/relationships/chart" Target="../charts/chart13.xml"/><Relationship Id="rId2" Type="http://purl.oclc.org/ooxml/officeDocument/relationships/notesSlide" Target="../notesSlides/notesSlide10.xml"/><Relationship Id="rId1" Type="http://purl.oclc.org/ooxml/officeDocument/relationships/slideLayout" Target="../slideLayouts/slideLayout39.xml"/></Relationships>
</file>

<file path=ppt/slides/_rels/slide35.xml.rels><?xml version="1.0" encoding="UTF-8" standalone="yes"?>
<Relationships xmlns="http://schemas.openxmlformats.org/package/2006/relationships"><Relationship Id="rId1" Type="http://purl.oclc.org/ooxml/officeDocument/relationships/slideLayout" Target="../slideLayouts/slideLayout40.xml"/></Relationships>
</file>

<file path=ppt/slides/_rels/slide36.xml.rels><?xml version="1.0" encoding="UTF-8" standalone="yes"?>
<Relationships xmlns="http://schemas.openxmlformats.org/package/2006/relationships"><Relationship Id="rId3" Type="http://purl.oclc.org/ooxml/officeDocument/relationships/chart" Target="../charts/chart14.xml"/><Relationship Id="rId2" Type="http://purl.oclc.org/ooxml/officeDocument/relationships/notesSlide" Target="../notesSlides/notesSlide11.xml"/><Relationship Id="rId1" Type="http://purl.oclc.org/ooxml/officeDocument/relationships/slideLayout" Target="../slideLayouts/slideLayout41.xml"/></Relationships>
</file>

<file path=ppt/slides/_rels/slide37.xml.rels><?xml version="1.0" encoding="UTF-8" standalone="yes"?>
<Relationships xmlns="http://schemas.openxmlformats.org/package/2006/relationships"><Relationship Id="rId3" Type="http://purl.oclc.org/ooxml/officeDocument/relationships/chart" Target="../charts/chart15.xml"/><Relationship Id="rId2" Type="http://purl.oclc.org/ooxml/officeDocument/relationships/notesSlide" Target="../notesSlides/notesSlide12.xml"/><Relationship Id="rId1" Type="http://purl.oclc.org/ooxml/officeDocument/relationships/slideLayout" Target="../slideLayouts/slideLayout42.xml"/></Relationships>
</file>

<file path=ppt/slides/_rels/slide3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39.xml.rels><?xml version="1.0" encoding="UTF-8" standalone="yes"?>
<Relationships xmlns="http://schemas.openxmlformats.org/package/2006/relationships"><Relationship Id="rId3" Type="http://purl.oclc.org/ooxml/officeDocument/relationships/chart" Target="../charts/chart16.xml"/><Relationship Id="rId2" Type="http://purl.oclc.org/ooxml/officeDocument/relationships/notesSlide" Target="../notesSlides/notesSlide13.xml"/><Relationship Id="rId1" Type="http://purl.oclc.org/ooxml/officeDocument/relationships/slideLayout" Target="../slideLayouts/slideLayout3.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40.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41.xml.rels><?xml version="1.0" encoding="UTF-8" standalone="yes"?>
<Relationships xmlns="http://schemas.openxmlformats.org/package/2006/relationships"><Relationship Id="rId3" Type="http://purl.oclc.org/ooxml/officeDocument/relationships/chart" Target="../charts/chart17.xml"/><Relationship Id="rId2" Type="http://purl.oclc.org/ooxml/officeDocument/relationships/notesSlide" Target="../notesSlides/notesSlide14.xml"/><Relationship Id="rId1" Type="http://purl.oclc.org/ooxml/officeDocument/relationships/slideLayout" Target="../slideLayouts/slideLayout3.xml"/></Relationships>
</file>

<file path=ppt/slides/_rels/slide42.xml.rels><?xml version="1.0" encoding="UTF-8" standalone="yes"?>
<Relationships xmlns="http://schemas.openxmlformats.org/package/2006/relationships"><Relationship Id="rId3" Type="http://purl.oclc.org/ooxml/officeDocument/relationships/hyperlink" Target="http://www.gao.gov/new.items/d114.pdf" TargetMode="External"/><Relationship Id="rId2" Type="http://purl.oclc.org/ooxml/officeDocument/relationships/notesSlide" Target="../notesSlides/notesSlide15.xml"/><Relationship Id="rId1" Type="http://purl.oclc.org/ooxml/officeDocument/relationships/slideLayout" Target="../slideLayouts/slideLayout43.xml"/><Relationship Id="rId4" Type="http://purl.oclc.org/ooxml/officeDocument/relationships/image" Target="../media/image24.png"/></Relationships>
</file>

<file path=ppt/slides/_rels/slide4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44.xml.rels><?xml version="1.0" encoding="UTF-8" standalone="yes"?>
<Relationships xmlns="http://schemas.openxmlformats.org/package/2006/relationships"><Relationship Id="rId3" Type="http://purl.oclc.org/ooxml/officeDocument/relationships/chart" Target="../charts/chart18.xml"/><Relationship Id="rId2" Type="http://purl.oclc.org/ooxml/officeDocument/relationships/notesSlide" Target="../notesSlides/notesSlide16.xml"/><Relationship Id="rId1" Type="http://purl.oclc.org/ooxml/officeDocument/relationships/slideLayout" Target="../slideLayouts/slideLayout3.xml"/></Relationships>
</file>

<file path=ppt/slides/_rels/slide45.xml.rels><?xml version="1.0" encoding="UTF-8" standalone="yes"?>
<Relationships xmlns="http://schemas.openxmlformats.org/package/2006/relationships"><Relationship Id="rId3" Type="http://purl.oclc.org/ooxml/officeDocument/relationships/chart" Target="../charts/chart19.xml"/><Relationship Id="rId2" Type="http://purl.oclc.org/ooxml/officeDocument/relationships/notesSlide" Target="../notesSlides/notesSlide17.xml"/><Relationship Id="rId1" Type="http://purl.oclc.org/ooxml/officeDocument/relationships/slideLayout" Target="../slideLayouts/slideLayout8.xml"/></Relationships>
</file>

<file path=ppt/slides/_rels/slide46.xml.rels><?xml version="1.0" encoding="UTF-8" standalone="yes"?>
<Relationships xmlns="http://schemas.openxmlformats.org/package/2006/relationships"><Relationship Id="rId2" Type="http://purl.oclc.org/ooxml/officeDocument/relationships/notesSlide" Target="../notesSlides/notesSlide18.xml"/><Relationship Id="rId1" Type="http://purl.oclc.org/ooxml/officeDocument/relationships/slideLayout" Target="../slideLayouts/slideLayout1.xml"/></Relationships>
</file>

<file path=ppt/slides/_rels/slide47.xml.rels><?xml version="1.0" encoding="UTF-8" standalone="yes"?>
<Relationships xmlns="http://schemas.openxmlformats.org/package/2006/relationships"><Relationship Id="rId3" Type="http://purl.oclc.org/ooxml/officeDocument/relationships/chart" Target="../charts/chart20.xml"/><Relationship Id="rId2" Type="http://purl.oclc.org/ooxml/officeDocument/relationships/notesSlide" Target="../notesSlides/notesSlide19.xml"/><Relationship Id="rId1" Type="http://purl.oclc.org/ooxml/officeDocument/relationships/slideLayout" Target="../slideLayouts/slideLayout8.xml"/></Relationships>
</file>

<file path=ppt/slides/_rels/slide4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49.xml.rels><?xml version="1.0" encoding="UTF-8" standalone="yes"?>
<Relationships xmlns="http://schemas.openxmlformats.org/package/2006/relationships"><Relationship Id="rId1" Type="http://purl.oclc.org/ooxml/officeDocument/relationships/slideLayout" Target="../slideLayouts/slideLayout8.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50.xml.rels><?xml version="1.0" encoding="UTF-8" standalone="yes"?>
<Relationships xmlns="http://schemas.openxmlformats.org/package/2006/relationships"><Relationship Id="rId3" Type="http://purl.oclc.org/ooxml/officeDocument/relationships/chart" Target="../charts/chart21.xml"/><Relationship Id="rId2" Type="http://purl.oclc.org/ooxml/officeDocument/relationships/notesSlide" Target="../notesSlides/notesSlide20.xml"/><Relationship Id="rId1" Type="http://purl.oclc.org/ooxml/officeDocument/relationships/slideLayout" Target="../slideLayouts/slideLayout3.xml"/></Relationships>
</file>

<file path=ppt/slides/_rels/slide51.xml.rels><?xml version="1.0" encoding="UTF-8" standalone="yes"?>
<Relationships xmlns="http://schemas.openxmlformats.org/package/2006/relationships"><Relationship Id="rId3" Type="http://purl.oclc.org/ooxml/officeDocument/relationships/chart" Target="../charts/chart22.xml"/><Relationship Id="rId2" Type="http://purl.oclc.org/ooxml/officeDocument/relationships/notesSlide" Target="../notesSlides/notesSlide21.xml"/><Relationship Id="rId1" Type="http://purl.oclc.org/ooxml/officeDocument/relationships/slideLayout" Target="../slideLayouts/slideLayout52.xml"/></Relationships>
</file>

<file path=ppt/slides/_rels/slide5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53.xml.rels><?xml version="1.0" encoding="UTF-8" standalone="yes"?>
<Relationships xmlns="http://schemas.openxmlformats.org/package/2006/relationships"><Relationship Id="rId3" Type="http://purl.oclc.org/ooxml/officeDocument/relationships/chart" Target="../charts/chart23.xml"/><Relationship Id="rId2" Type="http://purl.oclc.org/ooxml/officeDocument/relationships/notesSlide" Target="../notesSlides/notesSlide22.xml"/><Relationship Id="rId1" Type="http://purl.oclc.org/ooxml/officeDocument/relationships/slideLayout" Target="../slideLayouts/slideLayout5.xml"/><Relationship Id="rId4" Type="http://purl.oclc.org/ooxml/officeDocument/relationships/chart" Target="../charts/chart24.xml"/></Relationships>
</file>

<file path=ppt/slides/_rels/slide54.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55.xml.rels><?xml version="1.0" encoding="UTF-8" standalone="yes"?>
<Relationships xmlns="http://schemas.openxmlformats.org/package/2006/relationships"><Relationship Id="rId3" Type="http://purl.oclc.org/ooxml/officeDocument/relationships/chart" Target="../charts/chart25.xml"/><Relationship Id="rId2" Type="http://purl.oclc.org/ooxml/officeDocument/relationships/notesSlide" Target="../notesSlides/notesSlide23.xml"/><Relationship Id="rId1" Type="http://purl.oclc.org/ooxml/officeDocument/relationships/slideLayout" Target="../slideLayouts/slideLayout30.xml"/></Relationships>
</file>

<file path=ppt/slides/_rels/slide56.xml.rels><?xml version="1.0" encoding="UTF-8" standalone="yes"?>
<Relationships xmlns="http://schemas.openxmlformats.org/package/2006/relationships"><Relationship Id="rId3" Type="http://purl.oclc.org/ooxml/officeDocument/relationships/chart" Target="../charts/chart26.xml"/><Relationship Id="rId2" Type="http://purl.oclc.org/ooxml/officeDocument/relationships/notesSlide" Target="../notesSlides/notesSlide24.xml"/><Relationship Id="rId1" Type="http://purl.oclc.org/ooxml/officeDocument/relationships/slideLayout" Target="../slideLayouts/slideLayout32.xml"/></Relationships>
</file>

<file path=ppt/slides/_rels/slide57.xml.rels><?xml version="1.0" encoding="UTF-8" standalone="yes"?>
<Relationships xmlns="http://schemas.openxmlformats.org/package/2006/relationships"><Relationship Id="rId3" Type="http://purl.oclc.org/ooxml/officeDocument/relationships/chart" Target="../charts/chart27.xml"/><Relationship Id="rId2" Type="http://purl.oclc.org/ooxml/officeDocument/relationships/notesSlide" Target="../notesSlides/notesSlide25.xml"/><Relationship Id="rId1" Type="http://purl.oclc.org/ooxml/officeDocument/relationships/slideLayout" Target="../slideLayouts/slideLayout33.xml"/></Relationships>
</file>

<file path=ppt/slides/_rels/slide5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59.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0.xml.rels><?xml version="1.0" encoding="UTF-8" standalone="yes"?>
<Relationships xmlns="http://schemas.openxmlformats.org/package/2006/relationships"><Relationship Id="rId2" Type="http://purl.oclc.org/ooxml/officeDocument/relationships/image" Target="../media/image25.jpeg"/><Relationship Id="rId1" Type="http://purl.oclc.org/ooxml/officeDocument/relationships/slideLayout" Target="../slideLayouts/slideLayout1.xml"/></Relationships>
</file>

<file path=ppt/slides/_rels/slide6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2.xml.rels><?xml version="1.0" encoding="UTF-8" standalone="yes"?>
<Relationships xmlns="http://schemas.openxmlformats.org/package/2006/relationships"><Relationship Id="rId1" Type="http://purl.oclc.org/ooxml/officeDocument/relationships/slideLayout" Target="../slideLayouts/slideLayout19.xml"/></Relationships>
</file>

<file path=ppt/slides/_rels/slide63.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4.xml.rels><?xml version="1.0" encoding="UTF-8" standalone="yes"?>
<Relationships xmlns="http://schemas.openxmlformats.org/package/2006/relationships"><Relationship Id="rId2" Type="http://purl.oclc.org/ooxml/officeDocument/relationships/chart" Target="../charts/chart28.xml"/><Relationship Id="rId1" Type="http://purl.oclc.org/ooxml/officeDocument/relationships/slideLayout" Target="../slideLayouts/slideLayout20.xml"/></Relationships>
</file>

<file path=ppt/slides/_rels/slide65.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6.xml.rels><?xml version="1.0" encoding="UTF-8" standalone="yes"?>
<Relationships xmlns="http://schemas.openxmlformats.org/package/2006/relationships"><Relationship Id="rId3" Type="http://purl.oclc.org/ooxml/officeDocument/relationships/chart" Target="../charts/chart29.xml"/><Relationship Id="rId2" Type="http://purl.oclc.org/ooxml/officeDocument/relationships/notesSlide" Target="../notesSlides/notesSlide26.xml"/><Relationship Id="rId1" Type="http://purl.oclc.org/ooxml/officeDocument/relationships/slideLayout" Target="../slideLayouts/slideLayout28.xml"/></Relationships>
</file>

<file path=ppt/slides/_rels/slide67.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68.xml.rels><?xml version="1.0" encoding="UTF-8" standalone="yes"?>
<Relationships xmlns="http://schemas.openxmlformats.org/package/2006/relationships"><Relationship Id="rId3" Type="http://purl.oclc.org/ooxml/officeDocument/relationships/chart" Target="../charts/chart30.xml"/><Relationship Id="rId2" Type="http://purl.oclc.org/ooxml/officeDocument/relationships/notesSlide" Target="../notesSlides/notesSlide27.xml"/><Relationship Id="rId1" Type="http://purl.oclc.org/ooxml/officeDocument/relationships/slideLayout" Target="../slideLayouts/slideLayout24.xml"/></Relationships>
</file>

<file path=ppt/slides/_rels/slide69.xml.rels><?xml version="1.0" encoding="UTF-8" standalone="yes"?>
<Relationships xmlns="http://schemas.openxmlformats.org/package/2006/relationships"><Relationship Id="rId2" Type="http://purl.oclc.org/ooxml/officeDocument/relationships/chart" Target="../charts/chart31.xml"/><Relationship Id="rId1" Type="http://purl.oclc.org/ooxml/officeDocument/relationships/slideLayout" Target="../slideLayouts/slideLayout21.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70.xml.rels><?xml version="1.0" encoding="UTF-8" standalone="yes"?>
<Relationships xmlns="http://schemas.openxmlformats.org/package/2006/relationships"><Relationship Id="rId3" Type="http://purl.oclc.org/ooxml/officeDocument/relationships/image" Target="../media/image27.jpeg"/><Relationship Id="rId2" Type="http://purl.oclc.org/ooxml/officeDocument/relationships/image" Target="../media/image26.jpeg"/><Relationship Id="rId1" Type="http://purl.oclc.org/ooxml/officeDocument/relationships/slideLayout" Target="../slideLayouts/slideLayout34.xml"/></Relationships>
</file>

<file path=ppt/slides/_rels/slide71.xml.rels><?xml version="1.0" encoding="UTF-8" standalone="yes"?>
<Relationships xmlns="http://schemas.openxmlformats.org/package/2006/relationships"><Relationship Id="rId2" Type="http://purl.oclc.org/ooxml/officeDocument/relationships/image" Target="../media/image28.jpeg"/><Relationship Id="rId1" Type="http://purl.oclc.org/ooxml/officeDocument/relationships/slideLayout" Target="../slideLayouts/slideLayout1.xml"/></Relationships>
</file>

<file path=ppt/slides/_rels/slide72.xml.rels><?xml version="1.0" encoding="UTF-8" standalone="yes"?>
<Relationships xmlns="http://schemas.openxmlformats.org/package/2006/relationships"><Relationship Id="rId2" Type="http://purl.oclc.org/ooxml/officeDocument/relationships/chart" Target="../charts/chart32.xml"/><Relationship Id="rId1" Type="http://purl.oclc.org/ooxml/officeDocument/relationships/slideLayout" Target="../slideLayouts/slideLayout44.xml"/></Relationships>
</file>

<file path=ppt/slides/_rels/slide73.xml.rels><?xml version="1.0" encoding="UTF-8" standalone="yes"?>
<Relationships xmlns="http://schemas.openxmlformats.org/package/2006/relationships"><Relationship Id="rId2" Type="http://purl.oclc.org/ooxml/officeDocument/relationships/chart" Target="../charts/chart33.xml"/><Relationship Id="rId1" Type="http://purl.oclc.org/ooxml/officeDocument/relationships/slideLayout" Target="../slideLayouts/slideLayout25.xml"/></Relationships>
</file>

<file path=ppt/slides/_rels/slide74.xml.rels><?xml version="1.0" encoding="UTF-8" standalone="yes"?>
<Relationships xmlns="http://schemas.openxmlformats.org/package/2006/relationships"><Relationship Id="rId2" Type="http://purl.oclc.org/ooxml/officeDocument/relationships/image" Target="../media/image29.jpeg"/><Relationship Id="rId1" Type="http://purl.oclc.org/ooxml/officeDocument/relationships/slideLayout" Target="../slideLayouts/slideLayout1.xml"/></Relationships>
</file>

<file path=ppt/slides/_rels/slide75.xml.rels><?xml version="1.0" encoding="UTF-8" standalone="yes"?>
<Relationships xmlns="http://schemas.openxmlformats.org/package/2006/relationships"><Relationship Id="rId2" Type="http://purl.oclc.org/ooxml/officeDocument/relationships/chart" Target="../charts/chart34.xml"/><Relationship Id="rId1" Type="http://purl.oclc.org/ooxml/officeDocument/relationships/slideLayout" Target="../slideLayouts/slideLayout26.xml"/></Relationships>
</file>

<file path=ppt/slides/_rels/slide76.xml.rels><?xml version="1.0" encoding="UTF-8" standalone="yes"?>
<Relationships xmlns="http://schemas.openxmlformats.org/package/2006/relationships"><Relationship Id="rId2" Type="http://purl.oclc.org/ooxml/officeDocument/relationships/chart" Target="../charts/chart35.xml"/><Relationship Id="rId1" Type="http://purl.oclc.org/ooxml/officeDocument/relationships/slideLayout" Target="../slideLayouts/slideLayout27.xml"/></Relationships>
</file>

<file path=ppt/slides/_rels/slide77.xml.rels><?xml version="1.0" encoding="UTF-8" standalone="yes"?>
<Relationships xmlns="http://schemas.openxmlformats.org/package/2006/relationships"><Relationship Id="rId2" Type="http://purl.oclc.org/ooxml/officeDocument/relationships/image" Target="../media/image30.jpeg"/><Relationship Id="rId1" Type="http://purl.oclc.org/ooxml/officeDocument/relationships/slideLayout" Target="../slideLayouts/slideLayout1.xml"/></Relationships>
</file>

<file path=ppt/slides/_rels/slide78.xml.rels><?xml version="1.0" encoding="UTF-8" standalone="yes"?>
<Relationships xmlns="http://schemas.openxmlformats.org/package/2006/relationships"><Relationship Id="rId2" Type="http://purl.oclc.org/ooxml/officeDocument/relationships/image" Target="../media/image31.jpeg"/><Relationship Id="rId1" Type="http://purl.oclc.org/ooxml/officeDocument/relationships/slideLayout" Target="../slideLayouts/slideLayout1.xml"/></Relationships>
</file>

<file path=ppt/slides/_rels/slide79.xml.rels><?xml version="1.0" encoding="UTF-8" standalone="yes"?>
<Relationships xmlns="http://schemas.openxmlformats.org/package/2006/relationships"><Relationship Id="rId3" Type="http://purl.oclc.org/ooxml/officeDocument/relationships/chart" Target="../charts/chart36.xml"/><Relationship Id="rId2" Type="http://purl.oclc.org/ooxml/officeDocument/relationships/notesSlide" Target="../notesSlides/notesSlide28.xml"/><Relationship Id="rId1" Type="http://purl.oclc.org/ooxml/officeDocument/relationships/slideLayout" Target="../slideLayouts/slideLayout45.xml"/><Relationship Id="rId4" Type="http://purl.oclc.org/ooxml/officeDocument/relationships/hyperlink" Target="http://www.bls.gov/cpi/cpid11av.pdf" TargetMode="External"/></Relationships>
</file>

<file path=ppt/slides/_rels/slide8.xml.rels><?xml version="1.0" encoding="UTF-8" standalone="yes"?>
<Relationships xmlns="http://schemas.openxmlformats.org/package/2006/relationships"><Relationship Id="rId8" Type="http://purl.oclc.org/ooxml/officeDocument/relationships/image" Target="../media/image9.png"/><Relationship Id="rId3" Type="http://purl.oclc.org/ooxml/officeDocument/relationships/image" Target="../media/image4.png"/><Relationship Id="rId7" Type="http://purl.oclc.org/ooxml/officeDocument/relationships/image" Target="../media/image8.png"/><Relationship Id="rId2" Type="http://purl.oclc.org/ooxml/officeDocument/relationships/image" Target="../media/image3.png"/><Relationship Id="rId1" Type="http://purl.oclc.org/ooxml/officeDocument/relationships/slideLayout" Target="../slideLayouts/slideLayout1.xml"/><Relationship Id="rId6" Type="http://purl.oclc.org/ooxml/officeDocument/relationships/image" Target="../media/image7.png"/><Relationship Id="rId5" Type="http://purl.oclc.org/ooxml/officeDocument/relationships/image" Target="../media/image6.png"/><Relationship Id="rId4" Type="http://purl.oclc.org/ooxml/officeDocument/relationships/image" Target="../media/image5.png"/></Relationships>
</file>

<file path=ppt/slides/_rels/slide80.xml.rels><?xml version="1.0" encoding="UTF-8" standalone="yes"?>
<Relationships xmlns="http://schemas.openxmlformats.org/package/2006/relationships"><Relationship Id="rId3" Type="http://purl.oclc.org/ooxml/officeDocument/relationships/chart" Target="../charts/chart37.xml"/><Relationship Id="rId2" Type="http://purl.oclc.org/ooxml/officeDocument/relationships/notesSlide" Target="../notesSlides/notesSlide29.xml"/><Relationship Id="rId1" Type="http://purl.oclc.org/ooxml/officeDocument/relationships/slideLayout" Target="../slideLayouts/slideLayout3.xml"/></Relationships>
</file>

<file path=ppt/slides/_rels/slide8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82.xml.rels><?xml version="1.0" encoding="UTF-8" standalone="yes"?>
<Relationships xmlns="http://schemas.openxmlformats.org/package/2006/relationships"><Relationship Id="rId2" Type="http://purl.oclc.org/ooxml/officeDocument/relationships/notesSlide" Target="../notesSlides/notesSlide30.xml"/><Relationship Id="rId1" Type="http://purl.oclc.org/ooxml/officeDocument/relationships/slideLayout" Target="../slideLayouts/slideLayout46.xml"/></Relationships>
</file>

<file path=ppt/slides/_rels/slide83.xml.rels><?xml version="1.0" encoding="UTF-8" standalone="yes"?>
<Relationships xmlns="http://schemas.openxmlformats.org/package/2006/relationships"><Relationship Id="rId3" Type="http://purl.oclc.org/ooxml/officeDocument/relationships/chart" Target="../charts/chart38.xml"/><Relationship Id="rId2" Type="http://purl.oclc.org/ooxml/officeDocument/relationships/notesSlide" Target="../notesSlides/notesSlide31.xml"/><Relationship Id="rId1" Type="http://purl.oclc.org/ooxml/officeDocument/relationships/slideLayout" Target="../slideLayouts/slideLayout8.xml"/></Relationships>
</file>

<file path=ppt/slides/_rels/slide84.xml.rels><?xml version="1.0" encoding="UTF-8" standalone="yes"?>
<Relationships xmlns="http://schemas.openxmlformats.org/package/2006/relationships"><Relationship Id="rId3" Type="http://purl.oclc.org/ooxml/officeDocument/relationships/chart" Target="../charts/chart39.xml"/><Relationship Id="rId2" Type="http://purl.oclc.org/ooxml/officeDocument/relationships/notesSlide" Target="../notesSlides/notesSlide32.xml"/><Relationship Id="rId1" Type="http://purl.oclc.org/ooxml/officeDocument/relationships/slideLayout" Target="../slideLayouts/slideLayout8.xml"/></Relationships>
</file>

<file path=ppt/slides/_rels/slide85.xml.rels><?xml version="1.0" encoding="UTF-8" standalone="yes"?>
<Relationships xmlns="http://schemas.openxmlformats.org/package/2006/relationships"><Relationship Id="rId1" Type="http://purl.oclc.org/ooxml/officeDocument/relationships/slideLayout" Target="../slideLayouts/slideLayout8.xml"/></Relationships>
</file>

<file path=ppt/slides/_rels/slide86.xml.rels><?xml version="1.0" encoding="UTF-8" standalone="yes"?>
<Relationships xmlns="http://schemas.openxmlformats.org/package/2006/relationships"><Relationship Id="rId3" Type="http://purl.oclc.org/ooxml/officeDocument/relationships/chart" Target="../charts/chart40.xml"/><Relationship Id="rId2" Type="http://purl.oclc.org/ooxml/officeDocument/relationships/notesSlide" Target="../notesSlides/notesSlide33.xml"/><Relationship Id="rId1" Type="http://purl.oclc.org/ooxml/officeDocument/relationships/slideLayout" Target="../slideLayouts/slideLayout8.xml"/><Relationship Id="rId4" Type="http://purl.oclc.org/ooxml/officeDocument/relationships/chart" Target="../charts/chart41.xml"/></Relationships>
</file>

<file path=ppt/slides/_rels/slide87.xml.rels><?xml version="1.0" encoding="UTF-8" standalone="yes"?>
<Relationships xmlns="http://schemas.openxmlformats.org/package/2006/relationships"><Relationship Id="rId2" Type="http://purl.oclc.org/ooxml/officeDocument/relationships/image" Target="../media/image32.jpeg"/><Relationship Id="rId1" Type="http://purl.oclc.org/ooxml/officeDocument/relationships/slideLayout" Target="../slideLayouts/slideLayout8.xml"/></Relationships>
</file>

<file path=ppt/slides/_rels/slide8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89.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9.xml.rels><?xml version="1.0" encoding="UTF-8" standalone="yes"?>
<Relationships xmlns="http://schemas.openxmlformats.org/package/2006/relationships"><Relationship Id="rId2" Type="http://purl.oclc.org/ooxml/officeDocument/relationships/image" Target="../media/image10.png"/><Relationship Id="rId1" Type="http://purl.oclc.org/ooxml/officeDocument/relationships/slideLayout" Target="../slideLayouts/slideLayout1.xml"/></Relationships>
</file>

<file path=ppt/slides/_rels/slide90.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91.xml.rels><?xml version="1.0" encoding="UTF-8" standalone="yes"?>
<Relationships xmlns="http://schemas.openxmlformats.org/package/2006/relationships"><Relationship Id="rId2" Type="http://purl.oclc.org/ooxml/officeDocument/relationships/notesSlide" Target="../notesSlides/notesSlide34.xml"/><Relationship Id="rId1" Type="http://purl.oclc.org/ooxml/officeDocument/relationships/slideLayout" Target="../slideLayouts/slideLayout1.xml"/></Relationships>
</file>

<file path=ppt/slides/_rels/slide92.xml.rels><?xml version="1.0" encoding="UTF-8" standalone="yes"?>
<Relationships xmlns="http://schemas.openxmlformats.org/package/2006/relationships"><Relationship Id="rId2" Type="http://purl.oclc.org/ooxml/officeDocument/relationships/notesSlide" Target="../notesSlides/notesSlide35.xml"/><Relationship Id="rId1" Type="http://purl.oclc.org/ooxml/officeDocument/relationships/slideLayout" Target="../slideLayouts/slideLayout8.xml"/></Relationships>
</file>

<file path=ppt/slides/_rels/slide93.xml.rels><?xml version="1.0" encoding="UTF-8" standalone="yes"?>
<Relationships xmlns="http://schemas.openxmlformats.org/package/2006/relationships"><Relationship Id="rId2" Type="http://purl.oclc.org/ooxml/officeDocument/relationships/notesSlide" Target="../notesSlides/notesSlide36.xml"/><Relationship Id="rId1" Type="http://purl.oclc.org/ooxml/officeDocument/relationships/slideLayout" Target="../slideLayouts/slideLayout8.xml"/></Relationships>
</file>

<file path=ppt/slides/_rels/slide94.xml.rels><?xml version="1.0" encoding="UTF-8" standalone="yes"?>
<Relationships xmlns="http://schemas.openxmlformats.org/package/2006/relationships"><Relationship Id="rId3" Type="http://purl.oclc.org/ooxml/officeDocument/relationships/chart" Target="../charts/chart42.xml"/><Relationship Id="rId2" Type="http://purl.oclc.org/ooxml/officeDocument/relationships/notesSlide" Target="../notesSlides/notesSlide37.xml"/><Relationship Id="rId1" Type="http://purl.oclc.org/ooxml/officeDocument/relationships/slideLayout" Target="../slideLayouts/slideLayout6.xml"/></Relationships>
</file>

<file path=ppt/slides/_rels/slide95.xml.rels><?xml version="1.0" encoding="UTF-8" standalone="yes"?>
<Relationships xmlns="http://schemas.openxmlformats.org/package/2006/relationships"><Relationship Id="rId3" Type="http://purl.oclc.org/ooxml/officeDocument/relationships/chart" Target="../charts/chart43.xml"/><Relationship Id="rId2" Type="http://purl.oclc.org/ooxml/officeDocument/relationships/notesSlide" Target="../notesSlides/notesSlide38.xml"/><Relationship Id="rId1" Type="http://purl.oclc.org/ooxml/officeDocument/relationships/slideLayout" Target="../slideLayouts/slideLayout6.xml"/></Relationships>
</file>

<file path=ppt/slides/_rels/slide96.xml.rels><?xml version="1.0" encoding="UTF-8" standalone="yes"?>
<Relationships xmlns="http://schemas.openxmlformats.org/package/2006/relationships"><Relationship Id="rId3" Type="http://purl.oclc.org/ooxml/officeDocument/relationships/hyperlink" Target="http://nces.ed.gov/datalab/" TargetMode="External"/><Relationship Id="rId2" Type="http://purl.oclc.org/ooxml/officeDocument/relationships/notesSlide" Target="../notesSlides/notesSlide39.xml"/><Relationship Id="rId1" Type="http://purl.oclc.org/ooxml/officeDocument/relationships/slideLayout" Target="../slideLayouts/slideLayout47.xml"/></Relationships>
</file>

<file path=ppt/slides/_rels/slide97.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98.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99.xml.rels><?xml version="1.0" encoding="UTF-8" standalone="yes"?>
<Relationships xmlns="http://schemas.openxmlformats.org/package/2006/relationships"><Relationship Id="rId2" Type="http://purl.oclc.org/ooxml/officeDocument/relationships/notesSlide" Target="../notesSlides/notesSlide40.xml"/><Relationship Id="rId1" Type="http://purl.oclc.org/ooxml/officeDocument/relationships/slideLayout" Target="../slideLayouts/slideLayout48.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3258"/>
            <a:ext cx="12192000" cy="6857142"/>
          </a:xfrm>
          <a:prstGeom prst="rect">
            <a:avLst/>
          </a:prstGeom>
        </p:spPr>
      </p:pic>
      <p:sp>
        <p:nvSpPr>
          <p:cNvPr id="8" name="Footer Placeholder 7"/>
          <p:cNvSpPr>
            <a:spLocks noGrp="1"/>
          </p:cNvSpPr>
          <p:nvPr>
            <p:ph type="ftr" sz="quarter" idx="4294967295"/>
          </p:nvPr>
        </p:nvSpPr>
        <p:spPr>
          <a:xfrm>
            <a:off x="2369489" y="6019800"/>
            <a:ext cx="2837518" cy="304800"/>
          </a:xfrm>
          <a:prstGeom prst="rect">
            <a:avLst/>
          </a:prstGeom>
        </p:spPr>
        <p:txBody>
          <a:bodyPr/>
          <a:lstStyle/>
          <a:p>
            <a:r>
              <a:rPr lang="en-US" sz="1200" dirty="0">
                <a:solidFill>
                  <a:schemeClr val="bg1"/>
                </a:solidFill>
              </a:rPr>
              <a:t>Copyright </a:t>
            </a:r>
            <a:r>
              <a:rPr lang="en-US" sz="1200" dirty="0" smtClean="0">
                <a:solidFill>
                  <a:schemeClr val="bg1"/>
                </a:solidFill>
              </a:rPr>
              <a:t>2016 </a:t>
            </a:r>
            <a:r>
              <a:rPr lang="en-US" sz="1200" dirty="0">
                <a:solidFill>
                  <a:schemeClr val="bg1"/>
                </a:solidFill>
              </a:rPr>
              <a:t>The Education Trust</a:t>
            </a:r>
          </a:p>
        </p:txBody>
      </p:sp>
      <p:sp>
        <p:nvSpPr>
          <p:cNvPr id="9" name="TextBox 8"/>
          <p:cNvSpPr txBox="1"/>
          <p:nvPr/>
        </p:nvSpPr>
        <p:spPr>
          <a:xfrm>
            <a:off x="2369488" y="2036310"/>
            <a:ext cx="7384111" cy="3924151"/>
          </a:xfrm>
          <a:prstGeom prst="rect">
            <a:avLst/>
          </a:prstGeom>
          <a:noFill/>
        </p:spPr>
        <p:txBody>
          <a:bodyPr wrap="square" rtlCol="0">
            <a:spAutoFit/>
          </a:bodyPr>
          <a:lstStyle/>
          <a:p>
            <a:r>
              <a:rPr lang="en-US" sz="4500" b="1" dirty="0" smtClean="0">
                <a:solidFill>
                  <a:schemeClr val="bg1"/>
                </a:solidFill>
                <a:latin typeface="Arial" panose="020B0604020202020204" pitchFamily="34" charset="0"/>
                <a:cs typeface="Arial" panose="020B0604020202020204" pitchFamily="34" charset="0"/>
              </a:rPr>
              <a:t>Achievement and Opportunity in America:</a:t>
            </a:r>
          </a:p>
          <a:p>
            <a:r>
              <a:rPr lang="en-US" sz="3200" b="1" dirty="0" smtClean="0">
                <a:solidFill>
                  <a:schemeClr val="bg1"/>
                </a:solidFill>
                <a:latin typeface="Arial" panose="020B0604020202020204" pitchFamily="34" charset="0"/>
                <a:cs typeface="Arial" panose="020B0604020202020204" pitchFamily="34" charset="0"/>
              </a:rPr>
              <a:t>Where are we?  What more can we do?</a:t>
            </a:r>
            <a:endParaRPr lang="en-US" sz="32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univers 55"/>
              <a:cs typeface="Arial" panose="020B0604020202020204" pitchFamily="34" charset="0"/>
            </a:endParaRPr>
          </a:p>
          <a:p>
            <a:r>
              <a:rPr lang="en-US" sz="2000" b="1" dirty="0" smtClean="0">
                <a:solidFill>
                  <a:schemeClr val="bg1"/>
                </a:solidFill>
                <a:latin typeface="univers 55"/>
                <a:cs typeface="Arial" panose="020B0604020202020204" pitchFamily="34" charset="0"/>
              </a:rPr>
              <a:t>University of Texas Arlington</a:t>
            </a:r>
          </a:p>
          <a:p>
            <a:r>
              <a:rPr lang="en-US" sz="2000" b="1" dirty="0" smtClean="0">
                <a:solidFill>
                  <a:schemeClr val="bg1"/>
                </a:solidFill>
                <a:latin typeface="univers 55"/>
                <a:cs typeface="Arial" panose="020B0604020202020204" pitchFamily="34" charset="0"/>
              </a:rPr>
              <a:t>5 April 2016</a:t>
            </a:r>
          </a:p>
          <a:p>
            <a:r>
              <a:rPr lang="en-US" sz="2000" b="1" dirty="0" smtClean="0">
                <a:solidFill>
                  <a:schemeClr val="bg1"/>
                </a:solidFill>
                <a:latin typeface="univers 55"/>
                <a:cs typeface="Arial" panose="020B0604020202020204" pitchFamily="34" charset="0"/>
              </a:rPr>
              <a:t>Arlington, TX</a:t>
            </a:r>
            <a:endParaRPr lang="en-US" sz="2000" b="1" dirty="0">
              <a:solidFill>
                <a:schemeClr val="bg1"/>
              </a:solidFill>
              <a:latin typeface="univers 55"/>
              <a:cs typeface="Arial" panose="020B0604020202020204" pitchFamily="34" charset="0"/>
            </a:endParaRPr>
          </a:p>
        </p:txBody>
      </p:sp>
    </p:spTree>
    <p:extLst>
      <p:ext uri="{BB962C8B-B14F-4D97-AF65-F5344CB8AC3E}">
        <p14:creationId xmlns:p14="http://schemas.microsoft.com/office/powerpoint/2010/main" val="575569588"/>
      </p:ext>
    </p:extLst>
  </p:cSld>
  <p:clrMapOvr>
    <a:masterClrMapping/>
  </p:clrMapOvr>
  <p:timing>
    <p:tnLst>
      <p:par>
        <p:cTn id="1" dur="indefinite" restart="never" nodeType="tmRoot"/>
      </p:par>
    </p:tnLst>
  </p:timing>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Progress was painfully slow, especially for people of color.  But year by year, decade by decade…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2146915"/>
      </p:ext>
    </p:extLst>
  </p:cSld>
  <p:clrMapOvr>
    <a:masterClrMapping/>
  </p:clrMapOvr>
  <p:timing>
    <p:tnLst>
      <p:par>
        <p:cTn id="1" dur="indefinite" restart="never" nodeType="tmRoot"/>
      </p:par>
    </p:tnLst>
  </p:timing>
</p:sld>
</file>

<file path=ppt/slides/slide10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21138" y="721140"/>
            <a:ext cx="9046862" cy="675564"/>
          </a:xfrm>
        </p:spPr>
        <p:txBody>
          <a:bodyPr rtlCol="0">
            <a:noAutofit/>
          </a:bodyPr>
          <a:lstStyle/>
          <a:p>
            <a:pPr>
              <a:defRPr/>
            </a:pPr>
            <a:r>
              <a:rPr lang="en-US" sz="3200" dirty="0"/>
              <a:t>Many Four-Year Colleges Have Very High </a:t>
            </a:r>
            <a:br>
              <a:rPr lang="en-US" sz="3200" dirty="0"/>
            </a:br>
            <a:r>
              <a:rPr lang="en-US" sz="3200" dirty="0"/>
              <a:t>Graduation Rates and Many, Very Low</a:t>
            </a:r>
            <a:br>
              <a:rPr lang="en-US" sz="3200" dirty="0"/>
            </a:br>
            <a:endParaRPr lang="en-US" sz="3200" dirty="0"/>
          </a:p>
        </p:txBody>
      </p:sp>
      <p:sp>
        <p:nvSpPr>
          <p:cNvPr id="4" name="Text Placeholder 3"/>
          <p:cNvSpPr>
            <a:spLocks noGrp="1"/>
          </p:cNvSpPr>
          <p:nvPr>
            <p:ph type="body" sz="quarter" idx="10"/>
          </p:nvPr>
        </p:nvSpPr>
        <p:spPr/>
        <p:txBody>
          <a:bodyPr>
            <a:normAutofit/>
          </a:bodyPr>
          <a:lstStyle/>
          <a:p>
            <a:r>
              <a:rPr lang="en-US" dirty="0" smtClean="0"/>
              <a:t>Ed Trust analysis of IPEDS Graduation Rates</a:t>
            </a:r>
          </a:p>
        </p:txBody>
      </p:sp>
      <p:sp>
        <p:nvSpPr>
          <p:cNvPr id="5" name="Content Placeholder 4"/>
          <p:cNvSpPr>
            <a:spLocks noGrp="1"/>
          </p:cNvSpPr>
          <p:nvPr>
            <p:ph idx="1"/>
          </p:nvPr>
        </p:nvSpPr>
        <p:spPr>
          <a:xfrm>
            <a:off x="2052711" y="5216406"/>
            <a:ext cx="8342334" cy="1061565"/>
          </a:xfrm>
        </p:spPr>
        <p:txBody>
          <a:bodyPr/>
          <a:lstStyle/>
          <a:p>
            <a:endParaRPr lang="en-US" sz="2800" i="1" dirty="0">
              <a:solidFill>
                <a:schemeClr val="accent2"/>
              </a:solidFill>
            </a:endParaRPr>
          </a:p>
          <a:p>
            <a:pPr marL="0" indent="0">
              <a:buNone/>
            </a:pPr>
            <a:endParaRPr lang="en-US" sz="2800" i="1" dirty="0">
              <a:solidFill>
                <a:schemeClr val="accent2"/>
              </a:solidFill>
            </a:endParaRPr>
          </a:p>
          <a:p>
            <a:pPr marL="457200" lvl="1" indent="0">
              <a:buNone/>
            </a:pPr>
            <a:endParaRPr lang="en-US" i="1" dirty="0" smtClean="0">
              <a:solidFill>
                <a:schemeClr val="accent2"/>
              </a:solidFill>
            </a:endParaRPr>
          </a:p>
        </p:txBody>
      </p:sp>
      <p:cxnSp>
        <p:nvCxnSpPr>
          <p:cNvPr id="8" name="Straight Connector 7"/>
          <p:cNvCxnSpPr/>
          <p:nvPr/>
        </p:nvCxnSpPr>
        <p:spPr>
          <a:xfrm>
            <a:off x="2088444" y="1412877"/>
            <a:ext cx="8396112" cy="1"/>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nvGraphicFramePr>
        <p:xfrm>
          <a:off x="1621138" y="1600200"/>
          <a:ext cx="8893002" cy="4845424"/>
        </p:xfrm>
        <a:graphic>
          <a:graphicData uri="http://purl.oclc.org/ooxml/drawingml/chart">
            <c:chart xmlns:c="http://purl.oclc.org/ooxml/drawingml/chart" xmlns:r="http://purl.oclc.org/ooxml/officeDocument/relationships" r:id="rId3"/>
          </a:graphicData>
        </a:graphic>
      </p:graphicFrame>
      <p:sp>
        <p:nvSpPr>
          <p:cNvPr id="9" name="Oval 8"/>
          <p:cNvSpPr/>
          <p:nvPr/>
        </p:nvSpPr>
        <p:spPr>
          <a:xfrm>
            <a:off x="1841500" y="4747795"/>
            <a:ext cx="889000" cy="90487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9521967" y="4747794"/>
            <a:ext cx="889000" cy="90487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99059"/>
      </p:ext>
    </p:extLst>
  </p:cSld>
  <p:clrMapOvr>
    <a:masterClrMapping/>
  </p:clrMapOvr>
  <p:transition/>
  <p:timing>
    <p:tnLst>
      <p:par>
        <p:cTn id="1" dur="indefinite" restart="never" nodeType="tmRoot"/>
      </p:par>
    </p:tnLst>
  </p:timing>
</p:sld>
</file>

<file path=ppt/slides/slide10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normAutofit fontScale="90%"/>
          </a:bodyPr>
          <a:lstStyle/>
          <a:p>
            <a:r>
              <a:rPr lang="en-US" sz="4000" dirty="0"/>
              <a:t>Some of these differences are clearly attributable to differences in student preparation and/or institutional mission.</a:t>
            </a:r>
            <a:br>
              <a:rPr lang="en-US" sz="4000" dirty="0"/>
            </a:br>
            <a:endParaRPr lang="en-US" sz="4000" dirty="0"/>
          </a:p>
        </p:txBody>
      </p:sp>
      <p:sp>
        <p:nvSpPr>
          <p:cNvPr id="3" name="TextBox 2"/>
          <p:cNvSpPr txBox="1"/>
          <p:nvPr/>
        </p:nvSpPr>
        <p:spPr>
          <a:xfrm>
            <a:off x="1981200" y="6248400"/>
            <a:ext cx="6477000" cy="261610"/>
          </a:xfrm>
          <a:prstGeom prst="rect">
            <a:avLst/>
          </a:prstGeom>
          <a:noFill/>
        </p:spPr>
        <p:txBody>
          <a:bodyPr wrap="square" rtlCol="0">
            <a:spAutoFit/>
          </a:bodyPr>
          <a:lstStyle/>
          <a:p>
            <a:pPr>
              <a:spcBef>
                <a:spcPct val="50%"/>
              </a:spcBef>
            </a:pPr>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3974807767"/>
      </p:ext>
    </p:extLst>
  </p:cSld>
  <p:clrMapOvr>
    <a:masterClrMapping/>
  </p:clrMapOvr>
  <p:transition/>
  <p:timing>
    <p:tnLst>
      <p:par>
        <p:cTn id="1" dur="indefinite" restart="never" nodeType="tmRoot"/>
      </p:par>
    </p:tnLst>
  </p:timing>
</p:sld>
</file>

<file path=ppt/slides/slide10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0178" name="Title 3"/>
          <p:cNvSpPr>
            <a:spLocks noGrp="1"/>
          </p:cNvSpPr>
          <p:nvPr>
            <p:ph type="ctrTitle"/>
          </p:nvPr>
        </p:nvSpPr>
        <p:spPr/>
        <p:txBody>
          <a:bodyPr>
            <a:normAutofit fontScale="90%"/>
          </a:bodyPr>
          <a:lstStyle/>
          <a:p>
            <a:r>
              <a:rPr lang="en-US" dirty="0" smtClean="0"/>
              <a:t>Indeed, with enough data on both institutions and students, we can find a way to “explain” 70-80% of the variance among institutions.</a:t>
            </a:r>
          </a:p>
        </p:txBody>
      </p:sp>
      <p:sp>
        <p:nvSpPr>
          <p:cNvPr id="6" name="TextBox 5"/>
          <p:cNvSpPr txBox="1"/>
          <p:nvPr/>
        </p:nvSpPr>
        <p:spPr>
          <a:xfrm>
            <a:off x="1534633" y="6248400"/>
            <a:ext cx="6477000" cy="261610"/>
          </a:xfrm>
          <a:prstGeom prst="rect">
            <a:avLst/>
          </a:prstGeom>
          <a:noFill/>
        </p:spPr>
        <p:txBody>
          <a:bodyPr wrap="square" rtlCol="0">
            <a:spAutoFit/>
          </a:bodyPr>
          <a:lstStyle/>
          <a:p>
            <a:pPr>
              <a:spcBef>
                <a:spcPct val="50%"/>
              </a:spcBef>
            </a:pPr>
            <a:r>
              <a:rPr lang="en-US" sz="1100" dirty="0">
                <a:latin typeface="+mj-lt"/>
              </a:rPr>
              <a:t>Source: Ed Trust analysis of College Results Online dataset 2011.</a:t>
            </a:r>
            <a:endParaRPr lang="en-US" sz="1100" dirty="0">
              <a:solidFill>
                <a:schemeClr val="accent4"/>
              </a:solidFill>
              <a:latin typeface="+mj-lt"/>
            </a:endParaRPr>
          </a:p>
        </p:txBody>
      </p:sp>
    </p:spTree>
    <p:extLst>
      <p:ext uri="{BB962C8B-B14F-4D97-AF65-F5344CB8AC3E}">
        <p14:creationId xmlns:p14="http://schemas.microsoft.com/office/powerpoint/2010/main" val="2445908787"/>
      </p:ext>
    </p:extLst>
  </p:cSld>
  <p:clrMapOvr>
    <a:masterClrMapping/>
  </p:clrMapOvr>
  <p:timing>
    <p:tnLst>
      <p:par>
        <p:cTn id="1" dur="indefinite" restart="never" nodeType="tmRoot"/>
      </p:par>
    </p:tnLst>
  </p:timing>
</p:sld>
</file>

<file path=ppt/slides/slide10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2209800" y="1066800"/>
            <a:ext cx="7772400" cy="4572000"/>
          </a:xfrm>
        </p:spPr>
        <p:txBody>
          <a:bodyPr/>
          <a:lstStyle/>
          <a:p>
            <a:r>
              <a:rPr lang="en-US" dirty="0" smtClean="0"/>
              <a:t>But…when you dig underneath the averages, one thing is very clear:</a:t>
            </a:r>
            <a:br>
              <a:rPr lang="en-US" dirty="0" smtClean="0"/>
            </a:br>
            <a:r>
              <a:rPr lang="en-US" dirty="0" smtClean="0"/>
              <a:t/>
            </a:r>
            <a:br>
              <a:rPr lang="en-US" dirty="0" smtClean="0"/>
            </a:br>
            <a:r>
              <a:rPr lang="en-US" dirty="0" smtClean="0"/>
              <a:t>Some colleges are far more successful than their students’ “stats” would suggest.</a:t>
            </a:r>
          </a:p>
        </p:txBody>
      </p:sp>
      <p:sp>
        <p:nvSpPr>
          <p:cNvPr id="3" name="TextBox 2"/>
          <p:cNvSpPr txBox="1"/>
          <p:nvPr/>
        </p:nvSpPr>
        <p:spPr>
          <a:xfrm>
            <a:off x="1981200" y="6248400"/>
            <a:ext cx="6477000" cy="261610"/>
          </a:xfrm>
          <a:prstGeom prst="rect">
            <a:avLst/>
          </a:prstGeom>
          <a:noFill/>
        </p:spPr>
        <p:txBody>
          <a:bodyPr wrap="square" rtlCol="0">
            <a:spAutoFit/>
          </a:bodyPr>
          <a:lstStyle/>
          <a:p>
            <a:pPr>
              <a:spcBef>
                <a:spcPct val="50%"/>
              </a:spcBef>
            </a:pPr>
            <a:r>
              <a:rPr lang="en-US" sz="1100" dirty="0">
                <a:latin typeface="+mj-lt"/>
              </a:rPr>
              <a:t>Ed Trust analysis of College Results Online dataset</a:t>
            </a:r>
            <a:endParaRPr lang="en-US" sz="1100" dirty="0">
              <a:solidFill>
                <a:schemeClr val="accent4"/>
              </a:solidFill>
              <a:latin typeface="+mj-lt"/>
            </a:endParaRPr>
          </a:p>
        </p:txBody>
      </p:sp>
    </p:spTree>
    <p:extLst>
      <p:ext uri="{BB962C8B-B14F-4D97-AF65-F5344CB8AC3E}">
        <p14:creationId xmlns:p14="http://schemas.microsoft.com/office/powerpoint/2010/main" val="522539631"/>
      </p:ext>
    </p:extLst>
  </p:cSld>
  <p:clrMapOvr>
    <a:masterClrMapping/>
  </p:clrMapOvr>
  <p:transition/>
  <p:timing>
    <p:tnLst>
      <p:par>
        <p:cTn id="1" dur="indefinite" restart="never" nodeType="tmRoot"/>
      </p:par>
    </p:tnLst>
  </p:timing>
</p:sld>
</file>

<file path=ppt/slides/slide10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384717"/>
            <a:ext cx="9144000" cy="1143000"/>
          </a:xfrm>
        </p:spPr>
        <p:txBody>
          <a:bodyPr>
            <a:normAutofit fontScale="90%"/>
          </a:bodyPr>
          <a:lstStyle/>
          <a:p>
            <a:r>
              <a:rPr lang="en-US" b="1" dirty="0" smtClean="0"/>
              <a:t>College Results Online</a:t>
            </a:r>
            <a:br>
              <a:rPr lang="en-US" b="1" dirty="0" smtClean="0"/>
            </a:br>
            <a:r>
              <a:rPr lang="en-US" dirty="0" smtClean="0"/>
              <a:t>www.collegeresults.org</a:t>
            </a:r>
          </a:p>
        </p:txBody>
      </p:sp>
      <p:pic>
        <p:nvPicPr>
          <p:cNvPr id="6" name="Content Placeholder 5" descr="new CRO.JPG"/>
          <p:cNvPicPr>
            <a:picLocks noGrp="1" noChangeAspect="1"/>
          </p:cNvPicPr>
          <p:nvPr>
            <p:ph idx="1"/>
          </p:nvPr>
        </p:nvPicPr>
        <p:blipFill>
          <a:blip r:embed="rId3" cstate="print"/>
          <a:stretch>
            <a:fillRect/>
          </a:stretch>
        </p:blipFill>
        <p:spPr>
          <a:xfrm>
            <a:off x="2304585" y="1591999"/>
            <a:ext cx="7573537" cy="4752024"/>
          </a:xfrm>
          <a:prstGeom prst="rect">
            <a:avLst/>
          </a:prstGeom>
          <a:ln w="38100" cap="sq">
            <a:solidFill>
              <a:srgbClr val="000000"/>
            </a:solidFill>
            <a:prstDash val="solid"/>
            <a:miter lim="800%"/>
          </a:ln>
          <a:effectLst>
            <a:outerShdw blurRad="50800" dist="38100" dir="2700000" algn="tl" rotWithShape="0">
              <a:srgbClr val="000000">
                <a:alpha val="43%"/>
              </a:srgbClr>
            </a:outerShdw>
          </a:effectLst>
        </p:spPr>
      </p:pic>
    </p:spTree>
    <p:extLst>
      <p:ext uri="{BB962C8B-B14F-4D97-AF65-F5344CB8AC3E}">
        <p14:creationId xmlns:p14="http://schemas.microsoft.com/office/powerpoint/2010/main" val="1523001192"/>
      </p:ext>
    </p:extLst>
  </p:cSld>
  <p:clrMapOvr>
    <a:masterClrMapping/>
  </p:clrMapOvr>
  <p:transition/>
  <p:timing>
    <p:tnLst>
      <p:par>
        <p:cTn id="1" dur="indefinite" restart="never" nodeType="tmRoot"/>
      </p:par>
    </p:tnLst>
  </p:timing>
</p:sld>
</file>

<file path=ppt/slides/slide10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1981200" y="381000"/>
            <a:ext cx="8229600" cy="1143000"/>
          </a:xfrm>
        </p:spPr>
        <p:txBody>
          <a:bodyPr>
            <a:normAutofit fontScale="90%"/>
          </a:bodyPr>
          <a:lstStyle/>
          <a:p>
            <a:r>
              <a:rPr lang="en-US" sz="3600" b="1" dirty="0"/>
              <a:t>Research Institutions</a:t>
            </a:r>
            <a:br>
              <a:rPr lang="en-US" sz="3600" b="1" dirty="0"/>
            </a:br>
            <a:r>
              <a:rPr lang="en-US" sz="3600" b="1" dirty="0"/>
              <a:t>Similar Students, Different Results</a:t>
            </a:r>
          </a:p>
        </p:txBody>
      </p:sp>
      <p:graphicFrame>
        <p:nvGraphicFramePr>
          <p:cNvPr id="6" name="Content Placeholder 5"/>
          <p:cNvGraphicFramePr>
            <a:graphicFrameLocks noGrp="1"/>
          </p:cNvGraphicFramePr>
          <p:nvPr>
            <p:ph idx="1"/>
            <p:extLst/>
          </p:nvPr>
        </p:nvGraphicFramePr>
        <p:xfrm>
          <a:off x="1981201" y="1905000"/>
          <a:ext cx="8229599" cy="4114800"/>
        </p:xfrm>
        <a:graphic>
          <a:graphicData uri="http://purl.oclc.org/ooxml/drawingml/table">
            <a:tbl>
              <a:tblPr firstRow="1" bandRow="1">
                <a:tableStyleId>{5C22544A-7EE6-4342-B048-85BDC9FD1C3A}</a:tableStyleId>
              </a:tblPr>
              <a:tblGrid>
                <a:gridCol w="1447800"/>
                <a:gridCol w="903514"/>
                <a:gridCol w="1175657"/>
                <a:gridCol w="1175657"/>
                <a:gridCol w="1175657"/>
                <a:gridCol w="1175657"/>
                <a:gridCol w="1175657"/>
              </a:tblGrid>
              <a:tr h="800100">
                <a:tc>
                  <a:txBody>
                    <a:bodyPr/>
                    <a:lstStyle/>
                    <a:p>
                      <a:endParaRPr lang="en-US" sz="2000" dirty="0"/>
                    </a:p>
                  </a:txBody>
                  <a:tcPr/>
                </a:tc>
                <a:tc>
                  <a:txBody>
                    <a:bodyPr/>
                    <a:lstStyle/>
                    <a:p>
                      <a:pPr marL="0" marR="0" algn="ctr">
                        <a:lnSpc>
                          <a:spcPct val="115%"/>
                        </a:lnSpc>
                        <a:spcBef>
                          <a:spcPts val="0"/>
                        </a:spcBef>
                        <a:spcAft>
                          <a:spcPts val="0"/>
                        </a:spcAft>
                      </a:pPr>
                      <a:r>
                        <a:rPr lang="en-US" sz="1800" b="1" dirty="0">
                          <a:latin typeface="Calibri"/>
                          <a:ea typeface="Calibri"/>
                          <a:cs typeface="Times New Roman"/>
                        </a:rPr>
                        <a:t>Median</a:t>
                      </a:r>
                      <a:endParaRPr lang="en-US" sz="1800" dirty="0">
                        <a:latin typeface="Calibri"/>
                        <a:ea typeface="Calibri"/>
                        <a:cs typeface="Times New Roman"/>
                      </a:endParaRPr>
                    </a:p>
                    <a:p>
                      <a:pPr marL="0" marR="0" algn="ctr">
                        <a:lnSpc>
                          <a:spcPct val="115%"/>
                        </a:lnSpc>
                        <a:spcBef>
                          <a:spcPts val="0"/>
                        </a:spcBef>
                        <a:spcAft>
                          <a:spcPts val="0"/>
                        </a:spcAft>
                      </a:pPr>
                      <a:r>
                        <a:rPr lang="en-US" sz="1800" b="1" dirty="0">
                          <a:latin typeface="Calibri"/>
                          <a:ea typeface="Calibri"/>
                          <a:cs typeface="Times New Roman"/>
                        </a:rPr>
                        <a:t>SAT</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Size</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Pell</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URM</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1800" b="1" dirty="0">
                          <a:latin typeface="Calibri"/>
                          <a:ea typeface="Calibri"/>
                          <a:cs typeface="Times New Roman"/>
                        </a:rPr>
                        <a:t>Overall </a:t>
                      </a:r>
                      <a:r>
                        <a:rPr lang="en-US" sz="1800" b="1" dirty="0" smtClean="0">
                          <a:latin typeface="Calibri"/>
                          <a:ea typeface="Calibri"/>
                          <a:cs typeface="Times New Roman"/>
                        </a:rPr>
                        <a:t>Grad Rate</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1800" b="1" dirty="0" smtClean="0">
                          <a:latin typeface="Calibri"/>
                          <a:ea typeface="Calibri"/>
                          <a:cs typeface="Times New Roman"/>
                        </a:rPr>
                        <a:t>URM Grad</a:t>
                      </a:r>
                      <a:r>
                        <a:rPr lang="en-US" sz="1800" b="1" baseline="0%" dirty="0" smtClean="0">
                          <a:latin typeface="Calibri"/>
                          <a:ea typeface="Calibri"/>
                          <a:cs typeface="Times New Roman"/>
                        </a:rPr>
                        <a:t> Rate</a:t>
                      </a:r>
                      <a:endParaRPr lang="en-US" sz="1200" dirty="0">
                        <a:latin typeface="Calibri"/>
                        <a:ea typeface="Calibri"/>
                        <a:cs typeface="Times New Roman"/>
                      </a:endParaRPr>
                    </a:p>
                  </a:txBody>
                  <a:tcPr marL="68580" marR="68580" marT="0" marB="0"/>
                </a:tc>
              </a:tr>
              <a:tr h="800100">
                <a:tc>
                  <a:txBody>
                    <a:bodyPr/>
                    <a:lstStyle/>
                    <a:p>
                      <a:pPr marL="0" marR="0">
                        <a:lnSpc>
                          <a:spcPct val="115%"/>
                        </a:lnSpc>
                        <a:spcBef>
                          <a:spcPts val="0"/>
                        </a:spcBef>
                        <a:spcAft>
                          <a:spcPts val="0"/>
                        </a:spcAft>
                      </a:pPr>
                      <a:r>
                        <a:rPr lang="en-US" sz="1800" b="1" dirty="0">
                          <a:latin typeface="Calibri"/>
                          <a:ea typeface="Calibri"/>
                          <a:cs typeface="Times New Roman"/>
                        </a:rPr>
                        <a:t>Penn </a:t>
                      </a:r>
                      <a:r>
                        <a:rPr lang="en-US" sz="1800" b="1" dirty="0" smtClean="0">
                          <a:latin typeface="Calibri"/>
                          <a:ea typeface="Calibri"/>
                          <a:cs typeface="Times New Roman"/>
                        </a:rPr>
                        <a:t>State</a:t>
                      </a:r>
                    </a:p>
                    <a:p>
                      <a:pPr marL="0" marR="0">
                        <a:lnSpc>
                          <a:spcPct val="115%"/>
                        </a:lnSpc>
                        <a:spcBef>
                          <a:spcPts val="0"/>
                        </a:spcBef>
                        <a:spcAft>
                          <a:spcPts val="0"/>
                        </a:spcAft>
                      </a:pPr>
                      <a:r>
                        <a:rPr lang="en-US" sz="1800" b="1" dirty="0" smtClean="0">
                          <a:latin typeface="Calibri"/>
                          <a:ea typeface="Calibri"/>
                          <a:cs typeface="Times New Roman"/>
                        </a:rPr>
                        <a:t>University</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1,195</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37,763</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16%</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8.6%</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86.7%</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74.6 %</a:t>
                      </a:r>
                      <a:endParaRPr lang="en-US" sz="2400" b="1" dirty="0">
                        <a:latin typeface="Calibri"/>
                        <a:ea typeface="Calibri"/>
                        <a:cs typeface="Times New Roman"/>
                      </a:endParaRPr>
                    </a:p>
                  </a:txBody>
                  <a:tcPr marL="68580" marR="68580" marT="0" marB="0"/>
                </a:tc>
              </a:tr>
              <a:tr h="800100">
                <a:tc>
                  <a:txBody>
                    <a:bodyPr/>
                    <a:lstStyle/>
                    <a:p>
                      <a:pPr marL="0" marR="0">
                        <a:lnSpc>
                          <a:spcPct val="115%"/>
                        </a:lnSpc>
                        <a:spcBef>
                          <a:spcPts val="0"/>
                        </a:spcBef>
                        <a:spcAft>
                          <a:spcPts val="0"/>
                        </a:spcAft>
                      </a:pPr>
                      <a:r>
                        <a:rPr lang="en-US" sz="1800" b="1" dirty="0" smtClean="0">
                          <a:latin typeface="Calibri"/>
                          <a:ea typeface="Calibri"/>
                          <a:cs typeface="Times New Roman"/>
                        </a:rPr>
                        <a:t>Indiana University</a:t>
                      </a:r>
                      <a:endParaRPr lang="en-US" sz="18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1,170</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31,427</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21%</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8.0%</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72.0%</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52.1%</a:t>
                      </a:r>
                      <a:endParaRPr lang="en-US" sz="2400" b="1" dirty="0">
                        <a:latin typeface="Calibri"/>
                        <a:ea typeface="Calibri"/>
                        <a:cs typeface="Times New Roman"/>
                      </a:endParaRPr>
                    </a:p>
                  </a:txBody>
                  <a:tcPr marL="68580" marR="68580" marT="0" marB="0"/>
                </a:tc>
              </a:tr>
              <a:tr h="800100">
                <a:tc>
                  <a:txBody>
                    <a:bodyPr/>
                    <a:lstStyle/>
                    <a:p>
                      <a:r>
                        <a:rPr lang="en-US" sz="1800" b="1" dirty="0" smtClean="0"/>
                        <a:t>University</a:t>
                      </a:r>
                      <a:r>
                        <a:rPr lang="en-US" sz="1800" b="1" baseline="0%" dirty="0" smtClean="0"/>
                        <a:t> of Minnesota</a:t>
                      </a:r>
                      <a:endParaRPr lang="en-US" sz="1800" b="1" dirty="0"/>
                    </a:p>
                  </a:txBody>
                  <a:tcPr/>
                </a:tc>
                <a:tc>
                  <a:txBody>
                    <a:bodyPr/>
                    <a:lstStyle/>
                    <a:p>
                      <a:pPr algn="ctr"/>
                      <a:r>
                        <a:rPr lang="en-US" sz="2400" b="1" dirty="0" smtClean="0"/>
                        <a:t>1,245</a:t>
                      </a:r>
                      <a:endParaRPr lang="en-US" sz="2400" b="1" dirty="0"/>
                    </a:p>
                  </a:txBody>
                  <a:tcPr/>
                </a:tc>
                <a:tc>
                  <a:txBody>
                    <a:bodyPr/>
                    <a:lstStyle/>
                    <a:p>
                      <a:pPr algn="ctr"/>
                      <a:r>
                        <a:rPr lang="en-US" sz="2400" b="1" dirty="0" smtClean="0"/>
                        <a:t>30,656</a:t>
                      </a:r>
                      <a:endParaRPr lang="en-US" sz="2400" b="1" dirty="0"/>
                    </a:p>
                  </a:txBody>
                  <a:tcPr/>
                </a:tc>
                <a:tc>
                  <a:txBody>
                    <a:bodyPr/>
                    <a:lstStyle/>
                    <a:p>
                      <a:pPr algn="ctr"/>
                      <a:r>
                        <a:rPr lang="en-US" sz="2400" b="1" dirty="0" smtClean="0"/>
                        <a:t>23%</a:t>
                      </a:r>
                      <a:endParaRPr lang="en-US" sz="2400" b="1" dirty="0"/>
                    </a:p>
                  </a:txBody>
                  <a:tcPr/>
                </a:tc>
                <a:tc>
                  <a:txBody>
                    <a:bodyPr/>
                    <a:lstStyle/>
                    <a:p>
                      <a:pPr algn="ctr"/>
                      <a:r>
                        <a:rPr lang="en-US" sz="2400" b="1" dirty="0" smtClean="0"/>
                        <a:t>7.6%</a:t>
                      </a:r>
                      <a:endParaRPr lang="en-US" sz="2400" b="1" dirty="0"/>
                    </a:p>
                  </a:txBody>
                  <a:tcPr/>
                </a:tc>
                <a:tc>
                  <a:txBody>
                    <a:bodyPr/>
                    <a:lstStyle/>
                    <a:p>
                      <a:pPr algn="ctr"/>
                      <a:r>
                        <a:rPr lang="en-US" sz="2400" b="1" dirty="0" smtClean="0"/>
                        <a:t>70.2%</a:t>
                      </a:r>
                      <a:endParaRPr lang="en-US" sz="2400" b="1" dirty="0"/>
                    </a:p>
                  </a:txBody>
                  <a:tcPr/>
                </a:tc>
                <a:tc>
                  <a:txBody>
                    <a:bodyPr/>
                    <a:lstStyle/>
                    <a:p>
                      <a:pPr algn="ctr"/>
                      <a:r>
                        <a:rPr lang="en-US" sz="2400" b="1" dirty="0" smtClean="0"/>
                        <a:t>44.4%</a:t>
                      </a:r>
                      <a:endParaRPr lang="en-US" sz="2400" b="1" dirty="0"/>
                    </a:p>
                  </a:txBody>
                  <a:tcPr/>
                </a:tc>
              </a:tr>
              <a:tr h="800100">
                <a:tc>
                  <a:txBody>
                    <a:bodyPr/>
                    <a:lstStyle/>
                    <a:p>
                      <a:pPr marL="0" marR="0">
                        <a:lnSpc>
                          <a:spcPct val="115%"/>
                        </a:lnSpc>
                        <a:spcBef>
                          <a:spcPts val="0"/>
                        </a:spcBef>
                        <a:spcAft>
                          <a:spcPts val="0"/>
                        </a:spcAft>
                      </a:pPr>
                      <a:r>
                        <a:rPr lang="en-US" sz="1800" b="1" dirty="0" smtClean="0">
                          <a:latin typeface="Calibri"/>
                          <a:ea typeface="Calibri"/>
                          <a:cs typeface="Times New Roman"/>
                        </a:rPr>
                        <a:t>Purdue University</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1,165</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30,812</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21%</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6.9%</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68.1%</a:t>
                      </a:r>
                      <a:endParaRPr lang="en-US" sz="24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2400" b="1" dirty="0" smtClean="0">
                          <a:latin typeface="Calibri"/>
                          <a:ea typeface="Calibri"/>
                          <a:cs typeface="Times New Roman"/>
                        </a:rPr>
                        <a:t>54.1%</a:t>
                      </a:r>
                      <a:endParaRPr lang="en-US" sz="2400" b="1" dirty="0">
                        <a:latin typeface="Calibri"/>
                        <a:ea typeface="Calibri"/>
                        <a:cs typeface="Times New Roman"/>
                      </a:endParaRPr>
                    </a:p>
                  </a:txBody>
                  <a:tcPr marL="68580" marR="68580" marT="0" marB="0"/>
                </a:tc>
              </a:tr>
            </a:tbl>
          </a:graphicData>
        </a:graphic>
      </p:graphicFrame>
      <p:sp>
        <p:nvSpPr>
          <p:cNvPr id="7" name="Oval 6"/>
          <p:cNvSpPr/>
          <p:nvPr/>
        </p:nvSpPr>
        <p:spPr>
          <a:xfrm>
            <a:off x="7924800" y="2514600"/>
            <a:ext cx="914400" cy="914400"/>
          </a:xfrm>
          <a:prstGeom prst="ellipse">
            <a:avLst/>
          </a:prstGeom>
          <a:noFill/>
          <a:ln w="38100">
            <a:solidFill>
              <a:srgbClr val="92D05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944678" y="4876800"/>
            <a:ext cx="914400" cy="914400"/>
          </a:xfrm>
          <a:prstGeom prst="ellipse">
            <a:avLst/>
          </a:prstGeom>
          <a:noFill/>
          <a:ln w="38100">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160565" y="2514600"/>
            <a:ext cx="914400" cy="914400"/>
          </a:xfrm>
          <a:prstGeom prst="ellipse">
            <a:avLst/>
          </a:prstGeom>
          <a:noFill/>
          <a:ln w="38100">
            <a:solidFill>
              <a:srgbClr val="92D05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0" y="4114800"/>
            <a:ext cx="914400" cy="914400"/>
          </a:xfrm>
          <a:prstGeom prst="ellipse">
            <a:avLst/>
          </a:prstGeom>
          <a:noFill/>
          <a:ln w="38100">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1524000" y="6248400"/>
            <a:ext cx="6477000" cy="261610"/>
          </a:xfrm>
          <a:prstGeom prst="rect">
            <a:avLst/>
          </a:prstGeom>
          <a:noFill/>
        </p:spPr>
        <p:txBody>
          <a:bodyPr wrap="square" rtlCol="0">
            <a:spAutoFit/>
          </a:bodyPr>
          <a:lstStyle/>
          <a:p>
            <a:r>
              <a:rPr lang="en-US" sz="1100" dirty="0">
                <a:latin typeface="+mj-lt"/>
              </a:rPr>
              <a:t>Source: College Results Online, 2013: www.collegeresults.org.</a:t>
            </a:r>
          </a:p>
        </p:txBody>
      </p:sp>
    </p:spTree>
    <p:extLst>
      <p:ext uri="{BB962C8B-B14F-4D97-AF65-F5344CB8AC3E}">
        <p14:creationId xmlns:p14="http://schemas.microsoft.com/office/powerpoint/2010/main" val="42791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1981200" y="457200"/>
            <a:ext cx="8229600" cy="1143000"/>
          </a:xfrm>
        </p:spPr>
        <p:txBody>
          <a:bodyPr>
            <a:normAutofit fontScale="90%"/>
          </a:bodyPr>
          <a:lstStyle/>
          <a:p>
            <a:r>
              <a:rPr lang="en-US" sz="3600" b="1" dirty="0"/>
              <a:t>Research Institutions</a:t>
            </a:r>
            <a:br>
              <a:rPr lang="en-US" sz="3600" b="1" dirty="0"/>
            </a:br>
            <a:r>
              <a:rPr lang="en-US" sz="3600" b="1" dirty="0"/>
              <a:t>Similar Students, Different Results</a:t>
            </a:r>
          </a:p>
        </p:txBody>
      </p:sp>
      <p:graphicFrame>
        <p:nvGraphicFramePr>
          <p:cNvPr id="6" name="Content Placeholder 5"/>
          <p:cNvGraphicFramePr>
            <a:graphicFrameLocks noGrp="1"/>
          </p:cNvGraphicFramePr>
          <p:nvPr>
            <p:ph idx="1"/>
            <p:extLst/>
          </p:nvPr>
        </p:nvGraphicFramePr>
        <p:xfrm>
          <a:off x="1981201" y="2133600"/>
          <a:ext cx="8229599" cy="2667000"/>
        </p:xfrm>
        <a:graphic>
          <a:graphicData uri="http://purl.oclc.org/ooxml/drawingml/table">
            <a:tbl>
              <a:tblPr firstRow="1" bandRow="1">
                <a:tableStyleId>{5C22544A-7EE6-4342-B048-85BDC9FD1C3A}</a:tableStyleId>
              </a:tblPr>
              <a:tblGrid>
                <a:gridCol w="1447800"/>
                <a:gridCol w="903514"/>
                <a:gridCol w="1175657"/>
                <a:gridCol w="1175657"/>
                <a:gridCol w="1175657"/>
                <a:gridCol w="1175657"/>
                <a:gridCol w="1175657"/>
              </a:tblGrid>
              <a:tr h="889000">
                <a:tc>
                  <a:txBody>
                    <a:bodyPr/>
                    <a:lstStyle/>
                    <a:p>
                      <a:endParaRPr lang="en-US" sz="2000" dirty="0"/>
                    </a:p>
                  </a:txBody>
                  <a:tcPr/>
                </a:tc>
                <a:tc>
                  <a:txBody>
                    <a:bodyPr/>
                    <a:lstStyle/>
                    <a:p>
                      <a:pPr marL="0" marR="0" algn="ctr">
                        <a:lnSpc>
                          <a:spcPct val="115%"/>
                        </a:lnSpc>
                        <a:spcBef>
                          <a:spcPts val="0"/>
                        </a:spcBef>
                        <a:spcAft>
                          <a:spcPts val="0"/>
                        </a:spcAft>
                      </a:pPr>
                      <a:r>
                        <a:rPr lang="en-US" sz="1800" b="1" dirty="0">
                          <a:latin typeface="Calibri"/>
                          <a:ea typeface="Calibri"/>
                          <a:cs typeface="Times New Roman"/>
                        </a:rPr>
                        <a:t>Median</a:t>
                      </a:r>
                      <a:endParaRPr lang="en-US" sz="1800" dirty="0">
                        <a:latin typeface="Calibri"/>
                        <a:ea typeface="Calibri"/>
                        <a:cs typeface="Times New Roman"/>
                      </a:endParaRPr>
                    </a:p>
                    <a:p>
                      <a:pPr marL="0" marR="0" algn="ctr">
                        <a:lnSpc>
                          <a:spcPct val="115%"/>
                        </a:lnSpc>
                        <a:spcBef>
                          <a:spcPts val="0"/>
                        </a:spcBef>
                        <a:spcAft>
                          <a:spcPts val="0"/>
                        </a:spcAft>
                      </a:pPr>
                      <a:r>
                        <a:rPr lang="en-US" sz="1800" b="1" dirty="0">
                          <a:latin typeface="Calibri"/>
                          <a:ea typeface="Calibri"/>
                          <a:cs typeface="Times New Roman"/>
                        </a:rPr>
                        <a:t>SAT</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Size</a:t>
                      </a:r>
                      <a:endParaRPr lang="en-US" sz="18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Pell</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URM</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1800" b="1" dirty="0">
                          <a:latin typeface="Calibri"/>
                          <a:ea typeface="Calibri"/>
                          <a:cs typeface="Times New Roman"/>
                        </a:rPr>
                        <a:t>Overall </a:t>
                      </a:r>
                      <a:r>
                        <a:rPr lang="en-US" sz="1800" b="1" dirty="0" smtClean="0">
                          <a:latin typeface="Calibri"/>
                          <a:ea typeface="Calibri"/>
                          <a:cs typeface="Times New Roman"/>
                        </a:rPr>
                        <a:t>Grad Rate</a:t>
                      </a:r>
                      <a:endParaRPr lang="en-US" sz="1200"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r>
                        <a:rPr lang="en-US" sz="1800" b="1" dirty="0" smtClean="0">
                          <a:latin typeface="Calibri"/>
                          <a:ea typeface="Calibri"/>
                          <a:cs typeface="Times New Roman"/>
                        </a:rPr>
                        <a:t>URM Grad</a:t>
                      </a:r>
                      <a:r>
                        <a:rPr lang="en-US" sz="1800" b="1" baseline="0%" dirty="0" smtClean="0">
                          <a:latin typeface="Calibri"/>
                          <a:ea typeface="Calibri"/>
                          <a:cs typeface="Times New Roman"/>
                        </a:rPr>
                        <a:t> Rate</a:t>
                      </a:r>
                      <a:endParaRPr lang="en-US" sz="1200" dirty="0">
                        <a:latin typeface="Calibri"/>
                        <a:ea typeface="Calibri"/>
                        <a:cs typeface="Times New Roman"/>
                      </a:endParaRPr>
                    </a:p>
                  </a:txBody>
                  <a:tcPr marL="68580" marR="68580" marT="0" marB="0"/>
                </a:tc>
              </a:tr>
              <a:tr h="889000">
                <a:tc>
                  <a:txBody>
                    <a:bodyPr/>
                    <a:lstStyle/>
                    <a:p>
                      <a:pPr marL="0" marR="0">
                        <a:lnSpc>
                          <a:spcPct val="115%"/>
                        </a:lnSpc>
                        <a:spcBef>
                          <a:spcPts val="0"/>
                        </a:spcBef>
                        <a:spcAft>
                          <a:spcPts val="0"/>
                        </a:spcAft>
                      </a:pPr>
                      <a:r>
                        <a:rPr lang="en-US" sz="1800" b="1" dirty="0" smtClean="0">
                          <a:latin typeface="Calibri"/>
                          <a:ea typeface="Calibri"/>
                          <a:cs typeface="Times New Roman"/>
                        </a:rPr>
                        <a:t>Florida</a:t>
                      </a:r>
                      <a:r>
                        <a:rPr lang="en-US" sz="1800" b="1" baseline="0%" dirty="0" smtClean="0">
                          <a:latin typeface="Calibri"/>
                          <a:ea typeface="Calibri"/>
                          <a:cs typeface="Times New Roman"/>
                        </a:rPr>
                        <a:t> State University</a:t>
                      </a:r>
                      <a:endParaRPr lang="en-US" sz="18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1,185</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29,291</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28%</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25.2%</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73.8%</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71%</a:t>
                      </a:r>
                      <a:endParaRPr lang="en-US" sz="2400" b="1" dirty="0">
                        <a:latin typeface="Calibri"/>
                        <a:ea typeface="Calibri"/>
                        <a:cs typeface="Times New Roman"/>
                      </a:endParaRPr>
                    </a:p>
                  </a:txBody>
                  <a:tcPr marL="68580" marR="68580" marT="0" marB="0" anchor="ctr"/>
                </a:tc>
              </a:tr>
              <a:tr h="889000">
                <a:tc>
                  <a:txBody>
                    <a:bodyPr/>
                    <a:lstStyle/>
                    <a:p>
                      <a:r>
                        <a:rPr lang="en-US" sz="1800" b="1" dirty="0" smtClean="0"/>
                        <a:t>University of Arizona</a:t>
                      </a:r>
                      <a:endParaRPr lang="en-US" sz="1800" b="1" dirty="0"/>
                    </a:p>
                  </a:txBody>
                  <a:tcPr anchor="ctr"/>
                </a:tc>
                <a:tc>
                  <a:txBody>
                    <a:bodyPr/>
                    <a:lstStyle/>
                    <a:p>
                      <a:pPr algn="ctr"/>
                      <a:r>
                        <a:rPr lang="en-US" sz="2400" b="1" dirty="0" smtClean="0"/>
                        <a:t>1,085</a:t>
                      </a:r>
                      <a:endParaRPr lang="en-US" sz="2400" b="1" dirty="0"/>
                    </a:p>
                  </a:txBody>
                  <a:tcPr anchor="ctr"/>
                </a:tc>
                <a:tc>
                  <a:txBody>
                    <a:bodyPr/>
                    <a:lstStyle/>
                    <a:p>
                      <a:pPr algn="ctr"/>
                      <a:r>
                        <a:rPr lang="en-US" sz="2400" b="1" dirty="0" smtClean="0"/>
                        <a:t>28,174</a:t>
                      </a:r>
                      <a:endParaRPr lang="en-US" sz="2400" b="1" dirty="0"/>
                    </a:p>
                  </a:txBody>
                  <a:tcPr anchor="ctr"/>
                </a:tc>
                <a:tc>
                  <a:txBody>
                    <a:bodyPr/>
                    <a:lstStyle/>
                    <a:p>
                      <a:pPr algn="ctr"/>
                      <a:r>
                        <a:rPr lang="en-US" sz="2400" b="1" dirty="0" smtClean="0"/>
                        <a:t>32%</a:t>
                      </a:r>
                      <a:endParaRPr lang="en-US" sz="2400" b="1" dirty="0"/>
                    </a:p>
                  </a:txBody>
                  <a:tcPr anchor="ctr"/>
                </a:tc>
                <a:tc>
                  <a:txBody>
                    <a:bodyPr/>
                    <a:lstStyle/>
                    <a:p>
                      <a:pPr algn="ctr"/>
                      <a:r>
                        <a:rPr lang="en-US" sz="2400" b="1" dirty="0" smtClean="0"/>
                        <a:t>23.8%</a:t>
                      </a:r>
                      <a:endParaRPr lang="en-US" sz="2400" b="1" dirty="0"/>
                    </a:p>
                  </a:txBody>
                  <a:tcPr anchor="ctr"/>
                </a:tc>
                <a:tc>
                  <a:txBody>
                    <a:bodyPr/>
                    <a:lstStyle/>
                    <a:p>
                      <a:pPr algn="ctr"/>
                      <a:r>
                        <a:rPr lang="en-US" sz="2400" b="1" dirty="0" smtClean="0"/>
                        <a:t>61.4%</a:t>
                      </a:r>
                      <a:endParaRPr lang="en-US" sz="2400" b="1" dirty="0"/>
                    </a:p>
                  </a:txBody>
                  <a:tcPr anchor="ctr"/>
                </a:tc>
                <a:tc>
                  <a:txBody>
                    <a:bodyPr/>
                    <a:lstStyle/>
                    <a:p>
                      <a:pPr algn="ctr"/>
                      <a:r>
                        <a:rPr lang="en-US" sz="2400" b="1" dirty="0" smtClean="0"/>
                        <a:t>53.1%</a:t>
                      </a:r>
                      <a:endParaRPr lang="en-US" sz="2400" b="1" dirty="0"/>
                    </a:p>
                  </a:txBody>
                  <a:tcPr anchor="ctr"/>
                </a:tc>
              </a:tr>
            </a:tbl>
          </a:graphicData>
        </a:graphic>
      </p:graphicFrame>
      <p:sp>
        <p:nvSpPr>
          <p:cNvPr id="7" name="Oval 6"/>
          <p:cNvSpPr/>
          <p:nvPr/>
        </p:nvSpPr>
        <p:spPr>
          <a:xfrm>
            <a:off x="7964556" y="2971800"/>
            <a:ext cx="914400" cy="914400"/>
          </a:xfrm>
          <a:prstGeom prst="ellipse">
            <a:avLst/>
          </a:prstGeom>
          <a:noFill/>
          <a:ln w="38100">
            <a:solidFill>
              <a:srgbClr val="92D05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954617" y="3886200"/>
            <a:ext cx="914400" cy="914400"/>
          </a:xfrm>
          <a:prstGeom prst="ellipse">
            <a:avLst/>
          </a:prstGeom>
          <a:noFill/>
          <a:ln w="38100">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144000" y="2971800"/>
            <a:ext cx="914400" cy="914400"/>
          </a:xfrm>
          <a:prstGeom prst="ellipse">
            <a:avLst/>
          </a:prstGeom>
          <a:noFill/>
          <a:ln w="38100">
            <a:solidFill>
              <a:srgbClr val="92D05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144000" y="3886200"/>
            <a:ext cx="914400" cy="914400"/>
          </a:xfrm>
          <a:prstGeom prst="ellipse">
            <a:avLst/>
          </a:prstGeom>
          <a:noFill/>
          <a:ln w="38100">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1524000" y="6248400"/>
            <a:ext cx="6477000" cy="261610"/>
          </a:xfrm>
          <a:prstGeom prst="rect">
            <a:avLst/>
          </a:prstGeom>
          <a:noFill/>
        </p:spPr>
        <p:txBody>
          <a:bodyPr wrap="square" rtlCol="0">
            <a:spAutoFit/>
          </a:bodyPr>
          <a:lstStyle/>
          <a:p>
            <a:r>
              <a:rPr lang="en-US" sz="1100" dirty="0">
                <a:latin typeface="+mj-lt"/>
              </a:rPr>
              <a:t>Source: College Results Online, 2013: www.collegeresults.org.</a:t>
            </a:r>
          </a:p>
        </p:txBody>
      </p:sp>
    </p:spTree>
    <p:extLst>
      <p:ext uri="{BB962C8B-B14F-4D97-AF65-F5344CB8AC3E}">
        <p14:creationId xmlns:p14="http://schemas.microsoft.com/office/powerpoint/2010/main" val="27629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81200" y="304800"/>
            <a:ext cx="8229600" cy="1143000"/>
          </a:xfrm>
        </p:spPr>
        <p:txBody>
          <a:bodyPr>
            <a:normAutofit fontScale="90%"/>
          </a:bodyPr>
          <a:lstStyle/>
          <a:p>
            <a:r>
              <a:rPr lang="en-US" sz="3600" b="1" dirty="0"/>
              <a:t>Masters Institutions – Large</a:t>
            </a:r>
            <a:br>
              <a:rPr lang="en-US" sz="3600" b="1" dirty="0"/>
            </a:br>
            <a:r>
              <a:rPr lang="en-US" sz="3600" b="1" dirty="0"/>
              <a:t>Similar Students, Different Results</a:t>
            </a:r>
          </a:p>
        </p:txBody>
      </p:sp>
      <p:graphicFrame>
        <p:nvGraphicFramePr>
          <p:cNvPr id="4" name="Table 3"/>
          <p:cNvGraphicFramePr>
            <a:graphicFrameLocks noGrp="1"/>
          </p:cNvGraphicFramePr>
          <p:nvPr>
            <p:extLst/>
          </p:nvPr>
        </p:nvGraphicFramePr>
        <p:xfrm>
          <a:off x="1828800" y="1676402"/>
          <a:ext cx="8534402" cy="3962307"/>
        </p:xfrm>
        <a:graphic>
          <a:graphicData uri="http://purl.oclc.org/ooxml/drawingml/table">
            <a:tbl>
              <a:tblPr firstRow="1" bandRow="1">
                <a:tableStyleId>{5C22544A-7EE6-4342-B048-85BDC9FD1C3A}</a:tableStyleId>
              </a:tblPr>
              <a:tblGrid>
                <a:gridCol w="2566184"/>
                <a:gridCol w="1217106"/>
                <a:gridCol w="1583704"/>
                <a:gridCol w="1583704"/>
                <a:gridCol w="1583704"/>
              </a:tblGrid>
              <a:tr h="870499">
                <a:tc>
                  <a:txBody>
                    <a:bodyPr/>
                    <a:lstStyle/>
                    <a:p>
                      <a:pPr algn="l"/>
                      <a:endParaRPr lang="en-US" sz="2000" dirty="0"/>
                    </a:p>
                  </a:txBody>
                  <a:tcPr/>
                </a:tc>
                <a:tc>
                  <a:txBody>
                    <a:bodyPr/>
                    <a:lstStyle/>
                    <a:p>
                      <a:pPr marL="0" marR="0" algn="ctr">
                        <a:lnSpc>
                          <a:spcPct val="115%"/>
                        </a:lnSpc>
                        <a:spcBef>
                          <a:spcPts val="0"/>
                        </a:spcBef>
                        <a:spcAft>
                          <a:spcPts val="0"/>
                        </a:spcAft>
                      </a:pPr>
                      <a:r>
                        <a:rPr lang="en-US" sz="1800" b="1" dirty="0">
                          <a:latin typeface="Calibri"/>
                          <a:ea typeface="Calibri"/>
                          <a:cs typeface="Times New Roman"/>
                        </a:rPr>
                        <a:t>Median</a:t>
                      </a:r>
                    </a:p>
                    <a:p>
                      <a:pPr marL="0" marR="0" algn="ctr">
                        <a:lnSpc>
                          <a:spcPct val="115%"/>
                        </a:lnSpc>
                        <a:spcBef>
                          <a:spcPts val="0"/>
                        </a:spcBef>
                        <a:spcAft>
                          <a:spcPts val="0"/>
                        </a:spcAft>
                      </a:pPr>
                      <a:r>
                        <a:rPr lang="en-US" sz="1800" b="1" dirty="0">
                          <a:latin typeface="Calibri"/>
                          <a:ea typeface="Calibri"/>
                          <a:cs typeface="Times New Roman"/>
                        </a:rPr>
                        <a:t>SAT</a:t>
                      </a: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Size</a:t>
                      </a:r>
                      <a:endParaRPr lang="en-US" sz="1800" b="1" dirty="0">
                        <a:latin typeface="Calibri"/>
                        <a:ea typeface="Calibri"/>
                        <a:cs typeface="Times New Roman"/>
                      </a:endParaRPr>
                    </a:p>
                  </a:txBody>
                  <a:tcPr marL="68580" marR="68580" marT="0" marB="0"/>
                </a:tc>
                <a:tc>
                  <a:txBody>
                    <a:bodyPr/>
                    <a:lstStyle/>
                    <a:p>
                      <a:pPr marL="0" marR="0" algn="ctr">
                        <a:lnSpc>
                          <a:spcPct val="115%"/>
                        </a:lnSpc>
                        <a:spcBef>
                          <a:spcPts val="0"/>
                        </a:spcBef>
                        <a:spcAft>
                          <a:spcPts val="0"/>
                        </a:spcAft>
                      </a:pPr>
                      <a:endParaRPr lang="en-US" sz="1800" b="1" dirty="0" smtClean="0">
                        <a:latin typeface="Calibri"/>
                        <a:ea typeface="Calibri"/>
                        <a:cs typeface="Times New Roman"/>
                      </a:endParaRPr>
                    </a:p>
                    <a:p>
                      <a:pPr marL="0" marR="0" algn="ctr">
                        <a:lnSpc>
                          <a:spcPct val="115%"/>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Pell</a:t>
                      </a:r>
                    </a:p>
                  </a:txBody>
                  <a:tcPr marL="68580" marR="68580" marT="0" marB="0"/>
                </a:tc>
                <a:tc>
                  <a:txBody>
                    <a:bodyPr/>
                    <a:lstStyle/>
                    <a:p>
                      <a:pPr marL="0" marR="0" algn="ctr">
                        <a:lnSpc>
                          <a:spcPct val="115%"/>
                        </a:lnSpc>
                        <a:spcBef>
                          <a:spcPts val="0"/>
                        </a:spcBef>
                        <a:spcAft>
                          <a:spcPts val="0"/>
                        </a:spcAft>
                      </a:pPr>
                      <a:r>
                        <a:rPr lang="en-US" sz="1800" b="1" dirty="0" smtClean="0">
                          <a:latin typeface="Calibri"/>
                          <a:ea typeface="Calibri"/>
                          <a:cs typeface="Times New Roman"/>
                        </a:rPr>
                        <a:t>Overall Graduation Rate</a:t>
                      </a:r>
                      <a:endParaRPr lang="en-US" sz="1800" b="1" dirty="0">
                        <a:latin typeface="Calibri"/>
                        <a:ea typeface="Calibri"/>
                        <a:cs typeface="Times New Roman"/>
                      </a:endParaRPr>
                    </a:p>
                  </a:txBody>
                  <a:tcPr marL="68580" marR="68580" marT="0" marB="0"/>
                </a:tc>
              </a:tr>
              <a:tr h="650173">
                <a:tc>
                  <a:txBody>
                    <a:bodyPr/>
                    <a:lstStyle/>
                    <a:p>
                      <a:pPr marL="0" marR="0">
                        <a:lnSpc>
                          <a:spcPct val="115%"/>
                        </a:lnSpc>
                        <a:spcBef>
                          <a:spcPts val="0"/>
                        </a:spcBef>
                        <a:spcAft>
                          <a:spcPts val="0"/>
                        </a:spcAft>
                      </a:pPr>
                      <a:r>
                        <a:rPr lang="en-US" sz="2000" b="1" dirty="0" smtClean="0">
                          <a:latin typeface="Calibri"/>
                          <a:ea typeface="Calibri"/>
                          <a:cs typeface="Times New Roman"/>
                        </a:rPr>
                        <a:t>University of Northern Iowa</a:t>
                      </a:r>
                      <a:endParaRPr lang="en-US" sz="20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1,070</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10,716</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25%</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66.7%</a:t>
                      </a:r>
                      <a:endParaRPr lang="en-US" sz="2400" b="1" dirty="0">
                        <a:latin typeface="Calibri"/>
                        <a:ea typeface="Calibri"/>
                        <a:cs typeface="Times New Roman"/>
                      </a:endParaRPr>
                    </a:p>
                  </a:txBody>
                  <a:tcPr marL="68580" marR="68580" marT="0" marB="0" anchor="ctr"/>
                </a:tc>
              </a:tr>
              <a:tr h="650173">
                <a:tc>
                  <a:txBody>
                    <a:bodyPr/>
                    <a:lstStyle/>
                    <a:p>
                      <a:pPr marL="0" marR="0">
                        <a:lnSpc>
                          <a:spcPct val="115%"/>
                        </a:lnSpc>
                        <a:spcBef>
                          <a:spcPts val="0"/>
                        </a:spcBef>
                        <a:spcAft>
                          <a:spcPts val="0"/>
                        </a:spcAft>
                      </a:pPr>
                      <a:r>
                        <a:rPr lang="en-US" sz="2000" b="1" dirty="0" smtClean="0">
                          <a:latin typeface="Calibri"/>
                          <a:ea typeface="Calibri"/>
                          <a:cs typeface="Times New Roman"/>
                        </a:rPr>
                        <a:t>Montclair State University</a:t>
                      </a:r>
                      <a:endParaRPr lang="en-US" sz="20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1,010</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12,975</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37%</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62.3%</a:t>
                      </a:r>
                      <a:endParaRPr lang="en-US" sz="2400" b="1" dirty="0">
                        <a:latin typeface="Calibri"/>
                        <a:ea typeface="Calibri"/>
                        <a:cs typeface="Times New Roman"/>
                      </a:endParaRPr>
                    </a:p>
                  </a:txBody>
                  <a:tcPr marL="68580" marR="68580" marT="0" marB="0" anchor="ctr"/>
                </a:tc>
              </a:tr>
              <a:tr h="650173">
                <a:tc>
                  <a:txBody>
                    <a:bodyPr/>
                    <a:lstStyle/>
                    <a:p>
                      <a:pPr marL="0" marR="0">
                        <a:lnSpc>
                          <a:spcPct val="115%"/>
                        </a:lnSpc>
                        <a:spcBef>
                          <a:spcPts val="0"/>
                        </a:spcBef>
                        <a:spcAft>
                          <a:spcPts val="0"/>
                        </a:spcAft>
                      </a:pPr>
                      <a:r>
                        <a:rPr lang="en-US" sz="2000" b="1" dirty="0" smtClean="0">
                          <a:latin typeface="Calibri"/>
                          <a:ea typeface="Calibri"/>
                          <a:cs typeface="Times New Roman"/>
                        </a:rPr>
                        <a:t>Eastern</a:t>
                      </a:r>
                    </a:p>
                    <a:p>
                      <a:pPr marL="0" marR="0">
                        <a:lnSpc>
                          <a:spcPct val="115%"/>
                        </a:lnSpc>
                        <a:spcBef>
                          <a:spcPts val="0"/>
                        </a:spcBef>
                        <a:spcAft>
                          <a:spcPts val="0"/>
                        </a:spcAft>
                      </a:pPr>
                      <a:r>
                        <a:rPr lang="en-US" sz="2000" b="1" dirty="0" smtClean="0">
                          <a:latin typeface="Calibri"/>
                          <a:ea typeface="Calibri"/>
                          <a:cs typeface="Times New Roman"/>
                        </a:rPr>
                        <a:t>Illinois University</a:t>
                      </a:r>
                      <a:endParaRPr lang="en-US" sz="20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990</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9,287</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39%</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59.3%</a:t>
                      </a:r>
                      <a:endParaRPr lang="en-US" sz="2400" b="1" dirty="0">
                        <a:latin typeface="Calibri"/>
                        <a:ea typeface="Calibri"/>
                        <a:cs typeface="Times New Roman"/>
                      </a:endParaRPr>
                    </a:p>
                  </a:txBody>
                  <a:tcPr marL="68580" marR="68580" marT="0" marB="0" anchor="ctr"/>
                </a:tc>
              </a:tr>
              <a:tr h="912783">
                <a:tc>
                  <a:txBody>
                    <a:bodyPr/>
                    <a:lstStyle/>
                    <a:p>
                      <a:pPr marL="0" marR="0">
                        <a:lnSpc>
                          <a:spcPct val="115%"/>
                        </a:lnSpc>
                        <a:spcBef>
                          <a:spcPts val="0"/>
                        </a:spcBef>
                        <a:spcAft>
                          <a:spcPts val="0"/>
                        </a:spcAft>
                      </a:pPr>
                      <a:r>
                        <a:rPr lang="en-US" sz="2000" b="1" dirty="0" smtClean="0">
                          <a:latin typeface="Calibri"/>
                          <a:ea typeface="Calibri"/>
                          <a:cs typeface="Times New Roman"/>
                        </a:rPr>
                        <a:t>University of</a:t>
                      </a:r>
                      <a:r>
                        <a:rPr lang="en-US" sz="2000" b="1" baseline="0%" dirty="0" smtClean="0">
                          <a:latin typeface="Calibri"/>
                          <a:ea typeface="Calibri"/>
                          <a:cs typeface="Times New Roman"/>
                        </a:rPr>
                        <a:t> </a:t>
                      </a:r>
                      <a:r>
                        <a:rPr lang="en-US" sz="2000" b="1" dirty="0" smtClean="0">
                          <a:latin typeface="Calibri"/>
                          <a:ea typeface="Calibri"/>
                          <a:cs typeface="Times New Roman"/>
                        </a:rPr>
                        <a:t>Wisconsin Whitewater</a:t>
                      </a:r>
                      <a:endParaRPr lang="en-US" sz="20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1,050</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9,685</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30%</a:t>
                      </a:r>
                      <a:endParaRPr lang="en-US" sz="2400" b="1" dirty="0">
                        <a:latin typeface="Calibri"/>
                        <a:ea typeface="Calibri"/>
                        <a:cs typeface="Times New Roman"/>
                      </a:endParaRPr>
                    </a:p>
                  </a:txBody>
                  <a:tcPr marL="68580" marR="68580" marT="0" marB="0" anchor="ctr"/>
                </a:tc>
                <a:tc>
                  <a:txBody>
                    <a:bodyPr/>
                    <a:lstStyle/>
                    <a:p>
                      <a:pPr marL="0" marR="0" algn="ctr">
                        <a:lnSpc>
                          <a:spcPct val="115%"/>
                        </a:lnSpc>
                        <a:spcBef>
                          <a:spcPts val="0"/>
                        </a:spcBef>
                        <a:spcAft>
                          <a:spcPts val="0"/>
                        </a:spcAft>
                      </a:pPr>
                      <a:r>
                        <a:rPr lang="en-US" sz="2400" b="1" dirty="0" smtClean="0">
                          <a:latin typeface="Calibri"/>
                          <a:ea typeface="Calibri"/>
                          <a:cs typeface="Times New Roman"/>
                        </a:rPr>
                        <a:t>53.9%</a:t>
                      </a:r>
                      <a:endParaRPr lang="en-US" sz="2400" b="1" dirty="0">
                        <a:latin typeface="Calibri"/>
                        <a:ea typeface="Calibri"/>
                        <a:cs typeface="Times New Roman"/>
                      </a:endParaRPr>
                    </a:p>
                  </a:txBody>
                  <a:tcPr marL="68580" marR="68580" marT="0" marB="0" anchor="ctr"/>
                </a:tc>
              </a:tr>
            </a:tbl>
          </a:graphicData>
        </a:graphic>
      </p:graphicFrame>
      <p:sp>
        <p:nvSpPr>
          <p:cNvPr id="5" name="Oval 4"/>
          <p:cNvSpPr/>
          <p:nvPr/>
        </p:nvSpPr>
        <p:spPr>
          <a:xfrm>
            <a:off x="9051235" y="2514600"/>
            <a:ext cx="914400" cy="914400"/>
          </a:xfrm>
          <a:prstGeom prst="ellipse">
            <a:avLst/>
          </a:prstGeom>
          <a:noFill/>
          <a:ln w="38100">
            <a:solidFill>
              <a:srgbClr val="92D05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9067800" y="4724400"/>
            <a:ext cx="914400" cy="914400"/>
          </a:xfrm>
          <a:prstGeom prst="ellipse">
            <a:avLst/>
          </a:prstGeom>
          <a:noFill/>
          <a:ln w="38100">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524000" y="6248400"/>
            <a:ext cx="6477000" cy="261610"/>
          </a:xfrm>
          <a:prstGeom prst="rect">
            <a:avLst/>
          </a:prstGeom>
          <a:noFill/>
        </p:spPr>
        <p:txBody>
          <a:bodyPr wrap="square" rtlCol="0">
            <a:spAutoFit/>
          </a:bodyPr>
          <a:lstStyle/>
          <a:p>
            <a:r>
              <a:rPr lang="en-US" sz="1100" dirty="0">
                <a:latin typeface="+mj-lt"/>
              </a:rPr>
              <a:t>Source: College Results Online, 2013: www.collegeresults.org.</a:t>
            </a:r>
          </a:p>
        </p:txBody>
      </p:sp>
    </p:spTree>
    <p:extLst>
      <p:ext uri="{BB962C8B-B14F-4D97-AF65-F5344CB8AC3E}">
        <p14:creationId xmlns:p14="http://schemas.microsoft.com/office/powerpoint/2010/main" val="13307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Some making fast progress in improving success for students of color, some have closed gaps entirely.</a:t>
            </a:r>
            <a:endParaRPr lang="en-US" dirty="0"/>
          </a:p>
        </p:txBody>
      </p:sp>
    </p:spTree>
    <p:extLst>
      <p:ext uri="{BB962C8B-B14F-4D97-AF65-F5344CB8AC3E}">
        <p14:creationId xmlns:p14="http://schemas.microsoft.com/office/powerpoint/2010/main" val="591662444"/>
      </p:ext>
    </p:extLst>
  </p:cSld>
  <p:clrMapOvr>
    <a:masterClrMapping/>
  </p:clrMapOvr>
  <p:timing>
    <p:tnLst>
      <p:par>
        <p:cTn id="1" dur="indefinite" restart="never" nodeType="tmRoot"/>
      </p:par>
    </p:tnLst>
  </p:timing>
</p:sld>
</file>

<file path=ppt/slides/slide10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66800"/>
          </a:xfrm>
        </p:spPr>
        <p:txBody>
          <a:bodyPr>
            <a:normAutofit/>
          </a:bodyPr>
          <a:lstStyle/>
          <a:p>
            <a:r>
              <a:rPr lang="en-US" sz="3200" dirty="0"/>
              <a:t>Biggest Gainers in Success for Latino Students:  Public Colleges and Universities</a:t>
            </a:r>
          </a:p>
        </p:txBody>
      </p:sp>
      <p:pic>
        <p:nvPicPr>
          <p:cNvPr id="5" name="Content Placeholder 4" descr="latinogainers.jpg"/>
          <p:cNvPicPr>
            <a:picLocks noGrp="1" noChangeAspect="1"/>
          </p:cNvPicPr>
          <p:nvPr>
            <p:ph idx="1"/>
          </p:nvPr>
        </p:nvPicPr>
        <p:blipFill>
          <a:blip r:embed="rId2" cstate="print"/>
          <a:stretch>
            <a:fillRect/>
          </a:stretch>
        </p:blipFill>
        <p:spPr>
          <a:xfrm>
            <a:off x="1504208" y="1600200"/>
            <a:ext cx="9163792" cy="4754880"/>
          </a:xfrm>
        </p:spPr>
      </p:pic>
      <p:sp>
        <p:nvSpPr>
          <p:cNvPr id="4" name="Text Placeholder 3"/>
          <p:cNvSpPr>
            <a:spLocks noGrp="1"/>
          </p:cNvSpPr>
          <p:nvPr>
            <p:ph type="body" sz="quarter" idx="10"/>
          </p:nvPr>
        </p:nvSpPr>
        <p:spPr/>
        <p:txBody>
          <a:bodyPr>
            <a:normAutofit fontScale="92.5%" lnSpcReduction="10%"/>
          </a:bodyPr>
          <a:lstStyle/>
          <a:p>
            <a:r>
              <a:rPr lang="en-US" dirty="0" smtClean="0"/>
              <a:t>Advancing to Completion, 2012, The Education Trust.</a:t>
            </a:r>
            <a:endParaRPr lang="en-US" dirty="0"/>
          </a:p>
        </p:txBody>
      </p:sp>
    </p:spTree>
    <p:extLst>
      <p:ext uri="{BB962C8B-B14F-4D97-AF65-F5344CB8AC3E}">
        <p14:creationId xmlns:p14="http://schemas.microsoft.com/office/powerpoint/2010/main" val="3678396219"/>
      </p:ext>
    </p:extLst>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p:cNvSpPr txBox="1"/>
          <p:nvPr/>
        </p:nvSpPr>
        <p:spPr>
          <a:xfrm>
            <a:off x="1714500" y="456410"/>
            <a:ext cx="8763000" cy="461665"/>
          </a:xfrm>
          <a:prstGeom prst="rect">
            <a:avLst/>
          </a:prstGeom>
          <a:noFill/>
        </p:spPr>
        <p:txBody>
          <a:bodyPr wrap="square" rtlCol="0">
            <a:spAutoFit/>
          </a:bodyPr>
          <a:lstStyle/>
          <a:p>
            <a:pPr algn="ctr"/>
            <a:r>
              <a:rPr lang="en-US" sz="2400" dirty="0">
                <a:solidFill>
                  <a:prstClr val="black"/>
                </a:solidFill>
                <a:cs typeface="Times New Roman" pitchFamily="18" charset="0"/>
              </a:rPr>
              <a:t>Percent of U.S. adults with a high school diploma, by race </a:t>
            </a:r>
          </a:p>
        </p:txBody>
      </p:sp>
      <p:sp>
        <p:nvSpPr>
          <p:cNvPr id="8" name="TextBox 7"/>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pic>
        <p:nvPicPr>
          <p:cNvPr id="41" name="Picture 40" descr="HS1920.png"/>
          <p:cNvPicPr>
            <a:picLocks noChangeAspect="1"/>
          </p:cNvPicPr>
          <p:nvPr/>
        </p:nvPicPr>
        <p:blipFill>
          <a:blip r:embed="rId2" cstate="print"/>
          <a:stretch>
            <a:fillRect/>
          </a:stretch>
        </p:blipFill>
        <p:spPr>
          <a:xfrm>
            <a:off x="2362200" y="1371600"/>
            <a:ext cx="7573802" cy="5742432"/>
          </a:xfrm>
          <a:prstGeom prst="rect">
            <a:avLst/>
          </a:prstGeom>
        </p:spPr>
      </p:pic>
      <p:pic>
        <p:nvPicPr>
          <p:cNvPr id="34" name="Picture 33" descr="HS1940.png"/>
          <p:cNvPicPr>
            <a:picLocks noChangeAspect="1"/>
          </p:cNvPicPr>
          <p:nvPr/>
        </p:nvPicPr>
        <p:blipFill>
          <a:blip r:embed="rId3" cstate="print"/>
          <a:stretch>
            <a:fillRect/>
          </a:stretch>
        </p:blipFill>
        <p:spPr>
          <a:xfrm>
            <a:off x="2362200" y="1371600"/>
            <a:ext cx="7573802" cy="5742432"/>
          </a:xfrm>
          <a:prstGeom prst="rect">
            <a:avLst/>
          </a:prstGeom>
        </p:spPr>
      </p:pic>
      <p:sp>
        <p:nvSpPr>
          <p:cNvPr id="35" name="TextBox 34"/>
          <p:cNvSpPr txBox="1"/>
          <p:nvPr/>
        </p:nvSpPr>
        <p:spPr>
          <a:xfrm>
            <a:off x="1524000" y="83820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pic>
        <p:nvPicPr>
          <p:cNvPr id="36" name="Picture 35" descr="HS1960.png"/>
          <p:cNvPicPr>
            <a:picLocks noChangeAspect="1"/>
          </p:cNvPicPr>
          <p:nvPr/>
        </p:nvPicPr>
        <p:blipFill>
          <a:blip r:embed="rId4" cstate="print"/>
          <a:stretch>
            <a:fillRect/>
          </a:stretch>
        </p:blipFill>
        <p:spPr>
          <a:xfrm>
            <a:off x="2362200" y="1371600"/>
            <a:ext cx="7573802" cy="5742432"/>
          </a:xfrm>
          <a:prstGeom prst="rect">
            <a:avLst/>
          </a:prstGeom>
        </p:spPr>
      </p:pic>
      <p:sp>
        <p:nvSpPr>
          <p:cNvPr id="37" name="TextBox 36"/>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pic>
        <p:nvPicPr>
          <p:cNvPr id="38" name="Picture 37" descr="HS1980.png"/>
          <p:cNvPicPr>
            <a:picLocks noChangeAspect="1"/>
          </p:cNvPicPr>
          <p:nvPr/>
        </p:nvPicPr>
        <p:blipFill>
          <a:blip r:embed="rId5" cstate="print"/>
          <a:stretch>
            <a:fillRect/>
          </a:stretch>
        </p:blipFill>
        <p:spPr>
          <a:xfrm>
            <a:off x="2362200" y="1371600"/>
            <a:ext cx="7573802" cy="5742432"/>
          </a:xfrm>
          <a:prstGeom prst="rect">
            <a:avLst/>
          </a:prstGeom>
        </p:spPr>
      </p:pic>
      <p:sp>
        <p:nvSpPr>
          <p:cNvPr id="39" name="TextBox 38"/>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pic>
        <p:nvPicPr>
          <p:cNvPr id="40" name="Picture 39" descr="HS2000.png"/>
          <p:cNvPicPr>
            <a:picLocks noChangeAspect="1"/>
          </p:cNvPicPr>
          <p:nvPr/>
        </p:nvPicPr>
        <p:blipFill>
          <a:blip r:embed="rId6" cstate="print"/>
          <a:stretch>
            <a:fillRect/>
          </a:stretch>
        </p:blipFill>
        <p:spPr>
          <a:xfrm>
            <a:off x="2362200" y="1371600"/>
            <a:ext cx="7573802" cy="5742432"/>
          </a:xfrm>
          <a:prstGeom prst="rect">
            <a:avLst/>
          </a:prstGeom>
        </p:spPr>
      </p:pic>
      <p:sp>
        <p:nvSpPr>
          <p:cNvPr id="46" name="TextBox 45"/>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pic>
        <p:nvPicPr>
          <p:cNvPr id="47" name="Picture 46" descr="HS2012.png"/>
          <p:cNvPicPr>
            <a:picLocks noChangeAspect="1"/>
          </p:cNvPicPr>
          <p:nvPr/>
        </p:nvPicPr>
        <p:blipFill>
          <a:blip r:embed="rId7" cstate="print"/>
          <a:stretch>
            <a:fillRect/>
          </a:stretch>
        </p:blipFill>
        <p:spPr>
          <a:xfrm>
            <a:off x="2362200" y="1371600"/>
            <a:ext cx="7573802" cy="5742432"/>
          </a:xfrm>
          <a:prstGeom prst="rect">
            <a:avLst/>
          </a:prstGeom>
        </p:spPr>
      </p:pic>
      <p:sp>
        <p:nvSpPr>
          <p:cNvPr id="48" name="TextBox 47"/>
          <p:cNvSpPr txBox="1"/>
          <p:nvPr/>
        </p:nvSpPr>
        <p:spPr>
          <a:xfrm>
            <a:off x="1524000" y="987769"/>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spTree>
    <p:extLst>
      <p:ext uri="{BB962C8B-B14F-4D97-AF65-F5344CB8AC3E}">
        <p14:creationId xmlns:p14="http://schemas.microsoft.com/office/powerpoint/2010/main" val="3864193759"/>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6" grpId="0" animBg="1"/>
      <p:bldP spid="48" grpId="0" animBg="1"/>
    </p:bldLst>
  </p:timing>
</p:sld>
</file>

<file path=ppt/slides/slide1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8229600" cy="1066800"/>
          </a:xfrm>
        </p:spPr>
        <p:txBody>
          <a:bodyPr>
            <a:normAutofit/>
          </a:bodyPr>
          <a:lstStyle/>
          <a:p>
            <a:r>
              <a:rPr lang="en-US" sz="3200" dirty="0"/>
              <a:t>Biggest Gainers in Success for Black Students:  Public Colleges and Universities</a:t>
            </a:r>
          </a:p>
        </p:txBody>
      </p:sp>
      <p:pic>
        <p:nvPicPr>
          <p:cNvPr id="5" name="Content Placeholder 4" descr="blackgainers.jpg"/>
          <p:cNvPicPr>
            <a:picLocks noGrp="1" noChangeAspect="1"/>
          </p:cNvPicPr>
          <p:nvPr>
            <p:ph idx="1"/>
          </p:nvPr>
        </p:nvPicPr>
        <p:blipFill>
          <a:blip r:embed="rId2" cstate="print"/>
          <a:stretch>
            <a:fillRect/>
          </a:stretch>
        </p:blipFill>
        <p:spPr>
          <a:xfrm>
            <a:off x="1524001" y="1752600"/>
            <a:ext cx="9175327" cy="4419600"/>
          </a:xfrm>
        </p:spPr>
      </p:pic>
      <p:sp>
        <p:nvSpPr>
          <p:cNvPr id="4" name="Text Placeholder 3"/>
          <p:cNvSpPr>
            <a:spLocks noGrp="1"/>
          </p:cNvSpPr>
          <p:nvPr>
            <p:ph type="body" sz="quarter" idx="10"/>
          </p:nvPr>
        </p:nvSpPr>
        <p:spPr/>
        <p:txBody>
          <a:bodyPr>
            <a:normAutofit fontScale="92.5%" lnSpcReduction="10%"/>
          </a:bodyPr>
          <a:lstStyle/>
          <a:p>
            <a:r>
              <a:rPr lang="en-US" dirty="0" smtClean="0"/>
              <a:t>Advancing to Completion, 2012, The Education Trust.</a:t>
            </a:r>
          </a:p>
          <a:p>
            <a:endParaRPr lang="en-US" dirty="0"/>
          </a:p>
        </p:txBody>
      </p:sp>
    </p:spTree>
    <p:extLst>
      <p:ext uri="{BB962C8B-B14F-4D97-AF65-F5344CB8AC3E}">
        <p14:creationId xmlns:p14="http://schemas.microsoft.com/office/powerpoint/2010/main" val="4132821599"/>
      </p:ext>
    </p:extLst>
  </p:cSld>
  <p:clrMapOvr>
    <a:masterClrMapping/>
  </p:clrMapOvr>
  <p:timing>
    <p:tnLst>
      <p:par>
        <p:cTn id="1" dur="indefinite" restart="never" nodeType="tmRoot"/>
      </p:par>
    </p:tnLst>
  </p:timing>
</p:sld>
</file>

<file path=ppt/slides/slide1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p:txBody>
          <a:bodyPr/>
          <a:lstStyle/>
          <a:p>
            <a:r>
              <a:rPr lang="en-US"/>
              <a:t>Bottom Line:</a:t>
            </a:r>
          </a:p>
        </p:txBody>
      </p:sp>
      <p:sp>
        <p:nvSpPr>
          <p:cNvPr id="420867" name="Rectangle 3"/>
          <p:cNvSpPr>
            <a:spLocks noGrp="1" noChangeArrowheads="1"/>
          </p:cNvSpPr>
          <p:nvPr>
            <p:ph type="subTitle" idx="1"/>
          </p:nvPr>
        </p:nvSpPr>
        <p:spPr/>
        <p:txBody>
          <a:bodyPr/>
          <a:lstStyle/>
          <a:p>
            <a:r>
              <a:rPr lang="en-US" dirty="0" smtClean="0"/>
              <a:t>What colleges do makes a very big difference.</a:t>
            </a:r>
            <a:endParaRPr lang="en-US" dirty="0"/>
          </a:p>
        </p:txBody>
      </p:sp>
    </p:spTree>
    <p:extLst>
      <p:ext uri="{BB962C8B-B14F-4D97-AF65-F5344CB8AC3E}">
        <p14:creationId xmlns:p14="http://schemas.microsoft.com/office/powerpoint/2010/main" val="1495521461"/>
      </p:ext>
    </p:extLst>
  </p:cSld>
  <p:clrMapOvr>
    <a:masterClrMapping/>
  </p:clrMapOvr>
  <p:timing>
    <p:tnLst>
      <p:par>
        <p:cTn id="1" dur="indefinite" restart="never" nodeType="tmRoot"/>
      </p:par>
    </p:tnLst>
  </p:timing>
</p:sld>
</file>

<file path=ppt/slides/slide1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75140" name="Rectangle 4"/>
          <p:cNvSpPr>
            <a:spLocks noGrp="1" noChangeArrowheads="1"/>
          </p:cNvSpPr>
          <p:nvPr>
            <p:ph type="ctrTitle"/>
          </p:nvPr>
        </p:nvSpPr>
        <p:spPr/>
        <p:txBody>
          <a:bodyPr>
            <a:normAutofit/>
          </a:bodyPr>
          <a:lstStyle/>
          <a:p>
            <a:r>
              <a:rPr lang="en-US" sz="6000" b="1" dirty="0"/>
              <a:t>What can </a:t>
            </a:r>
            <a:r>
              <a:rPr lang="en-US" sz="6000" b="1" dirty="0" smtClean="0"/>
              <a:t>we do?</a:t>
            </a:r>
            <a:endParaRPr lang="en-US" sz="6000" b="1" dirty="0"/>
          </a:p>
        </p:txBody>
      </p:sp>
      <p:sp>
        <p:nvSpPr>
          <p:cNvPr id="475141" name="Rectangle 5"/>
          <p:cNvSpPr>
            <a:spLocks noGrp="1" noChangeArrowheads="1"/>
          </p:cNvSpPr>
          <p:nvPr>
            <p:ph type="subTitle" idx="1"/>
          </p:nvPr>
        </p:nvSpPr>
        <p:spPr/>
        <p:txBody>
          <a:bodyPr/>
          <a:lstStyle/>
          <a:p>
            <a:endParaRPr lang="en-US" dirty="0"/>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1427615747"/>
      </p:ext>
    </p:extLst>
  </p:cSld>
  <p:clrMapOvr>
    <a:masterClrMapping/>
  </p:clrMapOvr>
  <p:timing>
    <p:tnLst>
      <p:par>
        <p:cTn id="1" dur="indefinite" restart="never" nodeType="tmRoot"/>
      </p:par>
    </p:tnLst>
  </p:timing>
</p:sld>
</file>

<file path=ppt/slides/slide1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First, we have to continue to improve student preparation in our middle and high schools.  </a:t>
            </a:r>
            <a:endParaRPr lang="en-US" dirty="0"/>
          </a:p>
        </p:txBody>
      </p:sp>
      <p:sp>
        <p:nvSpPr>
          <p:cNvPr id="4" name="Subtitle 3"/>
          <p:cNvSpPr>
            <a:spLocks noGrp="1"/>
          </p:cNvSpPr>
          <p:nvPr>
            <p:ph type="subTitle" idx="1"/>
          </p:nvPr>
        </p:nvSpPr>
        <p:spPr/>
        <p:txBody>
          <a:bodyPr/>
          <a:lstStyle/>
          <a:p>
            <a:r>
              <a:rPr lang="en-US" dirty="0" smtClean="0"/>
              <a:t>Better preparation single strongest lever we have.</a:t>
            </a:r>
            <a:endParaRPr lang="en-US" dirty="0"/>
          </a:p>
        </p:txBody>
      </p:sp>
    </p:spTree>
    <p:extLst>
      <p:ext uri="{BB962C8B-B14F-4D97-AF65-F5344CB8AC3E}">
        <p14:creationId xmlns:p14="http://schemas.microsoft.com/office/powerpoint/2010/main" val="3277739690"/>
      </p:ext>
    </p:extLst>
  </p:cSld>
  <p:clrMapOvr>
    <a:masterClrMapping/>
  </p:clrMapOvr>
  <p:timing>
    <p:tnLst>
      <p:par>
        <p:cTn id="1" dur="indefinite" restart="never" nodeType="tmRoot"/>
      </p:par>
    </p:tnLst>
  </p:timing>
</p:sld>
</file>

<file path=ppt/slides/slide1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from the leaders, we know that:</a:t>
            </a:r>
            <a:endParaRPr lang="en-US" dirty="0"/>
          </a:p>
        </p:txBody>
      </p:sp>
      <p:sp>
        <p:nvSpPr>
          <p:cNvPr id="4" name="Content Placeholder 3"/>
          <p:cNvSpPr>
            <a:spLocks noGrp="1"/>
          </p:cNvSpPr>
          <p:nvPr>
            <p:ph idx="1"/>
          </p:nvPr>
        </p:nvSpPr>
        <p:spPr/>
        <p:txBody>
          <a:bodyPr/>
          <a:lstStyle/>
          <a:p>
            <a:r>
              <a:rPr lang="en-US" dirty="0" smtClean="0"/>
              <a:t>Principal leadership is hugely important;</a:t>
            </a:r>
          </a:p>
          <a:p>
            <a:r>
              <a:rPr lang="en-US" dirty="0" smtClean="0"/>
              <a:t>We also need teachers who know their subjects, how to teach them…and believe that all kids are capable of doing what it takes to succeed in postsecondary education.</a:t>
            </a:r>
            <a:endParaRPr lang="en-US" dirty="0"/>
          </a:p>
        </p:txBody>
      </p:sp>
    </p:spTree>
    <p:extLst>
      <p:ext uri="{BB962C8B-B14F-4D97-AF65-F5344CB8AC3E}">
        <p14:creationId xmlns:p14="http://schemas.microsoft.com/office/powerpoint/2010/main" val="2910018970"/>
      </p:ext>
    </p:extLst>
  </p:cSld>
  <p:clrMapOvr>
    <a:masterClrMapping/>
  </p:clrMapOvr>
  <p:timing>
    <p:tnLst>
      <p:par>
        <p:cTn id="1" dur="indefinite" restart="never" nodeType="tmRoot"/>
      </p:par>
    </p:tnLst>
  </p:timing>
</p:sld>
</file>

<file path=ppt/slides/slide1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that, we know that:</a:t>
            </a:r>
            <a:endParaRPr lang="en-US" dirty="0"/>
          </a:p>
        </p:txBody>
      </p:sp>
      <p:sp>
        <p:nvSpPr>
          <p:cNvPr id="3" name="Content Placeholder 2"/>
          <p:cNvSpPr>
            <a:spLocks noGrp="1"/>
          </p:cNvSpPr>
          <p:nvPr>
            <p:ph idx="1"/>
          </p:nvPr>
        </p:nvSpPr>
        <p:spPr/>
        <p:txBody>
          <a:bodyPr/>
          <a:lstStyle/>
          <a:p>
            <a:r>
              <a:rPr lang="en-US" dirty="0" smtClean="0"/>
              <a:t>More students need to complete a full, college-preparatory curriculum;</a:t>
            </a:r>
          </a:p>
          <a:p>
            <a:r>
              <a:rPr lang="en-US" dirty="0" smtClean="0"/>
              <a:t>Student supports—including more instructional time—are critical; and,</a:t>
            </a:r>
          </a:p>
          <a:p>
            <a:r>
              <a:rPr lang="en-US" dirty="0"/>
              <a:t>Teachers need help in aligning the content of their courses, including their daily assignments to students, with college- and career-ready </a:t>
            </a:r>
            <a:r>
              <a:rPr lang="en-US" dirty="0" smtClean="0"/>
              <a:t>standards.   </a:t>
            </a:r>
            <a:endParaRPr lang="en-US" dirty="0"/>
          </a:p>
        </p:txBody>
      </p:sp>
    </p:spTree>
    <p:extLst>
      <p:ext uri="{BB962C8B-B14F-4D97-AF65-F5344CB8AC3E}">
        <p14:creationId xmlns:p14="http://schemas.microsoft.com/office/powerpoint/2010/main" val="2294556098"/>
      </p:ext>
    </p:extLst>
  </p:cSld>
  <p:clrMapOvr>
    <a:masterClrMapping/>
  </p:clrMapOvr>
  <p:timing>
    <p:tnLst>
      <p:par>
        <p:cTn id="1" dur="indefinite" restart="never" nodeType="tmRoot"/>
      </p:par>
    </p:tnLst>
  </p:timing>
</p:sld>
</file>

<file path=ppt/slides/slide1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514600" y="1752601"/>
            <a:ext cx="6781800" cy="3019425"/>
          </a:xfrm>
          <a:prstGeom prst="rect">
            <a:avLst/>
          </a:prstGeom>
          <a:noFill/>
          <a:ln w="9525">
            <a:noFill/>
            <a:miter lim="800%"/>
            <a:headEnd/>
            <a:tailEnd/>
          </a:ln>
        </p:spPr>
        <p:txBody>
          <a:bodyPr>
            <a:spAutoFit/>
          </a:bodyPr>
          <a:lstStyle/>
          <a:p>
            <a:pPr algn="ctr"/>
            <a:r>
              <a:rPr lang="en-US" sz="4800">
                <a:latin typeface="Tahoma" pitchFamily="34" charset="0"/>
              </a:rPr>
              <a:t>Students can do </a:t>
            </a:r>
          </a:p>
          <a:p>
            <a:pPr algn="ctr"/>
            <a:r>
              <a:rPr lang="en-US" sz="4800">
                <a:latin typeface="Tahoma" pitchFamily="34" charset="0"/>
              </a:rPr>
              <a:t>no better than </a:t>
            </a:r>
          </a:p>
          <a:p>
            <a:pPr algn="ctr"/>
            <a:r>
              <a:rPr lang="en-US" sz="4800">
                <a:latin typeface="Tahoma" pitchFamily="34" charset="0"/>
              </a:rPr>
              <a:t>the assignments </a:t>
            </a:r>
          </a:p>
          <a:p>
            <a:pPr algn="ctr"/>
            <a:r>
              <a:rPr lang="en-US" sz="4800">
                <a:latin typeface="Tahoma" pitchFamily="34" charset="0"/>
              </a:rPr>
              <a:t>they are given...</a:t>
            </a:r>
            <a:endParaRPr lang="en-US" sz="6600"/>
          </a:p>
        </p:txBody>
      </p:sp>
    </p:spTree>
    <p:extLst>
      <p:ext uri="{BB962C8B-B14F-4D97-AF65-F5344CB8AC3E}">
        <p14:creationId xmlns:p14="http://schemas.microsoft.com/office/powerpoint/2010/main" val="2692372418"/>
      </p:ext>
    </p:extLst>
  </p:cSld>
  <p:clrMapOvr>
    <a:masterClrMapping/>
  </p:clrMapOvr>
  <p:transition advClick="0">
    <p:random/>
  </p:transition>
  <p:timing>
    <p:tnLst>
      <p:par>
        <p:cTn id="1" dur="indefinite" restart="never" nodeType="tmRoot"/>
      </p:par>
    </p:tnLst>
  </p:timing>
</p:sld>
</file>

<file path=ppt/slides/slide1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52600" y="381000"/>
            <a:ext cx="8610600" cy="762000"/>
          </a:xfrm>
        </p:spPr>
        <p:txBody>
          <a:bodyPr/>
          <a:lstStyle/>
          <a:p>
            <a:pPr eaLnBrk="1" hangingPunct="1"/>
            <a:r>
              <a:rPr lang="en-US" smtClean="0">
                <a:solidFill>
                  <a:schemeClr val="accent2"/>
                </a:solidFill>
              </a:rPr>
              <a:t>Grade 10 Writing Assignment</a:t>
            </a:r>
            <a:endParaRPr lang="en-US" smtClean="0"/>
          </a:p>
        </p:txBody>
      </p:sp>
      <p:sp>
        <p:nvSpPr>
          <p:cNvPr id="155651" name="Text Box 3"/>
          <p:cNvSpPr txBox="1">
            <a:spLocks noChangeArrowheads="1"/>
          </p:cNvSpPr>
          <p:nvPr/>
        </p:nvSpPr>
        <p:spPr bwMode="auto">
          <a:xfrm>
            <a:off x="1905000" y="1295401"/>
            <a:ext cx="8458200" cy="4486275"/>
          </a:xfrm>
          <a:prstGeom prst="rect">
            <a:avLst/>
          </a:prstGeom>
          <a:noFill/>
          <a:ln w="9525">
            <a:noFill/>
            <a:miter lim="800%"/>
            <a:headEnd/>
            <a:tailEnd/>
          </a:ln>
        </p:spPr>
        <p:txBody>
          <a:bodyPr>
            <a:spAutoFit/>
          </a:bodyPr>
          <a:lstStyle/>
          <a:p>
            <a:pPr>
              <a:spcBef>
                <a:spcPct val="50%"/>
              </a:spcBef>
            </a:pPr>
            <a:r>
              <a:rPr lang="en-US" sz="3600">
                <a:latin typeface="Tahoma" pitchFamily="34" charset="0"/>
              </a:rPr>
              <a:t>A frequent theme in literature is the conflict between the individual and society.  From literature you have read, select a character who struggled with society.  In a well-developed essay, identify the character and explain why this character’s conflict with society is important.</a:t>
            </a:r>
            <a:endParaRPr lang="en-US" sz="4800" b="1"/>
          </a:p>
        </p:txBody>
      </p:sp>
    </p:spTree>
    <p:extLst>
      <p:ext uri="{BB962C8B-B14F-4D97-AF65-F5344CB8AC3E}">
        <p14:creationId xmlns:p14="http://schemas.microsoft.com/office/powerpoint/2010/main" val="719683269"/>
      </p:ext>
    </p:extLst>
  </p:cSld>
  <p:clrMapOvr>
    <a:masterClrMapping/>
  </p:clrMapOvr>
  <p:transition advClick="0"/>
  <p:timing>
    <p:tnLst>
      <p:par>
        <p:cTn id="1" dur="indefinite" restart="never" nodeType="tmRoot"/>
      </p:par>
    </p:tnLst>
  </p:timing>
</p:sld>
</file>

<file path=ppt/slides/slide1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828800" y="152400"/>
            <a:ext cx="8610600" cy="838200"/>
          </a:xfrm>
        </p:spPr>
        <p:txBody>
          <a:bodyPr/>
          <a:lstStyle/>
          <a:p>
            <a:pPr eaLnBrk="1" hangingPunct="1"/>
            <a:r>
              <a:rPr lang="en-US" sz="4000">
                <a:solidFill>
                  <a:schemeClr val="accent2"/>
                </a:solidFill>
              </a:rPr>
              <a:t>Grade 10 Writing Assignment</a:t>
            </a:r>
            <a:endParaRPr lang="en-US" sz="4000"/>
          </a:p>
        </p:txBody>
      </p:sp>
      <p:sp>
        <p:nvSpPr>
          <p:cNvPr id="156675" name="Text Box 3"/>
          <p:cNvSpPr txBox="1">
            <a:spLocks noChangeArrowheads="1"/>
          </p:cNvSpPr>
          <p:nvPr/>
        </p:nvSpPr>
        <p:spPr bwMode="auto">
          <a:xfrm>
            <a:off x="2362200" y="1371601"/>
            <a:ext cx="7772400" cy="4524315"/>
          </a:xfrm>
          <a:prstGeom prst="rect">
            <a:avLst/>
          </a:prstGeom>
          <a:noFill/>
          <a:ln w="9525">
            <a:noFill/>
            <a:miter lim="800%"/>
            <a:headEnd/>
            <a:tailEnd/>
          </a:ln>
        </p:spPr>
        <p:txBody>
          <a:bodyPr>
            <a:spAutoFit/>
          </a:bodyPr>
          <a:lstStyle/>
          <a:p>
            <a:r>
              <a:rPr lang="en-US" sz="4000">
                <a:latin typeface="Tahoma" pitchFamily="34" charset="0"/>
              </a:rPr>
              <a:t>Write a composition of at least 4  paragraphs on Martin Luther King’s most important contribution to this society.  Illustrate your work with a neat cover page.  Neatness counts.</a:t>
            </a:r>
            <a:r>
              <a:rPr lang="en-US" sz="4400" b="1"/>
              <a:t> </a:t>
            </a:r>
          </a:p>
          <a:p>
            <a:endParaRPr lang="en-US" sz="4400" b="1"/>
          </a:p>
        </p:txBody>
      </p:sp>
    </p:spTree>
    <p:extLst>
      <p:ext uri="{BB962C8B-B14F-4D97-AF65-F5344CB8AC3E}">
        <p14:creationId xmlns:p14="http://schemas.microsoft.com/office/powerpoint/2010/main" val="2098911955"/>
      </p:ext>
    </p:extLst>
  </p:cSld>
  <p:clrMapOvr>
    <a:masterClrMapping/>
  </p:clrMapOvr>
  <p:transition advClick="0"/>
  <p:timing>
    <p:tnLst>
      <p:par>
        <p:cTn id="1" dur="indefinite" restart="never" nodeType="tmRoot"/>
      </p:par>
    </p:tnLst>
  </p:timing>
</p:sld>
</file>

<file path=ppt/slides/slide1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836737" y="488950"/>
            <a:ext cx="8534400" cy="838200"/>
          </a:xfrm>
          <a:prstGeom prst="rect">
            <a:avLst/>
          </a:prstGeom>
          <a:noFill/>
          <a:ln w="9525">
            <a:noFill/>
            <a:miter lim="800%"/>
            <a:headEnd/>
            <a:tailEnd/>
          </a:ln>
        </p:spPr>
        <p:txBody>
          <a:bodyPr lIns="92075" tIns="46038" rIns="92075" bIns="46038" anchor="ctr"/>
          <a:lstStyle/>
          <a:p>
            <a:pPr algn="ctr"/>
            <a:endParaRPr lang="en-US" sz="3600">
              <a:solidFill>
                <a:schemeClr val="tx2"/>
              </a:solidFill>
            </a:endParaRPr>
          </a:p>
        </p:txBody>
      </p:sp>
      <p:sp>
        <p:nvSpPr>
          <p:cNvPr id="3075" name="Text Box 3"/>
          <p:cNvSpPr txBox="1">
            <a:spLocks noChangeArrowheads="1"/>
          </p:cNvSpPr>
          <p:nvPr/>
        </p:nvSpPr>
        <p:spPr bwMode="auto">
          <a:xfrm>
            <a:off x="1524000" y="6583364"/>
            <a:ext cx="4572000" cy="461665"/>
          </a:xfrm>
          <a:prstGeom prst="rect">
            <a:avLst/>
          </a:prstGeom>
          <a:noFill/>
          <a:ln w="9525">
            <a:noFill/>
            <a:miter lim="800%"/>
            <a:headEnd/>
            <a:tailEnd/>
          </a:ln>
          <a:effectLst/>
        </p:spPr>
        <p:txBody>
          <a:bodyPr>
            <a:spAutoFit/>
          </a:bodyPr>
          <a:lstStyle/>
          <a:p>
            <a:pPr eaLnBrk="0" hangingPunct="0">
              <a:spcBef>
                <a:spcPct val="5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3076" name="Text Box 4"/>
          <p:cNvSpPr txBox="1">
            <a:spLocks noChangeArrowheads="1"/>
          </p:cNvSpPr>
          <p:nvPr/>
        </p:nvSpPr>
        <p:spPr bwMode="auto">
          <a:xfrm>
            <a:off x="2107787" y="1133614"/>
            <a:ext cx="8245475" cy="5632311"/>
          </a:xfrm>
          <a:prstGeom prst="rect">
            <a:avLst/>
          </a:prstGeom>
          <a:noFill/>
          <a:ln w="9525">
            <a:solidFill>
              <a:srgbClr val="000000"/>
            </a:solidFill>
            <a:miter lim="800%"/>
            <a:headEnd/>
            <a:tailEnd/>
          </a:ln>
          <a:effectLst/>
        </p:spPr>
        <p:txBody>
          <a:bodyPr>
            <a:spAutoFit/>
          </a:bodyPr>
          <a:lstStyle/>
          <a:p>
            <a:pPr algn="ctr">
              <a:defRPr/>
            </a:pPr>
            <a:r>
              <a:rPr lang="en-US" sz="2400" b="1" dirty="0"/>
              <a:t>Essay on Anne Frank</a:t>
            </a:r>
          </a:p>
          <a:p>
            <a:pPr>
              <a:defRPr/>
            </a:pPr>
            <a:endParaRPr lang="en-US" sz="2400" dirty="0"/>
          </a:p>
          <a:p>
            <a:pPr>
              <a:defRPr/>
            </a:pPr>
            <a:r>
              <a:rPr lang="en-US" sz="2400" dirty="0"/>
              <a:t>Your essay will consist of an opening paragraph which introduced the title, author and general background of the novel.  </a:t>
            </a:r>
          </a:p>
          <a:p>
            <a:pPr>
              <a:defRPr/>
            </a:pPr>
            <a:endParaRPr lang="en-US" sz="2400" dirty="0"/>
          </a:p>
          <a:p>
            <a:pPr>
              <a:defRPr/>
            </a:pPr>
            <a:r>
              <a:rPr lang="en-US" sz="2400" dirty="0"/>
              <a:t>Your thesis will state specifically what Anne's overall personality is, and what general psychological and intellectual changes she exhibits over the course of the book</a:t>
            </a:r>
          </a:p>
          <a:p>
            <a:pPr>
              <a:defRPr/>
            </a:pPr>
            <a:endParaRPr lang="en-US" sz="2400" dirty="0"/>
          </a:p>
          <a:p>
            <a:pPr>
              <a:defRPr/>
            </a:pPr>
            <a:r>
              <a:rPr lang="en-US" sz="2400" dirty="0"/>
              <a:t>You might organize your essay by grouping psychological and intellectual changes OR you might choose 3 or 4 characteristics (like friendliness, patience, optimism, self doubt) and show how she changes in this area. </a:t>
            </a:r>
          </a:p>
        </p:txBody>
      </p:sp>
      <p:sp>
        <p:nvSpPr>
          <p:cNvPr id="5"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2"/>
                </a:solidFill>
                <a:latin typeface="+mj-lt"/>
                <a:ea typeface="+mj-ea"/>
                <a:cs typeface="+mj-cs"/>
              </a:rPr>
              <a:t>Grade 7 Writing Assignment</a:t>
            </a:r>
            <a:endParaRPr lang="en-US" sz="4400" dirty="0">
              <a:latin typeface="+mj-lt"/>
              <a:ea typeface="+mj-ea"/>
              <a:cs typeface="+mj-cs"/>
            </a:endParaRPr>
          </a:p>
        </p:txBody>
      </p:sp>
    </p:spTree>
    <p:extLst>
      <p:ext uri="{BB962C8B-B14F-4D97-AF65-F5344CB8AC3E}">
        <p14:creationId xmlns:p14="http://schemas.microsoft.com/office/powerpoint/2010/main" val="624278661"/>
      </p:ext>
    </p:extLst>
  </p:cSld>
  <p:clrMapOvr>
    <a:masterClrMapping/>
  </p:clrMapOvr>
  <p:transition/>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 by race </a:t>
            </a:r>
          </a:p>
        </p:txBody>
      </p:sp>
      <p:pic>
        <p:nvPicPr>
          <p:cNvPr id="3" name="Picture 2" descr="BA1920.png"/>
          <p:cNvPicPr>
            <a:picLocks noChangeAspect="1"/>
          </p:cNvPicPr>
          <p:nvPr/>
        </p:nvPicPr>
        <p:blipFill>
          <a:blip r:embed="rId2" cstate="print"/>
          <a:stretch>
            <a:fillRect/>
          </a:stretch>
        </p:blipFill>
        <p:spPr>
          <a:xfrm>
            <a:off x="2133600" y="1371600"/>
            <a:ext cx="7573802" cy="5742432"/>
          </a:xfrm>
          <a:prstGeom prst="rect">
            <a:avLst/>
          </a:prstGeom>
        </p:spPr>
      </p:pic>
      <p:sp>
        <p:nvSpPr>
          <p:cNvPr id="4" name="TextBox 3"/>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grpSp>
        <p:nvGrpSpPr>
          <p:cNvPr id="5" name="Group 22"/>
          <p:cNvGrpSpPr/>
          <p:nvPr/>
        </p:nvGrpSpPr>
        <p:grpSpPr>
          <a:xfrm>
            <a:off x="1524000" y="848380"/>
            <a:ext cx="9144000" cy="6265652"/>
            <a:chOff x="0" y="848380"/>
            <a:chExt cx="9144000" cy="6265652"/>
          </a:xfrm>
        </p:grpSpPr>
        <p:sp>
          <p:nvSpPr>
            <p:cNvPr id="24" name="Rectangle 23"/>
            <p:cNvSpPr/>
            <p:nvPr/>
          </p:nvSpPr>
          <p:spPr>
            <a:xfrm>
              <a:off x="4343400" y="6248400"/>
              <a:ext cx="609600" cy="457200"/>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descr="BA1940.png"/>
            <p:cNvPicPr>
              <a:picLocks noChangeAspect="1"/>
            </p:cNvPicPr>
            <p:nvPr/>
          </p:nvPicPr>
          <p:blipFill>
            <a:blip r:embed="rId3" cstate="print"/>
            <a:stretch>
              <a:fillRect/>
            </a:stretch>
          </p:blipFill>
          <p:spPr>
            <a:xfrm>
              <a:off x="609600" y="1371600"/>
              <a:ext cx="7573802" cy="5742432"/>
            </a:xfrm>
            <a:prstGeom prst="rect">
              <a:avLst/>
            </a:prstGeom>
          </p:spPr>
        </p:pic>
        <p:sp>
          <p:nvSpPr>
            <p:cNvPr id="26" name="TextBox 25"/>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grpSp>
      <p:grpSp>
        <p:nvGrpSpPr>
          <p:cNvPr id="6" name="Group 26"/>
          <p:cNvGrpSpPr/>
          <p:nvPr/>
        </p:nvGrpSpPr>
        <p:grpSpPr>
          <a:xfrm>
            <a:off x="1524000" y="838200"/>
            <a:ext cx="9144000" cy="6265652"/>
            <a:chOff x="0" y="848380"/>
            <a:chExt cx="9144000" cy="6265652"/>
          </a:xfrm>
        </p:grpSpPr>
        <p:pic>
          <p:nvPicPr>
            <p:cNvPr id="28" name="Picture 27" descr="BA1960.png"/>
            <p:cNvPicPr>
              <a:picLocks noChangeAspect="1"/>
            </p:cNvPicPr>
            <p:nvPr/>
          </p:nvPicPr>
          <p:blipFill>
            <a:blip r:embed="rId4" cstate="print"/>
            <a:stretch>
              <a:fillRect/>
            </a:stretch>
          </p:blipFill>
          <p:spPr>
            <a:xfrm>
              <a:off x="609600" y="1371600"/>
              <a:ext cx="7573802" cy="5742432"/>
            </a:xfrm>
            <a:prstGeom prst="rect">
              <a:avLst/>
            </a:prstGeom>
          </p:spPr>
        </p:pic>
        <p:sp>
          <p:nvSpPr>
            <p:cNvPr id="29" name="TextBox 28"/>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grpSp>
      <p:grpSp>
        <p:nvGrpSpPr>
          <p:cNvPr id="7" name="Group 29"/>
          <p:cNvGrpSpPr/>
          <p:nvPr/>
        </p:nvGrpSpPr>
        <p:grpSpPr>
          <a:xfrm>
            <a:off x="1524000" y="838200"/>
            <a:ext cx="9144000" cy="6265652"/>
            <a:chOff x="0" y="848380"/>
            <a:chExt cx="9144000" cy="6265652"/>
          </a:xfrm>
        </p:grpSpPr>
        <p:pic>
          <p:nvPicPr>
            <p:cNvPr id="31" name="Picture 30" descr="BA1980.png"/>
            <p:cNvPicPr>
              <a:picLocks noChangeAspect="1"/>
            </p:cNvPicPr>
            <p:nvPr/>
          </p:nvPicPr>
          <p:blipFill>
            <a:blip r:embed="rId5" cstate="print"/>
            <a:stretch>
              <a:fillRect/>
            </a:stretch>
          </p:blipFill>
          <p:spPr>
            <a:xfrm>
              <a:off x="609600" y="1371600"/>
              <a:ext cx="7573802" cy="5742432"/>
            </a:xfrm>
            <a:prstGeom prst="rect">
              <a:avLst/>
            </a:prstGeom>
          </p:spPr>
        </p:pic>
        <p:sp>
          <p:nvSpPr>
            <p:cNvPr id="32" name="TextBox 31"/>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grpSp>
      <p:grpSp>
        <p:nvGrpSpPr>
          <p:cNvPr id="8" name="Group 32"/>
          <p:cNvGrpSpPr/>
          <p:nvPr/>
        </p:nvGrpSpPr>
        <p:grpSpPr>
          <a:xfrm>
            <a:off x="1524000" y="838200"/>
            <a:ext cx="9144000" cy="6265652"/>
            <a:chOff x="0" y="848380"/>
            <a:chExt cx="9144000" cy="6265652"/>
          </a:xfrm>
        </p:grpSpPr>
        <p:pic>
          <p:nvPicPr>
            <p:cNvPr id="34" name="Picture 33" descr="BA2000.png"/>
            <p:cNvPicPr>
              <a:picLocks noChangeAspect="1"/>
            </p:cNvPicPr>
            <p:nvPr/>
          </p:nvPicPr>
          <p:blipFill>
            <a:blip r:embed="rId6" cstate="print"/>
            <a:stretch>
              <a:fillRect/>
            </a:stretch>
          </p:blipFill>
          <p:spPr>
            <a:xfrm>
              <a:off x="609600" y="1371600"/>
              <a:ext cx="7573802" cy="5742432"/>
            </a:xfrm>
            <a:prstGeom prst="rect">
              <a:avLst/>
            </a:prstGeom>
          </p:spPr>
        </p:pic>
        <p:sp>
          <p:nvSpPr>
            <p:cNvPr id="35" name="TextBox 34"/>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grpSp>
      <p:grpSp>
        <p:nvGrpSpPr>
          <p:cNvPr id="9" name="Group 35"/>
          <p:cNvGrpSpPr/>
          <p:nvPr/>
        </p:nvGrpSpPr>
        <p:grpSpPr>
          <a:xfrm>
            <a:off x="1524000" y="838200"/>
            <a:ext cx="9144000" cy="6265652"/>
            <a:chOff x="0" y="848380"/>
            <a:chExt cx="9144000" cy="6265652"/>
          </a:xfrm>
        </p:grpSpPr>
        <p:pic>
          <p:nvPicPr>
            <p:cNvPr id="37" name="Picture 36" descr="BA2012.png"/>
            <p:cNvPicPr>
              <a:picLocks noChangeAspect="1"/>
            </p:cNvPicPr>
            <p:nvPr/>
          </p:nvPicPr>
          <p:blipFill>
            <a:blip r:embed="rId7" cstate="print"/>
            <a:stretch>
              <a:fillRect/>
            </a:stretch>
          </p:blipFill>
          <p:spPr>
            <a:xfrm>
              <a:off x="609600" y="1371600"/>
              <a:ext cx="7573802" cy="5742432"/>
            </a:xfrm>
            <a:prstGeom prst="rect">
              <a:avLst/>
            </a:prstGeom>
          </p:spPr>
        </p:pic>
        <p:sp>
          <p:nvSpPr>
            <p:cNvPr id="38" name="TextBox 37"/>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grpSp>
    </p:spTree>
    <p:extLst>
      <p:ext uri="{BB962C8B-B14F-4D97-AF65-F5344CB8AC3E}">
        <p14:creationId xmlns:p14="http://schemas.microsoft.com/office/powerpoint/2010/main" val="59592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1905000" y="228600"/>
            <a:ext cx="8534400" cy="914400"/>
          </a:xfrm>
          <a:prstGeom prst="rect">
            <a:avLst/>
          </a:prstGeom>
          <a:noFill/>
          <a:ln w="9525">
            <a:noFill/>
            <a:miter lim="800%"/>
            <a:headEnd/>
            <a:tailEnd/>
          </a:ln>
        </p:spPr>
        <p:txBody>
          <a:bodyPr lIns="92075" tIns="46038" rIns="92075" bIns="46038" anchor="ctr"/>
          <a:lstStyle/>
          <a:p>
            <a:pPr algn="ctr"/>
            <a:endParaRPr lang="en-US" sz="4400">
              <a:solidFill>
                <a:schemeClr val="tx2"/>
              </a:solidFill>
            </a:endParaRPr>
          </a:p>
        </p:txBody>
      </p:sp>
      <p:graphicFrame>
        <p:nvGraphicFramePr>
          <p:cNvPr id="80898" name="Object 2"/>
          <p:cNvGraphicFramePr>
            <a:graphicFrameLocks noChangeAspect="1"/>
          </p:cNvGraphicFramePr>
          <p:nvPr/>
        </p:nvGraphicFramePr>
        <p:xfrm>
          <a:off x="1828801" y="1219200"/>
          <a:ext cx="4132263" cy="5257800"/>
        </p:xfrm>
        <a:graphic>
          <a:graphicData uri="http://purl.oclc.org/ooxml/officeDocument/oleObject">
            <mc:AlternateContent xmlns:mc="http://schemas.openxmlformats.org/markup-compatibility/2006">
              <mc:Choice xmlns:v="urn:schemas-microsoft-com:vml" Requires="v">
                <p:oleObj spid="_x0000_s1029" name="Document" r:id="rId5" imgW="3242564" imgH="4125623" progId="Word.Document.8">
                  <p:embed/>
                </p:oleObj>
              </mc:Choice>
              <mc:Fallback>
                <p:oleObj name="Document" r:id="rId5" imgW="3242564" imgH="41256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1219200"/>
                        <a:ext cx="4132263"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6172201" y="1524000"/>
            <a:ext cx="4334841" cy="4832092"/>
          </a:xfrm>
          <a:prstGeom prst="rect">
            <a:avLst/>
          </a:prstGeom>
          <a:noFill/>
          <a:ln w="9525">
            <a:noFill/>
            <a:miter lim="800%"/>
            <a:headEnd/>
            <a:tailEnd/>
          </a:ln>
          <a:effectLst/>
        </p:spPr>
        <p:txBody>
          <a:bodyPr wrap="none">
            <a:spAutoFit/>
          </a:bodyPr>
          <a:lstStyle/>
          <a:p>
            <a:pPr>
              <a:buFontTx/>
              <a:buChar char="•"/>
              <a:defRPr/>
            </a:pPr>
            <a:r>
              <a:rPr lang="en-US" sz="4400" dirty="0">
                <a:effectLst>
                  <a:outerShdw blurRad="38100" dist="38100" dir="2700000" algn="tl">
                    <a:srgbClr val="C0C0C0"/>
                  </a:outerShdw>
                </a:effectLst>
              </a:rPr>
              <a:t>My Best Friend:</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chore I hate:</a:t>
            </a:r>
          </a:p>
          <a:p>
            <a:pPr>
              <a:buFontTx/>
              <a:buChar cha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car I want:</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My heartthrob:</a:t>
            </a:r>
          </a:p>
        </p:txBody>
      </p:sp>
      <p:sp>
        <p:nvSpPr>
          <p:cNvPr id="6" name="Text Box 3"/>
          <p:cNvSpPr txBox="1">
            <a:spLocks noChangeArrowheads="1"/>
          </p:cNvSpPr>
          <p:nvPr/>
        </p:nvSpPr>
        <p:spPr bwMode="auto">
          <a:xfrm>
            <a:off x="1524000" y="6583364"/>
            <a:ext cx="4572000" cy="461665"/>
          </a:xfrm>
          <a:prstGeom prst="rect">
            <a:avLst/>
          </a:prstGeom>
          <a:noFill/>
          <a:ln w="9525">
            <a:noFill/>
            <a:miter lim="800%"/>
            <a:headEnd/>
            <a:tailEnd/>
          </a:ln>
          <a:effectLst/>
        </p:spPr>
        <p:txBody>
          <a:bodyPr>
            <a:spAutoFit/>
          </a:bodyPr>
          <a:lstStyle/>
          <a:p>
            <a:pPr eaLnBrk="0" hangingPunct="0">
              <a:spcBef>
                <a:spcPct val="5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7"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1"/>
                </a:solidFill>
                <a:latin typeface="+mj-lt"/>
                <a:ea typeface="+mj-ea"/>
                <a:cs typeface="+mj-cs"/>
              </a:rPr>
              <a:t>Grade 7 Writing Assignment</a:t>
            </a:r>
          </a:p>
        </p:txBody>
      </p:sp>
    </p:spTree>
    <p:extLst>
      <p:ext uri="{BB962C8B-B14F-4D97-AF65-F5344CB8AC3E}">
        <p14:creationId xmlns:p14="http://schemas.microsoft.com/office/powerpoint/2010/main" val="2352707116"/>
      </p:ext>
    </p:extLst>
  </p:cSld>
  <p:clrMapOvr>
    <a:masterClrMapping/>
  </p:clrMapOvr>
  <p:transition/>
  <p:timing>
    <p:tnLst>
      <p:par>
        <p:cTn id="1" dur="indefinite" restart="never" nodeType="tmRoot"/>
      </p:par>
    </p:tnLst>
  </p:timing>
</p:sld>
</file>

<file path=ppt/slides/slide1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That was pre-College-and-Career-Ready Standards.  </a:t>
            </a:r>
            <a:endParaRPr lang="en-US" dirty="0"/>
          </a:p>
        </p:txBody>
      </p:sp>
      <p:sp>
        <p:nvSpPr>
          <p:cNvPr id="3" name="Subtitle 2"/>
          <p:cNvSpPr>
            <a:spLocks noGrp="1"/>
          </p:cNvSpPr>
          <p:nvPr>
            <p:ph type="subTitle" idx="1"/>
          </p:nvPr>
        </p:nvSpPr>
        <p:spPr/>
        <p:txBody>
          <a:bodyPr/>
          <a:lstStyle/>
          <a:p>
            <a:r>
              <a:rPr lang="en-US" dirty="0" smtClean="0"/>
              <a:t>Do new standards change that?</a:t>
            </a:r>
          </a:p>
          <a:p>
            <a:r>
              <a:rPr lang="en-US" dirty="0" smtClean="0"/>
              <a:t>A brand new </a:t>
            </a:r>
            <a:r>
              <a:rPr lang="en-US" dirty="0" err="1" smtClean="0"/>
              <a:t>EdTrust</a:t>
            </a:r>
            <a:r>
              <a:rPr lang="en-US" dirty="0" smtClean="0"/>
              <a:t> study</a:t>
            </a:r>
            <a:endParaRPr lang="en-US" dirty="0"/>
          </a:p>
        </p:txBody>
      </p:sp>
    </p:spTree>
    <p:extLst>
      <p:ext uri="{BB962C8B-B14F-4D97-AF65-F5344CB8AC3E}">
        <p14:creationId xmlns:p14="http://schemas.microsoft.com/office/powerpoint/2010/main" val="659917722"/>
      </p:ext>
    </p:extLst>
  </p:cSld>
  <p:clrMapOvr>
    <a:masterClrMapping/>
  </p:clrMapOvr>
  <p:timing>
    <p:tnLst>
      <p:par>
        <p:cTn id="1" dur="indefinite" restart="never" nodeType="tmRoot"/>
      </p:par>
    </p:tnLst>
  </p:timing>
</p:sld>
</file>

<file path=ppt/slides/slide1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Look at What We Did</a:t>
            </a:r>
            <a:endParaRPr lang="en-US" dirty="0"/>
          </a:p>
        </p:txBody>
      </p:sp>
      <p:sp>
        <p:nvSpPr>
          <p:cNvPr id="3" name="Content Placeholder 2"/>
          <p:cNvSpPr>
            <a:spLocks noGrp="1"/>
          </p:cNvSpPr>
          <p:nvPr>
            <p:ph idx="1"/>
          </p:nvPr>
        </p:nvSpPr>
        <p:spPr>
          <a:xfrm>
            <a:off x="2152650" y="1712337"/>
            <a:ext cx="7886700" cy="4351338"/>
          </a:xfrm>
        </p:spPr>
        <p:txBody>
          <a:bodyPr/>
          <a:lstStyle/>
          <a:p>
            <a:pPr marL="0" indent="0">
              <a:buNone/>
            </a:pPr>
            <a:r>
              <a:rPr lang="en-US" dirty="0" smtClean="0"/>
              <a:t>Analyzed and scored close to 1,600 assignments using our Literacy Assignment Analysis Framework.</a:t>
            </a:r>
            <a:endParaRPr lang="en-US" dirty="0"/>
          </a:p>
        </p:txBody>
      </p:sp>
      <p:grpSp>
        <p:nvGrpSpPr>
          <p:cNvPr id="7" name="Group 6"/>
          <p:cNvGrpSpPr/>
          <p:nvPr/>
        </p:nvGrpSpPr>
        <p:grpSpPr>
          <a:xfrm>
            <a:off x="2055547" y="2971380"/>
            <a:ext cx="2459483" cy="1503862"/>
            <a:chOff x="914916" y="885"/>
            <a:chExt cx="2320429" cy="1392257"/>
          </a:xfrm>
          <a:solidFill>
            <a:srgbClr val="FBB040"/>
          </a:solidFill>
        </p:grpSpPr>
        <p:sp>
          <p:nvSpPr>
            <p:cNvPr id="8" name="Rectangle 7"/>
            <p:cNvSpPr/>
            <p:nvPr/>
          </p:nvSpPr>
          <p:spPr>
            <a:xfrm>
              <a:off x="914916"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
                <a:hueOff val="0"/>
                <a:satOff val="0%"/>
                <a:lumOff val="0%"/>
                <a:alphaOff val="0%"/>
              </a:schemeClr>
            </a:effectRef>
            <a:fontRef idx="minor">
              <a:schemeClr val="lt1"/>
            </a:fontRef>
          </p:style>
        </p:sp>
        <p:sp>
          <p:nvSpPr>
            <p:cNvPr id="9" name="Rectangle 8"/>
            <p:cNvSpPr/>
            <p:nvPr/>
          </p:nvSpPr>
          <p:spPr>
            <a:xfrm>
              <a:off x="914916"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
                </a:lnSpc>
                <a:spcBef>
                  <a:spcPct val="0%"/>
                </a:spcBef>
                <a:spcAft>
                  <a:spcPct val="35%"/>
                </a:spcAft>
              </a:pPr>
              <a:r>
                <a:rPr lang="en-US" sz="2400" b="1" dirty="0">
                  <a:latin typeface="Arial" panose="020B0604020202020204" pitchFamily="34" charset="0"/>
                  <a:cs typeface="Arial" panose="020B0604020202020204" pitchFamily="34" charset="0"/>
                </a:rPr>
                <a:t>Alignment With the Common Core</a:t>
              </a:r>
            </a:p>
          </p:txBody>
        </p:sp>
      </p:grpSp>
      <p:grpSp>
        <p:nvGrpSpPr>
          <p:cNvPr id="10" name="Group 9"/>
          <p:cNvGrpSpPr/>
          <p:nvPr/>
        </p:nvGrpSpPr>
        <p:grpSpPr>
          <a:xfrm>
            <a:off x="4623747" y="2971380"/>
            <a:ext cx="2459483" cy="1503862"/>
            <a:chOff x="3467388" y="885"/>
            <a:chExt cx="2320429" cy="1392257"/>
          </a:xfrm>
          <a:solidFill>
            <a:srgbClr val="F47B20"/>
          </a:solidFill>
        </p:grpSpPr>
        <p:sp>
          <p:nvSpPr>
            <p:cNvPr id="11" name="Rectangle 10"/>
            <p:cNvSpPr/>
            <p:nvPr/>
          </p:nvSpPr>
          <p:spPr>
            <a:xfrm>
              <a:off x="3467388"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
                <a:hueOff val="-160472"/>
                <a:satOff val="3.389%"/>
                <a:lumOff val="9.027%"/>
                <a:alphaOff val="0%"/>
              </a:schemeClr>
            </a:effectRef>
            <a:fontRef idx="minor">
              <a:schemeClr val="lt1"/>
            </a:fontRef>
          </p:style>
        </p:sp>
        <p:sp>
          <p:nvSpPr>
            <p:cNvPr id="12" name="Rectangle 11"/>
            <p:cNvSpPr/>
            <p:nvPr/>
          </p:nvSpPr>
          <p:spPr>
            <a:xfrm>
              <a:off x="3467388"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
                </a:lnSpc>
                <a:spcBef>
                  <a:spcPct val="0%"/>
                </a:spcBef>
                <a:spcAft>
                  <a:spcPct val="35%"/>
                </a:spcAft>
              </a:pPr>
              <a:r>
                <a:rPr lang="en-US" sz="2400" b="1" dirty="0">
                  <a:latin typeface="Arial" panose="020B0604020202020204" pitchFamily="34" charset="0"/>
                  <a:cs typeface="Arial" panose="020B0604020202020204" pitchFamily="34" charset="0"/>
                </a:rPr>
                <a:t>Centrality of Text</a:t>
              </a:r>
            </a:p>
          </p:txBody>
        </p:sp>
      </p:grpSp>
      <p:grpSp>
        <p:nvGrpSpPr>
          <p:cNvPr id="13" name="Group 12"/>
          <p:cNvGrpSpPr/>
          <p:nvPr/>
        </p:nvGrpSpPr>
        <p:grpSpPr>
          <a:xfrm>
            <a:off x="2055547" y="4559813"/>
            <a:ext cx="2459483" cy="1503862"/>
            <a:chOff x="914916" y="1625185"/>
            <a:chExt cx="2320429" cy="1392257"/>
          </a:xfrm>
          <a:solidFill>
            <a:srgbClr val="F15D23"/>
          </a:solidFill>
        </p:grpSpPr>
        <p:sp>
          <p:nvSpPr>
            <p:cNvPr id="14" name="Rectangle 13"/>
            <p:cNvSpPr/>
            <p:nvPr/>
          </p:nvSpPr>
          <p:spPr>
            <a:xfrm>
              <a:off x="914916"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
                <a:hueOff val="-320943"/>
                <a:satOff val="6.777%"/>
                <a:lumOff val="18.054%"/>
                <a:alphaOff val="0%"/>
              </a:schemeClr>
            </a:effectRef>
            <a:fontRef idx="minor">
              <a:schemeClr val="lt1"/>
            </a:fontRef>
          </p:style>
        </p:sp>
        <p:sp>
          <p:nvSpPr>
            <p:cNvPr id="15" name="Rectangle 14"/>
            <p:cNvSpPr/>
            <p:nvPr/>
          </p:nvSpPr>
          <p:spPr>
            <a:xfrm>
              <a:off x="914916"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
                </a:lnSpc>
                <a:spcBef>
                  <a:spcPct val="0%"/>
                </a:spcBef>
                <a:spcAft>
                  <a:spcPct val="35%"/>
                </a:spcAft>
              </a:pPr>
              <a:r>
                <a:rPr lang="en-US" sz="2400" b="1" dirty="0">
                  <a:latin typeface="Arial" panose="020B0604020202020204" pitchFamily="34" charset="0"/>
                  <a:cs typeface="Arial" panose="020B0604020202020204" pitchFamily="34" charset="0"/>
                </a:rPr>
                <a:t>Cognitive Challenge</a:t>
              </a:r>
            </a:p>
          </p:txBody>
        </p:sp>
      </p:grpSp>
      <p:grpSp>
        <p:nvGrpSpPr>
          <p:cNvPr id="16" name="Group 15"/>
          <p:cNvGrpSpPr/>
          <p:nvPr/>
        </p:nvGrpSpPr>
        <p:grpSpPr>
          <a:xfrm>
            <a:off x="4623747" y="4559813"/>
            <a:ext cx="2459483" cy="1503862"/>
            <a:chOff x="3467388" y="1625185"/>
            <a:chExt cx="2320429" cy="1392257"/>
          </a:xfrm>
          <a:solidFill>
            <a:srgbClr val="762123"/>
          </a:solidFill>
        </p:grpSpPr>
        <p:sp>
          <p:nvSpPr>
            <p:cNvPr id="17" name="Rectangle 16"/>
            <p:cNvSpPr/>
            <p:nvPr/>
          </p:nvSpPr>
          <p:spPr>
            <a:xfrm>
              <a:off x="3467388"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
                <a:hueOff val="-481415"/>
                <a:satOff val="10.166%"/>
                <a:lumOff val="27.081%"/>
                <a:alphaOff val="0%"/>
              </a:schemeClr>
            </a:effectRef>
            <a:fontRef idx="minor">
              <a:schemeClr val="lt1"/>
            </a:fontRef>
          </p:style>
        </p:sp>
        <p:sp>
          <p:nvSpPr>
            <p:cNvPr id="18" name="Rectangle 17"/>
            <p:cNvSpPr/>
            <p:nvPr/>
          </p:nvSpPr>
          <p:spPr>
            <a:xfrm>
              <a:off x="3467388"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
                </a:lnSpc>
                <a:spcBef>
                  <a:spcPct val="0%"/>
                </a:spcBef>
                <a:spcAft>
                  <a:spcPct val="35%"/>
                </a:spcAft>
              </a:pPr>
              <a:r>
                <a:rPr lang="en-US" sz="2400" b="1" dirty="0">
                  <a:latin typeface="Arial" panose="020B0604020202020204" pitchFamily="34" charset="0"/>
                  <a:cs typeface="Arial" panose="020B0604020202020204" pitchFamily="34" charset="0"/>
                </a:rPr>
                <a:t>Motivation and Engagement</a:t>
              </a:r>
            </a:p>
          </p:txBody>
        </p:sp>
      </p:grpSp>
      <p:sp>
        <p:nvSpPr>
          <p:cNvPr id="19" name="Oval 18"/>
          <p:cNvSpPr/>
          <p:nvPr/>
        </p:nvSpPr>
        <p:spPr>
          <a:xfrm>
            <a:off x="3898530" y="4015322"/>
            <a:ext cx="1232996" cy="1004413"/>
          </a:xfrm>
          <a:prstGeom prst="ellipse">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rgbClr val="006666"/>
                </a:solidFill>
                <a:latin typeface="Arial Black" panose="020B0A04020102020204" pitchFamily="34" charset="0"/>
                <a:cs typeface="Arial" panose="020B0604020202020204" pitchFamily="34" charset="0"/>
              </a:rPr>
              <a:t>Domains of Rigorous Student Assignments</a:t>
            </a:r>
          </a:p>
        </p:txBody>
      </p:sp>
      <p:sp>
        <p:nvSpPr>
          <p:cNvPr id="21" name="TextBox 20"/>
          <p:cNvSpPr txBox="1"/>
          <p:nvPr/>
        </p:nvSpPr>
        <p:spPr>
          <a:xfrm>
            <a:off x="7301714" y="3280480"/>
            <a:ext cx="3083065" cy="3231654"/>
          </a:xfrm>
          <a:prstGeom prst="rect">
            <a:avLst/>
          </a:prstGeom>
          <a:noFill/>
        </p:spPr>
        <p:txBody>
          <a:bodyPr wrap="square" rtlCol="0">
            <a:spAutoFit/>
          </a:bodyPr>
          <a:lstStyle/>
          <a:p>
            <a:pPr algn="ctr">
              <a:lnSpc>
                <a:spcPct val="150%"/>
              </a:lnSpc>
            </a:pPr>
            <a:r>
              <a:rPr lang="en-US" sz="1600" b="1" u="sng" dirty="0">
                <a:latin typeface="Arial" panose="020B0604020202020204" pitchFamily="34" charset="0"/>
                <a:cs typeface="Arial" panose="020B0604020202020204" pitchFamily="34" charset="0"/>
              </a:rPr>
              <a:t>Additional Features Analyzed</a:t>
            </a:r>
          </a:p>
          <a:p>
            <a:pPr marL="285750" indent="-285750">
              <a:lnSpc>
                <a:spcPct val="150%"/>
              </a:lnSpc>
              <a:buFont typeface="Arial" panose="020B0604020202020204" pitchFamily="34" charset="0"/>
              <a:buChar char="•"/>
            </a:pPr>
            <a:r>
              <a:rPr lang="en-US" sz="2000" dirty="0">
                <a:latin typeface="Arial" panose="020B0604020202020204" pitchFamily="34" charset="0"/>
                <a:cs typeface="Arial" panose="020B0604020202020204" pitchFamily="34" charset="0"/>
              </a:rPr>
              <a:t>Text Type and Length</a:t>
            </a:r>
          </a:p>
          <a:p>
            <a:pPr marL="285750" indent="-285750">
              <a:lnSpc>
                <a:spcPct val="150%"/>
              </a:lnSpc>
              <a:buFont typeface="Arial" panose="020B0604020202020204" pitchFamily="34" charset="0"/>
              <a:buChar char="•"/>
            </a:pPr>
            <a:r>
              <a:rPr lang="en-US" sz="2000" dirty="0">
                <a:latin typeface="Arial" panose="020B0604020202020204" pitchFamily="34" charset="0"/>
                <a:cs typeface="Arial" panose="020B0604020202020204" pitchFamily="34" charset="0"/>
              </a:rPr>
              <a:t>Writing Output</a:t>
            </a:r>
          </a:p>
          <a:p>
            <a:pPr marL="285750" indent="-285750">
              <a:lnSpc>
                <a:spcPct val="150%"/>
              </a:lnSpc>
              <a:buFont typeface="Arial" panose="020B0604020202020204" pitchFamily="34" charset="0"/>
              <a:buChar char="•"/>
            </a:pPr>
            <a:r>
              <a:rPr lang="en-US" sz="2000" dirty="0">
                <a:latin typeface="Arial" panose="020B0604020202020204" pitchFamily="34" charset="0"/>
                <a:cs typeface="Arial" panose="020B0604020202020204" pitchFamily="34" charset="0"/>
              </a:rPr>
              <a:t>Length of Assignment</a:t>
            </a:r>
          </a:p>
          <a:p>
            <a:pPr marL="285750" indent="-285750">
              <a:lnSpc>
                <a:spcPct val="150%"/>
              </a:lnSpc>
              <a:buFont typeface="Arial" panose="020B0604020202020204" pitchFamily="34" charset="0"/>
              <a:buChar char="•"/>
            </a:pPr>
            <a:r>
              <a:rPr lang="en-US" sz="2000" dirty="0">
                <a:latin typeface="Arial" panose="020B0604020202020204" pitchFamily="34" charset="0"/>
                <a:cs typeface="Arial" panose="020B0604020202020204" pitchFamily="34" charset="0"/>
              </a:rPr>
              <a:t>Student Thinking</a:t>
            </a:r>
          </a:p>
          <a:p>
            <a:pPr>
              <a:lnSpc>
                <a:spcPct val="150%"/>
              </a:lnSpc>
            </a:pPr>
            <a:endParaRPr lang="en-US" sz="2000" dirty="0">
              <a:latin typeface="Arial" panose="020B0604020202020204" pitchFamily="34" charset="0"/>
              <a:cs typeface="Arial" panose="020B0604020202020204" pitchFamily="34" charset="0"/>
            </a:endParaRPr>
          </a:p>
          <a:p>
            <a:pPr>
              <a:lnSpc>
                <a:spcPct val="15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0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2347578" y="171833"/>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English Language Arts</a:t>
            </a:r>
          </a:p>
        </p:txBody>
      </p:sp>
      <p:sp>
        <p:nvSpPr>
          <p:cNvPr id="9" name="Rectangle 8"/>
          <p:cNvSpPr/>
          <p:nvPr/>
        </p:nvSpPr>
        <p:spPr>
          <a:xfrm>
            <a:off x="2361576" y="962653"/>
            <a:ext cx="7948670" cy="5586145"/>
          </a:xfrm>
          <a:prstGeom prst="rect">
            <a:avLst/>
          </a:prstGeom>
        </p:spPr>
        <p:txBody>
          <a:bodyPr wrap="square">
            <a:spAutoFit/>
          </a:bodyPr>
          <a:lstStyle/>
          <a:p>
            <a:r>
              <a:rPr lang="en-US" sz="2900" dirty="0">
                <a:latin typeface="Eras Medium ITC" panose="020B0602030504020804" pitchFamily="34" charset="0"/>
              </a:rPr>
              <a:t>How can we make </a:t>
            </a:r>
            <a:r>
              <a:rPr lang="en-US" sz="2900" dirty="0" smtClean="0">
                <a:latin typeface="Eras Medium ITC" panose="020B0602030504020804" pitchFamily="34" charset="0"/>
              </a:rPr>
              <a:t>our </a:t>
            </a:r>
            <a:r>
              <a:rPr lang="en-US" sz="2900" dirty="0">
                <a:latin typeface="Eras Medium ITC" panose="020B0602030504020804" pitchFamily="34" charset="0"/>
              </a:rPr>
              <a:t>voices heard?  After reading </a:t>
            </a:r>
            <a:r>
              <a:rPr lang="en-US" sz="2900" i="1" dirty="0">
                <a:latin typeface="Eras Medium ITC" panose="020B0602030504020804" pitchFamily="34" charset="0"/>
              </a:rPr>
              <a:t>I am Malala</a:t>
            </a:r>
            <a:r>
              <a:rPr lang="en-US" sz="2900" dirty="0">
                <a:latin typeface="Eras Medium ITC" panose="020B0602030504020804" pitchFamily="34" charset="0"/>
              </a:rPr>
              <a:t>, </a:t>
            </a:r>
            <a:r>
              <a:rPr lang="en-US" sz="2900" dirty="0">
                <a:solidFill>
                  <a:srgbClr val="C00000"/>
                </a:solidFill>
                <a:latin typeface="Eras Medium ITC" panose="020B0602030504020804" pitchFamily="34" charset="0"/>
              </a:rPr>
              <a:t>write a literary essay </a:t>
            </a:r>
            <a:r>
              <a:rPr lang="en-US" sz="2900" dirty="0">
                <a:latin typeface="Eras Medium ITC" panose="020B0602030504020804" pitchFamily="34" charset="0"/>
              </a:rPr>
              <a:t>in which you answer this question.  Select and analyze one of the following:</a:t>
            </a:r>
          </a:p>
          <a:p>
            <a:endParaRPr lang="en-US" sz="1400" dirty="0">
              <a:latin typeface="Eras Medium ITC" panose="020B0602030504020804" pitchFamily="34" charset="0"/>
            </a:endParaRPr>
          </a:p>
          <a:p>
            <a:pPr marL="914400" lvl="1" indent="-457200">
              <a:buFont typeface="Arial" panose="020B0604020202020204" pitchFamily="34" charset="0"/>
              <a:buChar char="•"/>
            </a:pPr>
            <a:r>
              <a:rPr lang="en-US" sz="2900" dirty="0">
                <a:latin typeface="Eras Medium ITC" panose="020B0602030504020804" pitchFamily="34" charset="0"/>
              </a:rPr>
              <a:t>Any key person from the text</a:t>
            </a:r>
          </a:p>
          <a:p>
            <a:pPr marL="914400" lvl="1" indent="-457200">
              <a:buFont typeface="Arial" panose="020B0604020202020204" pitchFamily="34" charset="0"/>
              <a:buChar char="•"/>
            </a:pPr>
            <a:r>
              <a:rPr lang="en-US" sz="2900" dirty="0">
                <a:latin typeface="Eras Medium ITC" panose="020B0602030504020804" pitchFamily="34" charset="0"/>
              </a:rPr>
              <a:t>The setting</a:t>
            </a:r>
          </a:p>
          <a:p>
            <a:pPr marL="914400" lvl="1" indent="-457200">
              <a:buFont typeface="Arial" panose="020B0604020202020204" pitchFamily="34" charset="0"/>
              <a:buChar char="•"/>
            </a:pPr>
            <a:r>
              <a:rPr lang="en-US" sz="2900" dirty="0">
                <a:latin typeface="Eras Medium ITC" panose="020B0602030504020804" pitchFamily="34" charset="0"/>
              </a:rPr>
              <a:t>A theme from the text</a:t>
            </a:r>
          </a:p>
          <a:p>
            <a:pPr lvl="1"/>
            <a:endParaRPr lang="en-US" sz="1400" dirty="0">
              <a:latin typeface="Eras Medium ITC" panose="020B0602030504020804" pitchFamily="34" charset="0"/>
            </a:endParaRPr>
          </a:p>
          <a:p>
            <a:r>
              <a:rPr lang="en-US" sz="2900" dirty="0">
                <a:solidFill>
                  <a:srgbClr val="C00000"/>
                </a:solidFill>
                <a:latin typeface="Eras Medium ITC" panose="020B0602030504020804" pitchFamily="34" charset="0"/>
              </a:rPr>
              <a:t>Support your argument with evidence </a:t>
            </a:r>
            <a:r>
              <a:rPr lang="en-US" sz="2900" dirty="0">
                <a:latin typeface="Eras Medium ITC" panose="020B0602030504020804" pitchFamily="34" charset="0"/>
              </a:rPr>
              <a:t>from the text.  In your piece, be sure to </a:t>
            </a:r>
            <a:r>
              <a:rPr lang="en-US" sz="2900" dirty="0">
                <a:solidFill>
                  <a:srgbClr val="C00000"/>
                </a:solidFill>
                <a:latin typeface="Eras Medium ITC" panose="020B0602030504020804" pitchFamily="34" charset="0"/>
              </a:rPr>
              <a:t>write at least 5 paragraphs</a:t>
            </a:r>
            <a:r>
              <a:rPr lang="en-US" sz="2900" dirty="0">
                <a:latin typeface="Eras Medium ITC" panose="020B0602030504020804" pitchFamily="34" charset="0"/>
              </a:rPr>
              <a:t> and </a:t>
            </a:r>
            <a:r>
              <a:rPr lang="en-US" sz="2900" dirty="0">
                <a:solidFill>
                  <a:srgbClr val="C00000"/>
                </a:solidFill>
                <a:latin typeface="Eras Medium ITC" panose="020B0602030504020804" pitchFamily="34" charset="0"/>
              </a:rPr>
              <a:t>follow the structure of a literary analysis.</a:t>
            </a:r>
          </a:p>
        </p:txBody>
      </p:sp>
      <p:grpSp>
        <p:nvGrpSpPr>
          <p:cNvPr id="10" name="Group 9"/>
          <p:cNvGrpSpPr/>
          <p:nvPr/>
        </p:nvGrpSpPr>
        <p:grpSpPr>
          <a:xfrm>
            <a:off x="1524000" y="0"/>
            <a:ext cx="837576" cy="962652"/>
            <a:chOff x="-286439" y="851986"/>
            <a:chExt cx="784443" cy="84987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0.679%" t="4.248%" r="90.581%" b="85.003%"/>
            <a:stretch/>
          </p:blipFill>
          <p:spPr>
            <a:xfrm>
              <a:off x="-286439" y="851986"/>
              <a:ext cx="784443" cy="849870"/>
            </a:xfrm>
            <a:prstGeom prst="rect">
              <a:avLst/>
            </a:prstGeom>
          </p:spPr>
        </p:pic>
        <p:cxnSp>
          <p:nvCxnSpPr>
            <p:cNvPr id="12" name="Straight Connector 11"/>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28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11" name="Group 10"/>
          <p:cNvGrpSpPr/>
          <p:nvPr/>
        </p:nvGrpSpPr>
        <p:grpSpPr>
          <a:xfrm>
            <a:off x="1521754" y="-2092"/>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0.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41650"/>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a:t>
            </a:r>
          </a:p>
        </p:txBody>
      </p:sp>
      <p:sp>
        <p:nvSpPr>
          <p:cNvPr id="15" name="TextBox 14"/>
          <p:cNvSpPr txBox="1"/>
          <p:nvPr/>
        </p:nvSpPr>
        <p:spPr>
          <a:xfrm>
            <a:off x="2433846" y="1366974"/>
            <a:ext cx="3327098" cy="4708981"/>
          </a:xfrm>
          <a:prstGeom prst="rect">
            <a:avLst/>
          </a:prstGeom>
          <a:noFill/>
        </p:spPr>
        <p:txBody>
          <a:bodyPr wrap="square" rtlCol="0">
            <a:spAutoFit/>
          </a:bodyPr>
          <a:lstStyle/>
          <a:p>
            <a:r>
              <a:rPr lang="en-US" sz="3000" dirty="0">
                <a:solidFill>
                  <a:srgbClr val="C00000"/>
                </a:solidFill>
                <a:latin typeface="Eras Medium ITC" panose="020B0602030504020804" pitchFamily="34" charset="0"/>
              </a:rPr>
              <a:t>Read the poem</a:t>
            </a:r>
            <a:r>
              <a:rPr lang="en-US" sz="3000" dirty="0">
                <a:latin typeface="Eras Medium ITC" panose="020B0602030504020804" pitchFamily="34" charset="0"/>
              </a:rPr>
              <a:t>, then </a:t>
            </a:r>
            <a:r>
              <a:rPr lang="en-US" sz="3000" dirty="0">
                <a:solidFill>
                  <a:srgbClr val="C00000"/>
                </a:solidFill>
                <a:latin typeface="Eras Medium ITC" panose="020B0602030504020804" pitchFamily="34" charset="0"/>
              </a:rPr>
              <a:t>fill in the blanks to create your own poem </a:t>
            </a:r>
            <a:r>
              <a:rPr lang="en-US" sz="3000" dirty="0">
                <a:latin typeface="Eras Medium ITC" panose="020B0602030504020804" pitchFamily="34" charset="0"/>
              </a:rPr>
              <a:t>to communicate your thoughts and feelings about unfinished business in your life.  </a:t>
            </a:r>
          </a:p>
        </p:txBody>
      </p:sp>
      <p:sp>
        <p:nvSpPr>
          <p:cNvPr id="16" name="TextBox 15"/>
          <p:cNvSpPr txBox="1"/>
          <p:nvPr/>
        </p:nvSpPr>
        <p:spPr>
          <a:xfrm>
            <a:off x="5821501" y="1329377"/>
            <a:ext cx="4707514" cy="4462760"/>
          </a:xfrm>
          <a:prstGeom prst="rect">
            <a:avLst/>
          </a:prstGeom>
          <a:noFill/>
        </p:spPr>
        <p:txBody>
          <a:bodyPr wrap="square" rtlCol="0">
            <a:spAutoFit/>
          </a:bodyPr>
          <a:lstStyle/>
          <a:p>
            <a:r>
              <a:rPr lang="en-US" sz="2300" b="1" dirty="0">
                <a:latin typeface="Eras Medium ITC" panose="020B0602030504020804" pitchFamily="34" charset="0"/>
              </a:rPr>
              <a:t>The Song I couldn’t Finish</a:t>
            </a:r>
          </a:p>
          <a:p>
            <a:r>
              <a:rPr lang="en-US" dirty="0">
                <a:latin typeface="Eras Medium ITC" panose="020B0602030504020804" pitchFamily="34" charset="0"/>
              </a:rPr>
              <a:t>by Jeanne</a:t>
            </a:r>
          </a:p>
          <a:p>
            <a:endParaRPr lang="en-US" dirty="0">
              <a:latin typeface="Eras Medium ITC" panose="020B0602030504020804" pitchFamily="34" charset="0"/>
            </a:endParaRPr>
          </a:p>
          <a:p>
            <a:r>
              <a:rPr lang="en-US" sz="2300" i="1" dirty="0">
                <a:latin typeface="Eras Medium ITC" panose="020B0602030504020804" pitchFamily="34" charset="0"/>
              </a:rPr>
              <a:t>The words I couldn’t say</a:t>
            </a:r>
          </a:p>
          <a:p>
            <a:r>
              <a:rPr lang="en-US" sz="2300" i="1" dirty="0">
                <a:latin typeface="Eras Medium ITC" panose="020B0602030504020804" pitchFamily="34" charset="0"/>
              </a:rPr>
              <a:t>The call I couldn’t make</a:t>
            </a:r>
          </a:p>
          <a:p>
            <a:r>
              <a:rPr lang="en-US" sz="2300" i="1" dirty="0">
                <a:latin typeface="Eras Medium ITC" panose="020B0602030504020804" pitchFamily="34" charset="0"/>
              </a:rPr>
              <a:t>The time I couldn’t spend with you</a:t>
            </a:r>
          </a:p>
          <a:p>
            <a:r>
              <a:rPr lang="en-US" sz="2300" i="1" dirty="0">
                <a:latin typeface="Eras Medium ITC" panose="020B0602030504020804" pitchFamily="34" charset="0"/>
              </a:rPr>
              <a:t>The walls I couldn’t break through</a:t>
            </a:r>
          </a:p>
          <a:p>
            <a:endParaRPr lang="en-US" i="1" dirty="0">
              <a:latin typeface="Eras Medium ITC" panose="020B0602030504020804" pitchFamily="34" charset="0"/>
            </a:endParaRPr>
          </a:p>
          <a:p>
            <a:r>
              <a:rPr lang="en-US" sz="2300" i="1" dirty="0">
                <a:latin typeface="Eras Medium ITC" panose="020B0602030504020804" pitchFamily="34" charset="0"/>
              </a:rPr>
              <a:t>The breath I couldn’t take</a:t>
            </a:r>
          </a:p>
          <a:p>
            <a:r>
              <a:rPr lang="en-US" sz="2300" i="1" dirty="0">
                <a:latin typeface="Eras Medium ITC" panose="020B0602030504020804" pitchFamily="34" charset="0"/>
              </a:rPr>
              <a:t>The air I couldn’t release</a:t>
            </a:r>
          </a:p>
          <a:p>
            <a:r>
              <a:rPr lang="en-US" sz="2300" i="1" dirty="0">
                <a:latin typeface="Eras Medium ITC" panose="020B0602030504020804" pitchFamily="34" charset="0"/>
              </a:rPr>
              <a:t>The love I couldn’t feel</a:t>
            </a:r>
          </a:p>
          <a:p>
            <a:r>
              <a:rPr lang="en-US" sz="2300" i="1" dirty="0">
                <a:latin typeface="Eras Medium ITC" panose="020B0602030504020804" pitchFamily="34" charset="0"/>
              </a:rPr>
              <a:t>The person I couldn’t convince</a:t>
            </a:r>
          </a:p>
          <a:p>
            <a:r>
              <a:rPr lang="en-US" sz="2300" i="1" dirty="0">
                <a:latin typeface="Eras Medium ITC" panose="020B0602030504020804" pitchFamily="34" charset="0"/>
              </a:rPr>
              <a:t>The song I couldn’t finish</a:t>
            </a:r>
          </a:p>
        </p:txBody>
      </p:sp>
      <p:cxnSp>
        <p:nvCxnSpPr>
          <p:cNvPr id="17" name="Straight Connector 16"/>
          <p:cNvCxnSpPr/>
          <p:nvPr/>
        </p:nvCxnSpPr>
        <p:spPr>
          <a:xfrm>
            <a:off x="5650051" y="1337587"/>
            <a:ext cx="11017" cy="469640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25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3"/>
          <p:cNvSpPr/>
          <p:nvPr/>
        </p:nvSpPr>
        <p:spPr>
          <a:xfrm>
            <a:off x="2359889" y="593966"/>
            <a:ext cx="7845404"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Eras Medium ITC" panose="020B0602030504020804" pitchFamily="34" charset="0"/>
              </a:rPr>
              <a:t>T</a:t>
            </a:r>
            <a:r>
              <a:rPr lang="en-US" sz="2700" b="1" dirty="0">
                <a:latin typeface="Eras Medium ITC" panose="020B0602030504020804" pitchFamily="34" charset="0"/>
              </a:rPr>
              <a:t>he words I couldn’t say</a:t>
            </a:r>
          </a:p>
          <a:p>
            <a:r>
              <a:rPr lang="en-US" sz="2700" dirty="0">
                <a:latin typeface="Eras Medium ITC" panose="020B0602030504020804" pitchFamily="34" charset="0"/>
              </a:rPr>
              <a:t>	</a:t>
            </a:r>
            <a:r>
              <a:rPr lang="en-US" sz="2700" i="1" dirty="0">
                <a:latin typeface="Eras Medium ITC" panose="020B0602030504020804" pitchFamily="34" charset="0"/>
              </a:rPr>
              <a:t>I couldn’t say ___________________________</a:t>
            </a:r>
          </a:p>
          <a:p>
            <a:r>
              <a:rPr lang="en-US" sz="2700" b="1" dirty="0">
                <a:latin typeface="Eras Medium ITC" panose="020B0602030504020804" pitchFamily="34" charset="0"/>
              </a:rPr>
              <a:t>The things I couldn’t change</a:t>
            </a:r>
          </a:p>
          <a:p>
            <a:r>
              <a:rPr lang="en-US" sz="2700" dirty="0">
                <a:latin typeface="Eras Medium ITC" panose="020B0602030504020804" pitchFamily="34" charset="0"/>
              </a:rPr>
              <a:t>	</a:t>
            </a:r>
            <a:r>
              <a:rPr lang="en-US" sz="2700" i="1" dirty="0">
                <a:latin typeface="Eras Medium ITC" panose="020B0602030504020804" pitchFamily="34" charset="0"/>
              </a:rPr>
              <a:t>I couldn’t ______________________________</a:t>
            </a:r>
          </a:p>
          <a:p>
            <a:r>
              <a:rPr lang="en-US" sz="2700" b="1" dirty="0">
                <a:latin typeface="Eras Medium ITC" panose="020B0602030504020804" pitchFamily="34" charset="0"/>
              </a:rPr>
              <a:t>The walls I couldn’t break through</a:t>
            </a:r>
          </a:p>
          <a:p>
            <a:r>
              <a:rPr lang="en-US" sz="2700" i="1" dirty="0">
                <a:latin typeface="Eras Medium ITC" panose="020B0602030504020804" pitchFamily="34" charset="0"/>
              </a:rPr>
              <a:t>	I couldn’t find a way to __________________</a:t>
            </a:r>
          </a:p>
          <a:p>
            <a:r>
              <a:rPr lang="en-US" sz="2700" b="1" dirty="0">
                <a:latin typeface="Eras Medium ITC" panose="020B0602030504020804" pitchFamily="34" charset="0"/>
              </a:rPr>
              <a:t>The feelings I couldn’t feel</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help I couldn’t give</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song I couldn’t finish</a:t>
            </a:r>
          </a:p>
          <a:p>
            <a:r>
              <a:rPr lang="en-US" sz="2700" i="1" dirty="0">
                <a:latin typeface="Eras Medium ITC" panose="020B0602030504020804" pitchFamily="34" charset="0"/>
              </a:rPr>
              <a:t>	The song was about ____________________</a:t>
            </a:r>
          </a:p>
        </p:txBody>
      </p:sp>
      <p:sp>
        <p:nvSpPr>
          <p:cNvPr id="3" name="TextBox 2"/>
          <p:cNvSpPr txBox="1"/>
          <p:nvPr/>
        </p:nvSpPr>
        <p:spPr>
          <a:xfrm>
            <a:off x="2306196" y="141650"/>
            <a:ext cx="5866254" cy="769441"/>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 </a:t>
            </a:r>
            <a:r>
              <a:rPr lang="en-US" sz="2000" b="1" dirty="0">
                <a:solidFill>
                  <a:schemeClr val="bg1"/>
                </a:solidFill>
              </a:rPr>
              <a:t>(continued)</a:t>
            </a:r>
          </a:p>
        </p:txBody>
      </p:sp>
    </p:spTree>
    <p:extLst>
      <p:ext uri="{BB962C8B-B14F-4D97-AF65-F5344CB8AC3E}">
        <p14:creationId xmlns:p14="http://schemas.microsoft.com/office/powerpoint/2010/main" val="176788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3"/>
          <p:cNvSpPr/>
          <p:nvPr/>
        </p:nvSpPr>
        <p:spPr>
          <a:xfrm>
            <a:off x="2135896" y="653870"/>
            <a:ext cx="8218582"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US" sz="2700" b="1" u="sng" dirty="0">
                <a:latin typeface="Eras Medium ITC" panose="020B0602030504020804" pitchFamily="34" charset="0"/>
              </a:rPr>
              <a:t>#</a:t>
            </a:r>
            <a:r>
              <a:rPr lang="en-US" sz="2700" b="1" u="sng" dirty="0" err="1">
                <a:latin typeface="Eras Medium ITC" panose="020B0602030504020804" pitchFamily="34" charset="0"/>
              </a:rPr>
              <a:t>BlackLivesMatter</a:t>
            </a:r>
            <a:r>
              <a:rPr lang="en-US" sz="2700" b="1" u="sng" dirty="0">
                <a:latin typeface="Eras Medium ITC" panose="020B0602030504020804" pitchFamily="34" charset="0"/>
              </a:rPr>
              <a:t> -OR- #</a:t>
            </a:r>
            <a:r>
              <a:rPr lang="en-US" sz="2700" b="1" u="sng" dirty="0" err="1">
                <a:latin typeface="Eras Medium ITC" panose="020B0602030504020804" pitchFamily="34" charset="0"/>
              </a:rPr>
              <a:t>AllLivesMatter</a:t>
            </a:r>
            <a:r>
              <a:rPr lang="en-US" sz="2700" b="1" u="sng" dirty="0">
                <a:latin typeface="Eras Medium ITC" panose="020B0602030504020804" pitchFamily="34" charset="0"/>
              </a:rPr>
              <a:t>?</a:t>
            </a:r>
          </a:p>
          <a:p>
            <a:pPr algn="ctr"/>
            <a:endParaRPr lang="en-US" sz="800" u="sng" dirty="0">
              <a:latin typeface="Eras Medium ITC" panose="020B0602030504020804" pitchFamily="34" charset="0"/>
            </a:endParaRPr>
          </a:p>
          <a:p>
            <a:pPr marL="457200" indent="-457200">
              <a:buFont typeface="Arial" panose="020B0604020202020204" pitchFamily="34" charset="0"/>
              <a:buChar char="•"/>
            </a:pPr>
            <a:r>
              <a:rPr lang="en-US" sz="2700" dirty="0">
                <a:solidFill>
                  <a:srgbClr val="C00000"/>
                </a:solidFill>
                <a:latin typeface="Eras Medium ITC" panose="020B0602030504020804" pitchFamily="34" charset="0"/>
              </a:rPr>
              <a:t>Read and analyze </a:t>
            </a:r>
            <a:r>
              <a:rPr lang="en-US" sz="2700" i="1" dirty="0">
                <a:solidFill>
                  <a:srgbClr val="C00000"/>
                </a:solidFill>
                <a:latin typeface="Eras Medium ITC" panose="020B0602030504020804" pitchFamily="34" charset="0"/>
              </a:rPr>
              <a:t>“How Black Lives Matter moved from a hashtag to a real political force”</a:t>
            </a:r>
            <a:r>
              <a:rPr lang="en-US" sz="2700" dirty="0">
                <a:solidFill>
                  <a:srgbClr val="C00000"/>
                </a:solidFill>
                <a:latin typeface="Eras Medium ITC" panose="020B0602030504020804" pitchFamily="34" charset="0"/>
              </a:rPr>
              <a:t> </a:t>
            </a:r>
            <a:r>
              <a:rPr lang="en-US" sz="2700" dirty="0">
                <a:latin typeface="Eras Medium ITC" panose="020B0602030504020804" pitchFamily="34" charset="0"/>
              </a:rPr>
              <a:t>and select quotes from “All Lives Matter”.</a:t>
            </a:r>
          </a:p>
          <a:p>
            <a:pPr marL="342900" indent="-342900">
              <a:buFont typeface="Arial" panose="020B0604020202020204" pitchFamily="34" charset="0"/>
              <a:buChar char="•"/>
            </a:pPr>
            <a:endParaRPr lang="en-US" sz="2400" dirty="0">
              <a:latin typeface="Eras Medium ITC" panose="020B0602030504020804" pitchFamily="34" charset="0"/>
            </a:endParaRPr>
          </a:p>
          <a:p>
            <a:pPr marL="457200" indent="-457200">
              <a:buFont typeface="Arial" panose="020B0604020202020204" pitchFamily="34" charset="0"/>
              <a:buChar char="•"/>
            </a:pPr>
            <a:r>
              <a:rPr lang="en-US" sz="2700" dirty="0">
                <a:solidFill>
                  <a:srgbClr val="C00000"/>
                </a:solidFill>
                <a:latin typeface="Eras Medium ITC" panose="020B0602030504020804" pitchFamily="34" charset="0"/>
              </a:rPr>
              <a:t>Participate in a Socratic Seminar </a:t>
            </a:r>
            <a:r>
              <a:rPr lang="en-US" sz="2700" dirty="0">
                <a:latin typeface="Eras Medium ITC" panose="020B0602030504020804" pitchFamily="34" charset="0"/>
              </a:rPr>
              <a:t>using the Essential Questions as a guide for the discussion. </a:t>
            </a:r>
          </a:p>
          <a:p>
            <a:pPr marL="342900" indent="-342900">
              <a:buFont typeface="Arial" panose="020B0604020202020204" pitchFamily="34" charset="0"/>
              <a:buChar char="•"/>
            </a:pPr>
            <a:endParaRPr lang="en-US" sz="2400" dirty="0">
              <a:latin typeface="Eras Medium ITC" panose="020B0602030504020804" pitchFamily="34" charset="0"/>
            </a:endParaRPr>
          </a:p>
          <a:p>
            <a:pPr marL="457200" indent="-457200">
              <a:buFont typeface="Arial" panose="020B0604020202020204" pitchFamily="34" charset="0"/>
              <a:buChar char="•"/>
            </a:pPr>
            <a:r>
              <a:rPr lang="en-US" sz="2700" dirty="0">
                <a:solidFill>
                  <a:srgbClr val="C00000"/>
                </a:solidFill>
                <a:latin typeface="Eras Medium ITC" panose="020B0602030504020804" pitchFamily="34" charset="0"/>
              </a:rPr>
              <a:t>Respond to the following statement</a:t>
            </a:r>
            <a:r>
              <a:rPr lang="en-US" sz="2700" dirty="0">
                <a:latin typeface="Eras Medium ITC" panose="020B0602030504020804" pitchFamily="34" charset="0"/>
              </a:rPr>
              <a:t>: </a:t>
            </a:r>
            <a:r>
              <a:rPr lang="en-US" sz="2700" i="1" dirty="0">
                <a:latin typeface="Eras Medium ITC" panose="020B0602030504020804" pitchFamily="34" charset="0"/>
              </a:rPr>
              <a:t>“Personally, I</a:t>
            </a:r>
            <a:r>
              <a:rPr lang="en-US" sz="2700" i="1" u="sng" dirty="0">
                <a:latin typeface="Eras Medium ITC" panose="020B0602030504020804" pitchFamily="34" charset="0"/>
              </a:rPr>
              <a:t> (agree or disagree) </a:t>
            </a:r>
            <a:r>
              <a:rPr lang="en-US" sz="2700" i="1" dirty="0">
                <a:latin typeface="Eras Medium ITC" panose="020B0602030504020804" pitchFamily="34" charset="0"/>
              </a:rPr>
              <a:t>with the #</a:t>
            </a:r>
            <a:r>
              <a:rPr lang="en-US" sz="2700" i="1" dirty="0" err="1">
                <a:latin typeface="Eras Medium ITC" panose="020B0602030504020804" pitchFamily="34" charset="0"/>
              </a:rPr>
              <a:t>BlackLivesMatter</a:t>
            </a:r>
            <a:r>
              <a:rPr lang="en-US" sz="2700" i="1" dirty="0">
                <a:latin typeface="Eras Medium ITC" panose="020B0602030504020804" pitchFamily="34" charset="0"/>
              </a:rPr>
              <a:t> awareness campaign because …”.</a:t>
            </a:r>
            <a:r>
              <a:rPr lang="en-US" sz="2700" dirty="0">
                <a:latin typeface="Eras Medium ITC" panose="020B0602030504020804" pitchFamily="34" charset="0"/>
              </a:rPr>
              <a:t> </a:t>
            </a:r>
            <a:r>
              <a:rPr lang="en-US" sz="2700" dirty="0">
                <a:solidFill>
                  <a:srgbClr val="C00000"/>
                </a:solidFill>
                <a:latin typeface="Eras Medium ITC" panose="020B0602030504020804" pitchFamily="34" charset="0"/>
              </a:rPr>
              <a:t>Include at least 2-3 specific details of support stemming from the relevant readings </a:t>
            </a:r>
            <a:r>
              <a:rPr lang="en-US" sz="2700" dirty="0">
                <a:latin typeface="Eras Medium ITC" panose="020B0602030504020804" pitchFamily="34" charset="0"/>
              </a:rPr>
              <a:t>and your experience in today’s Socratic Seminar.</a:t>
            </a:r>
          </a:p>
        </p:txBody>
      </p:sp>
      <p:grpSp>
        <p:nvGrpSpPr>
          <p:cNvPr id="11" name="Group 10"/>
          <p:cNvGrpSpPr/>
          <p:nvPr/>
        </p:nvGrpSpPr>
        <p:grpSpPr>
          <a:xfrm>
            <a:off x="1521754" y="-13110"/>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0.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08598"/>
            <a:ext cx="5739790" cy="461665"/>
          </a:xfrm>
          <a:prstGeom prst="rect">
            <a:avLst/>
          </a:prstGeom>
          <a:solidFill>
            <a:schemeClr val="accent5">
              <a:lumMod val="75%"/>
            </a:schemeClr>
          </a:solidFill>
          <a:ln>
            <a:solidFill>
              <a:schemeClr val="accent3"/>
            </a:solidFill>
          </a:ln>
        </p:spPr>
        <p:txBody>
          <a:bodyPr wrap="square" rtlCol="0">
            <a:spAutoFit/>
          </a:bodyPr>
          <a:lstStyle/>
          <a:p>
            <a:r>
              <a:rPr lang="en-US" sz="2400" b="1" dirty="0">
                <a:solidFill>
                  <a:schemeClr val="bg1"/>
                </a:solidFill>
              </a:rPr>
              <a:t>GRADE 8 – Social Studies</a:t>
            </a:r>
            <a:endParaRPr lang="en-US" sz="2000" b="1" dirty="0">
              <a:solidFill>
                <a:schemeClr val="bg1"/>
              </a:solidFill>
            </a:endParaRPr>
          </a:p>
        </p:txBody>
      </p:sp>
    </p:spTree>
    <p:extLst>
      <p:ext uri="{BB962C8B-B14F-4D97-AF65-F5344CB8AC3E}">
        <p14:creationId xmlns:p14="http://schemas.microsoft.com/office/powerpoint/2010/main" val="40863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3"/>
          <p:cNvSpPr/>
          <p:nvPr/>
        </p:nvSpPr>
        <p:spPr>
          <a:xfrm>
            <a:off x="2306197" y="691970"/>
            <a:ext cx="8086381"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t"/>
          <a:lstStyle/>
          <a:p>
            <a:r>
              <a:rPr lang="en-US" sz="2700" u="sng" dirty="0">
                <a:latin typeface="Eras Medium ITC" panose="020B0602030504020804" pitchFamily="34" charset="0"/>
              </a:rPr>
              <a:t>Socratic Seminar Essential Questions:</a:t>
            </a:r>
            <a:endParaRPr lang="en-US" sz="3100" u="sng" dirty="0">
              <a:latin typeface="Eras Medium ITC" panose="020B0602030504020804" pitchFamily="34" charset="0"/>
            </a:endParaRPr>
          </a:p>
          <a:p>
            <a:pPr marL="285750" indent="-285750" fontAlgn="base">
              <a:buFont typeface="Arial" panose="020B0604020202020204" pitchFamily="34" charset="0"/>
              <a:buChar char="•"/>
            </a:pPr>
            <a:r>
              <a:rPr lang="en-US" sz="2100" b="1" dirty="0">
                <a:latin typeface="Eras Medium ITC" panose="020B0602030504020804" pitchFamily="34" charset="0"/>
              </a:rPr>
              <a:t>“All Lives Matter”: What</a:t>
            </a:r>
            <a:r>
              <a:rPr lang="en-US" sz="2100" dirty="0">
                <a:latin typeface="Eras Medium ITC" panose="020B0602030504020804" pitchFamily="34" charset="0"/>
              </a:rPr>
              <a:t> does the quote mean to you? </a:t>
            </a:r>
            <a:r>
              <a:rPr lang="en-US" sz="2100" b="1" dirty="0">
                <a:latin typeface="Eras Medium ITC" panose="020B0602030504020804" pitchFamily="34" charset="0"/>
              </a:rPr>
              <a:t>Do</a:t>
            </a:r>
            <a:r>
              <a:rPr lang="en-US" sz="2100" dirty="0">
                <a:latin typeface="Eras Medium ITC" panose="020B0602030504020804" pitchFamily="34" charset="0"/>
              </a:rPr>
              <a:t> you </a:t>
            </a:r>
            <a:r>
              <a:rPr lang="en-US" sz="2100" b="1" dirty="0">
                <a:latin typeface="Eras Medium ITC" panose="020B0602030504020804" pitchFamily="34" charset="0"/>
              </a:rPr>
              <a:t>agree</a:t>
            </a:r>
            <a:r>
              <a:rPr lang="en-US" sz="2100" dirty="0">
                <a:latin typeface="Eras Medium ITC" panose="020B0602030504020804" pitchFamily="34" charset="0"/>
              </a:rPr>
              <a:t> or </a:t>
            </a:r>
            <a:r>
              <a:rPr lang="en-US" sz="2100" b="1" dirty="0">
                <a:latin typeface="Eras Medium ITC" panose="020B0602030504020804" pitchFamily="34" charset="0"/>
              </a:rPr>
              <a:t>disagree</a:t>
            </a:r>
            <a:r>
              <a:rPr lang="en-US" sz="2100" dirty="0">
                <a:latin typeface="Eras Medium ITC" panose="020B0602030504020804" pitchFamily="34" charset="0"/>
              </a:rPr>
              <a:t> with the quote and </a:t>
            </a:r>
            <a:r>
              <a:rPr lang="en-US" sz="2100" b="1" dirty="0">
                <a:latin typeface="Eras Medium ITC" panose="020B0602030504020804" pitchFamily="34" charset="0"/>
              </a:rPr>
              <a:t>why</a:t>
            </a:r>
            <a:r>
              <a:rPr lang="en-US" sz="2100" dirty="0">
                <a:latin typeface="Eras Medium ITC" panose="020B0602030504020804" pitchFamily="34" charset="0"/>
              </a:rPr>
              <a:t>?  </a:t>
            </a:r>
          </a:p>
          <a:p>
            <a:pPr marL="285750" indent="-285750" fontAlgn="base">
              <a:buFont typeface="Arial" panose="020B0604020202020204" pitchFamily="34" charset="0"/>
              <a:buChar char="•"/>
            </a:pPr>
            <a:r>
              <a:rPr lang="en-US" sz="2100" b="1" dirty="0">
                <a:latin typeface="Eras Medium ITC" panose="020B0602030504020804" pitchFamily="34" charset="0"/>
              </a:rPr>
              <a:t>Why</a:t>
            </a:r>
            <a:r>
              <a:rPr lang="en-US" sz="2100" dirty="0">
                <a:latin typeface="Eras Medium ITC" panose="020B0602030504020804" pitchFamily="34" charset="0"/>
              </a:rPr>
              <a:t> do you think some people have said “All Lives Matter” in response to “Black Lives Matter?” </a:t>
            </a:r>
            <a:r>
              <a:rPr lang="en-US" sz="2100" b="1" dirty="0">
                <a:latin typeface="Eras Medium ITC" panose="020B0602030504020804" pitchFamily="34" charset="0"/>
              </a:rPr>
              <a:t>How</a:t>
            </a:r>
            <a:r>
              <a:rPr lang="en-US" sz="2100" dirty="0">
                <a:latin typeface="Eras Medium ITC" panose="020B0602030504020804" pitchFamily="34" charset="0"/>
              </a:rPr>
              <a:t> does this impact the Black Lives Matter movement? </a:t>
            </a:r>
            <a:r>
              <a:rPr lang="en-US" sz="2100" b="1" dirty="0">
                <a:latin typeface="Eras Medium ITC" panose="020B0602030504020804" pitchFamily="34" charset="0"/>
              </a:rPr>
              <a:t>Is </a:t>
            </a:r>
            <a:r>
              <a:rPr lang="en-US" sz="2100" dirty="0">
                <a:latin typeface="Eras Medium ITC" panose="020B0602030504020804" pitchFamily="34" charset="0"/>
              </a:rPr>
              <a:t>one of the terms more appropriate?</a:t>
            </a:r>
          </a:p>
          <a:p>
            <a:pPr marL="285750" indent="-285750" fontAlgn="base">
              <a:buFont typeface="Arial" panose="020B0604020202020204" pitchFamily="34" charset="0"/>
              <a:buChar char="•"/>
            </a:pPr>
            <a:r>
              <a:rPr lang="en-US" sz="2100" b="1" dirty="0">
                <a:latin typeface="Eras Medium ITC" panose="020B0602030504020804" pitchFamily="34" charset="0"/>
              </a:rPr>
              <a:t>What </a:t>
            </a:r>
            <a:r>
              <a:rPr lang="en-US" sz="2100" dirty="0">
                <a:latin typeface="Eras Medium ITC" panose="020B0602030504020804" pitchFamily="34" charset="0"/>
              </a:rPr>
              <a:t>would… Booker T. Washington/WEB DuBois/Martin Luther King Jr/ Malcolm X/Marcus Garvey say about this issue? </a:t>
            </a:r>
          </a:p>
          <a:p>
            <a:pPr marL="285750" indent="-285750" fontAlgn="base">
              <a:buFont typeface="Arial" panose="020B0604020202020204" pitchFamily="34" charset="0"/>
              <a:buChar char="•"/>
            </a:pPr>
            <a:r>
              <a:rPr lang="en-US" sz="2100" b="1" dirty="0">
                <a:latin typeface="Eras Medium ITC" panose="020B0602030504020804" pitchFamily="34" charset="0"/>
              </a:rPr>
              <a:t>Given</a:t>
            </a:r>
            <a:r>
              <a:rPr lang="en-US" sz="2100" dirty="0">
                <a:latin typeface="Eras Medium ITC" panose="020B0602030504020804" pitchFamily="34" charset="0"/>
              </a:rPr>
              <a:t> all of the racially-fueled incidents that sparked the #</a:t>
            </a:r>
            <a:r>
              <a:rPr lang="en-US" sz="2100" dirty="0" err="1">
                <a:latin typeface="Eras Medium ITC" panose="020B0602030504020804" pitchFamily="34" charset="0"/>
              </a:rPr>
              <a:t>BlackLivesMatter</a:t>
            </a:r>
            <a:r>
              <a:rPr lang="en-US" sz="2100" dirty="0">
                <a:latin typeface="Eras Medium ITC" panose="020B0602030504020804" pitchFamily="34" charset="0"/>
              </a:rPr>
              <a:t> movement, </a:t>
            </a:r>
            <a:r>
              <a:rPr lang="en-US" sz="2100" b="1" dirty="0">
                <a:latin typeface="Eras Medium ITC" panose="020B0602030504020804" pitchFamily="34" charset="0"/>
              </a:rPr>
              <a:t>whose </a:t>
            </a:r>
            <a:r>
              <a:rPr lang="en-US" sz="2100" dirty="0">
                <a:latin typeface="Eras Medium ITC" panose="020B0602030504020804" pitchFamily="34" charset="0"/>
              </a:rPr>
              <a:t>strategy for achieving racial equality and harmony would be the most applicable in 2015 and </a:t>
            </a:r>
            <a:r>
              <a:rPr lang="en-US" sz="2100" b="1" dirty="0">
                <a:latin typeface="Eras Medium ITC" panose="020B0602030504020804" pitchFamily="34" charset="0"/>
              </a:rPr>
              <a:t>why? How</a:t>
            </a:r>
            <a:r>
              <a:rPr lang="en-US" sz="2100" dirty="0">
                <a:latin typeface="Eras Medium ITC" panose="020B0602030504020804" pitchFamily="34" charset="0"/>
              </a:rPr>
              <a:t> can we, as members of the school Community, help to raise more awareness about such a controversial, yet relevant topic such as this? </a:t>
            </a:r>
          </a:p>
          <a:p>
            <a:pPr marL="285750" indent="-285750" fontAlgn="base">
              <a:buFont typeface="Arial" panose="020B0604020202020204" pitchFamily="34" charset="0"/>
              <a:buChar char="•"/>
            </a:pPr>
            <a:r>
              <a:rPr lang="en-US" sz="2100" b="1" dirty="0">
                <a:latin typeface="Eras Medium ITC" panose="020B0602030504020804" pitchFamily="34" charset="0"/>
              </a:rPr>
              <a:t>WHAT IF …</a:t>
            </a:r>
            <a:r>
              <a:rPr lang="en-US" sz="2100" dirty="0">
                <a:latin typeface="Eras Medium ITC" panose="020B0602030504020804" pitchFamily="34" charset="0"/>
              </a:rPr>
              <a:t> these police related shootings had been carried out by members of the </a:t>
            </a:r>
            <a:r>
              <a:rPr lang="en-US" sz="2100" b="1" u="sng" dirty="0">
                <a:latin typeface="Eras Medium ITC" panose="020B0602030504020804" pitchFamily="34" charset="0"/>
              </a:rPr>
              <a:t>same</a:t>
            </a:r>
            <a:r>
              <a:rPr lang="en-US" sz="2100" dirty="0">
                <a:latin typeface="Eras Medium ITC" panose="020B0602030504020804" pitchFamily="34" charset="0"/>
              </a:rPr>
              <a:t> race? </a:t>
            </a:r>
            <a:r>
              <a:rPr lang="en-US" sz="2100" b="1" dirty="0">
                <a:latin typeface="Eras Medium ITC" panose="020B0602030504020804" pitchFamily="34" charset="0"/>
              </a:rPr>
              <a:t>IS </a:t>
            </a:r>
            <a:r>
              <a:rPr lang="en-US" sz="2100" dirty="0">
                <a:latin typeface="Eras Medium ITC" panose="020B0602030504020804" pitchFamily="34" charset="0"/>
              </a:rPr>
              <a:t>“race” the only contributing factor to these police-related shootings? </a:t>
            </a:r>
            <a:r>
              <a:rPr lang="en-US" sz="2100" b="1" dirty="0">
                <a:latin typeface="Eras Medium ITC" panose="020B0602030504020804" pitchFamily="34" charset="0"/>
              </a:rPr>
              <a:t>Justify/Explain. </a:t>
            </a:r>
            <a:endParaRPr lang="en-US" sz="2100" dirty="0">
              <a:latin typeface="Eras Medium ITC" panose="020B0602030504020804" pitchFamily="34" charset="0"/>
            </a:endParaRPr>
          </a:p>
        </p:txBody>
      </p:sp>
      <p:grpSp>
        <p:nvGrpSpPr>
          <p:cNvPr id="11" name="Group 10"/>
          <p:cNvGrpSpPr/>
          <p:nvPr/>
        </p:nvGrpSpPr>
        <p:grpSpPr>
          <a:xfrm>
            <a:off x="1521754" y="-13110"/>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0.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08598"/>
            <a:ext cx="5739790" cy="461665"/>
          </a:xfrm>
          <a:prstGeom prst="rect">
            <a:avLst/>
          </a:prstGeom>
          <a:solidFill>
            <a:schemeClr val="accent5">
              <a:lumMod val="75%"/>
            </a:schemeClr>
          </a:solidFill>
          <a:ln>
            <a:solidFill>
              <a:schemeClr val="accent3"/>
            </a:solidFill>
          </a:ln>
        </p:spPr>
        <p:txBody>
          <a:bodyPr wrap="square" rtlCol="0">
            <a:spAutoFit/>
          </a:bodyPr>
          <a:lstStyle/>
          <a:p>
            <a:r>
              <a:rPr lang="en-US" sz="2400" b="1" dirty="0">
                <a:solidFill>
                  <a:schemeClr val="bg1"/>
                </a:solidFill>
              </a:rPr>
              <a:t>GRADE 8 – Social Studies </a:t>
            </a:r>
            <a:r>
              <a:rPr lang="en-US" sz="2000" b="1" dirty="0">
                <a:solidFill>
                  <a:schemeClr val="bg1"/>
                </a:solidFill>
              </a:rPr>
              <a:t>(continued)</a:t>
            </a:r>
          </a:p>
        </p:txBody>
      </p:sp>
    </p:spTree>
    <p:extLst>
      <p:ext uri="{BB962C8B-B14F-4D97-AF65-F5344CB8AC3E}">
        <p14:creationId xmlns:p14="http://schemas.microsoft.com/office/powerpoint/2010/main" val="200187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3"/>
          <p:cNvSpPr/>
          <p:nvPr/>
        </p:nvSpPr>
        <p:spPr>
          <a:xfrm>
            <a:off x="2437007" y="691970"/>
            <a:ext cx="7845404"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3100" dirty="0">
                <a:solidFill>
                  <a:srgbClr val="C00000"/>
                </a:solidFill>
                <a:latin typeface="Eras Medium ITC" panose="020B0602030504020804" pitchFamily="34" charset="0"/>
              </a:rPr>
              <a:t>Listen to “The Boy Who Cried Wolf” </a:t>
            </a:r>
            <a:r>
              <a:rPr lang="en-US" sz="3100" dirty="0">
                <a:latin typeface="Eras Medium ITC" panose="020B0602030504020804" pitchFamily="34" charset="0"/>
              </a:rPr>
              <a:t>and </a:t>
            </a:r>
            <a:r>
              <a:rPr lang="en-US" sz="3100" dirty="0">
                <a:solidFill>
                  <a:srgbClr val="C00000"/>
                </a:solidFill>
                <a:latin typeface="Eras Medium ITC" panose="020B0602030504020804" pitchFamily="34" charset="0"/>
              </a:rPr>
              <a:t>have a class discussion on honesty and dishonesty </a:t>
            </a:r>
            <a:r>
              <a:rPr lang="en-US" sz="3100" dirty="0">
                <a:latin typeface="Eras Medium ITC" panose="020B0602030504020804" pitchFamily="34" charset="0"/>
              </a:rPr>
              <a:t>with the following guiding questions:</a:t>
            </a:r>
          </a:p>
          <a:p>
            <a:endParaRPr lang="en-US" sz="1200" dirty="0">
              <a:latin typeface="Eras Medium ITC" panose="020B0602030504020804" pitchFamily="34" charset="0"/>
            </a:endParaRPr>
          </a:p>
          <a:p>
            <a:pPr marL="457200" indent="-457200">
              <a:buFont typeface="Arial" panose="020B0604020202020204" pitchFamily="34" charset="0"/>
              <a:buChar char="•"/>
            </a:pPr>
            <a:r>
              <a:rPr lang="en-US" sz="2800" i="1" dirty="0">
                <a:latin typeface="Eras Medium ITC" panose="020B0602030504020804" pitchFamily="34" charset="0"/>
              </a:rPr>
              <a:t>What was the moral of the story?</a:t>
            </a:r>
          </a:p>
          <a:p>
            <a:pPr marL="457200" indent="-457200">
              <a:buFont typeface="Arial" panose="020B0604020202020204" pitchFamily="34" charset="0"/>
              <a:buChar char="•"/>
            </a:pPr>
            <a:r>
              <a:rPr lang="en-US" sz="2800" i="1" dirty="0">
                <a:latin typeface="Eras Medium ITC" panose="020B0602030504020804" pitchFamily="34" charset="0"/>
              </a:rPr>
              <a:t>What is honesty and why is it important</a:t>
            </a:r>
            <a:r>
              <a:rPr lang="en-US" sz="2700" i="1" dirty="0">
                <a:latin typeface="Eras Medium ITC" panose="020B0602030504020804" pitchFamily="34" charset="0"/>
              </a:rPr>
              <a:t>?</a:t>
            </a:r>
          </a:p>
          <a:p>
            <a:pPr marL="457200" indent="-457200">
              <a:buFont typeface="Arial" panose="020B0604020202020204" pitchFamily="34" charset="0"/>
              <a:buChar char="•"/>
            </a:pPr>
            <a:r>
              <a:rPr lang="en-US" sz="2700" i="1" dirty="0">
                <a:latin typeface="Eras Medium ITC" panose="020B0602030504020804" pitchFamily="34" charset="0"/>
              </a:rPr>
              <a:t>How did the shepherd boy’s dishonesty hurt him?  How did it endanger his sheep?</a:t>
            </a:r>
          </a:p>
          <a:p>
            <a:pPr marL="457200" indent="-457200">
              <a:buFont typeface="Arial" panose="020B0604020202020204" pitchFamily="34" charset="0"/>
              <a:buChar char="•"/>
            </a:pPr>
            <a:r>
              <a:rPr lang="en-US" sz="2700" i="1" dirty="0">
                <a:latin typeface="Eras Medium ITC" panose="020B0602030504020804" pitchFamily="34" charset="0"/>
              </a:rPr>
              <a:t>Have you ever been dishonest before? Why?</a:t>
            </a:r>
          </a:p>
          <a:p>
            <a:pPr marL="457200" indent="-457200">
              <a:buFont typeface="Arial" panose="020B0604020202020204" pitchFamily="34" charset="0"/>
              <a:buChar char="•"/>
            </a:pPr>
            <a:r>
              <a:rPr lang="en-US" sz="2700" i="1" dirty="0">
                <a:latin typeface="Eras Medium ITC" panose="020B0602030504020804" pitchFamily="34" charset="0"/>
              </a:rPr>
              <a:t>What happened when you were dishonest?  Did anyone ever find out? Was anyone else hurt or affected by your dishonesty?</a:t>
            </a:r>
          </a:p>
        </p:txBody>
      </p:sp>
      <p:grpSp>
        <p:nvGrpSpPr>
          <p:cNvPr id="11" name="Group 10"/>
          <p:cNvGrpSpPr/>
          <p:nvPr/>
        </p:nvGrpSpPr>
        <p:grpSpPr>
          <a:xfrm>
            <a:off x="1521754" y="-13110"/>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0.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08598"/>
            <a:ext cx="5739790" cy="461665"/>
          </a:xfrm>
          <a:prstGeom prst="rect">
            <a:avLst/>
          </a:prstGeom>
          <a:solidFill>
            <a:schemeClr val="accent5">
              <a:lumMod val="75%"/>
            </a:schemeClr>
          </a:solidFill>
          <a:ln>
            <a:solidFill>
              <a:schemeClr val="accent3"/>
            </a:solidFill>
          </a:ln>
        </p:spPr>
        <p:txBody>
          <a:bodyPr wrap="square" rtlCol="0">
            <a:spAutoFit/>
          </a:bodyPr>
          <a:lstStyle/>
          <a:p>
            <a:r>
              <a:rPr lang="en-US" sz="2400" b="1" dirty="0">
                <a:solidFill>
                  <a:schemeClr val="bg1"/>
                </a:solidFill>
              </a:rPr>
              <a:t>GRADE 8 – Social Studies</a:t>
            </a:r>
            <a:endParaRPr lang="en-US" sz="2000" b="1" dirty="0">
              <a:solidFill>
                <a:schemeClr val="bg1"/>
              </a:solidFill>
            </a:endParaRPr>
          </a:p>
        </p:txBody>
      </p:sp>
    </p:spTree>
    <p:extLst>
      <p:ext uri="{BB962C8B-B14F-4D97-AF65-F5344CB8AC3E}">
        <p14:creationId xmlns:p14="http://schemas.microsoft.com/office/powerpoint/2010/main" val="161503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gn="ctr"/>
            <a:r>
              <a:rPr lang="en-US" sz="5400" dirty="0"/>
              <a:t>In isolation, </a:t>
            </a:r>
            <a:r>
              <a:rPr lang="en-US" sz="5400" dirty="0" smtClean="0"/>
              <a:t>the </a:t>
            </a:r>
            <a:r>
              <a:rPr lang="en-US" sz="5400" dirty="0"/>
              <a:t>low assignments can reflect targeted skill building and student practice…not necessarily harmful in moderation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97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39504"/>
            <a:ext cx="7772400" cy="3581400"/>
          </a:xfrm>
        </p:spPr>
        <p:txBody>
          <a:bodyPr/>
          <a:lstStyle/>
          <a:p>
            <a:r>
              <a:rPr lang="en-US" dirty="0" smtClean="0"/>
              <a:t>Then, beginning in the eighties, growing economic inequality started eating away at our progress.</a:t>
            </a:r>
            <a:endParaRPr lang="en-US" dirty="0"/>
          </a:p>
        </p:txBody>
      </p:sp>
    </p:spTree>
    <p:extLst>
      <p:ext uri="{BB962C8B-B14F-4D97-AF65-F5344CB8AC3E}">
        <p14:creationId xmlns:p14="http://schemas.microsoft.com/office/powerpoint/2010/main" val="4246984482"/>
      </p:ext>
    </p:extLst>
  </p:cSld>
  <p:clrMapOvr>
    <a:masterClrMapping/>
  </p:clrMapOvr>
  <p:timing>
    <p:tnLst>
      <p:par>
        <p:cTn id="1" dur="indefinite" restart="never" nodeType="tmRoot"/>
      </p:par>
    </p:tnLst>
  </p:timing>
</p:sld>
</file>

<file path=ppt/slides/slide1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pPr algn="ctr"/>
            <a:r>
              <a:rPr lang="en-US" dirty="0" smtClean="0"/>
              <a:t>However when </a:t>
            </a:r>
            <a:r>
              <a:rPr lang="en-US" dirty="0"/>
              <a:t>compounded over </a:t>
            </a:r>
            <a:r>
              <a:rPr lang="en-US" i="1" dirty="0"/>
              <a:t>multiple</a:t>
            </a:r>
            <a:r>
              <a:rPr lang="en-US" dirty="0"/>
              <a:t> </a:t>
            </a:r>
            <a:r>
              <a:rPr lang="en-US" dirty="0" smtClean="0"/>
              <a:t>class periods, in </a:t>
            </a:r>
            <a:r>
              <a:rPr lang="en-US" i="1" dirty="0" smtClean="0"/>
              <a:t>multiple</a:t>
            </a:r>
            <a:r>
              <a:rPr lang="en-US" dirty="0" smtClean="0"/>
              <a:t> subjects, over </a:t>
            </a:r>
            <a:r>
              <a:rPr lang="en-US" i="1" dirty="0" smtClean="0"/>
              <a:t>multiple</a:t>
            </a:r>
            <a:r>
              <a:rPr lang="en-US" dirty="0" smtClean="0"/>
              <a:t> </a:t>
            </a:r>
            <a:r>
              <a:rPr lang="en-US" dirty="0"/>
              <a:t>years, </a:t>
            </a:r>
            <a:r>
              <a:rPr lang="en-US" dirty="0" smtClean="0"/>
              <a:t>the effect is detrimental.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6047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
          </a:bodyPr>
          <a:lstStyle/>
          <a:p>
            <a:r>
              <a:rPr lang="en-US" dirty="0" smtClean="0"/>
              <a:t>Ed Trust </a:t>
            </a:r>
            <a:r>
              <a:rPr lang="en-US" dirty="0"/>
              <a:t>Assignment Study:</a:t>
            </a:r>
            <a:br>
              <a:rPr lang="en-US" dirty="0"/>
            </a:br>
            <a:r>
              <a:rPr lang="en-US" dirty="0"/>
              <a:t>What We Found</a:t>
            </a:r>
          </a:p>
        </p:txBody>
      </p:sp>
      <p:sp>
        <p:nvSpPr>
          <p:cNvPr id="3" name="Content Placeholder 2"/>
          <p:cNvSpPr>
            <a:spLocks noGrp="1"/>
          </p:cNvSpPr>
          <p:nvPr>
            <p:ph idx="1"/>
          </p:nvPr>
        </p:nvSpPr>
        <p:spPr/>
        <p:txBody>
          <a:bodyPr/>
          <a:lstStyle/>
          <a:p>
            <a:r>
              <a:rPr lang="en-US" dirty="0"/>
              <a:t>Fewer than 4 in 10 middle grades assignments are targeted at a grade-appropriate standard; </a:t>
            </a:r>
            <a:endParaRPr lang="en-US" dirty="0" smtClean="0"/>
          </a:p>
          <a:p>
            <a:r>
              <a:rPr lang="en-US" dirty="0" smtClean="0"/>
              <a:t>In </a:t>
            </a:r>
            <a:r>
              <a:rPr lang="en-US" dirty="0"/>
              <a:t>high poverty schools the proportion drops to only about one third, compared to nearly half of assignments in </a:t>
            </a:r>
            <a:r>
              <a:rPr lang="en-US" dirty="0" smtClean="0"/>
              <a:t>low poverty </a:t>
            </a:r>
            <a:r>
              <a:rPr lang="en-US" dirty="0"/>
              <a:t>schools; </a:t>
            </a:r>
            <a:endParaRPr lang="en-US" dirty="0" smtClean="0"/>
          </a:p>
          <a:p>
            <a:r>
              <a:rPr lang="en-US" dirty="0" smtClean="0"/>
              <a:t>That </a:t>
            </a:r>
            <a:r>
              <a:rPr lang="en-US" dirty="0"/>
              <a:t>said, only about 5% of assignments in both kinds of schools tapped into the higher-level cognitive demands of the </a:t>
            </a:r>
            <a:r>
              <a:rPr lang="en-US" dirty="0" smtClean="0"/>
              <a:t>CCSS;</a:t>
            </a:r>
          </a:p>
          <a:p>
            <a:r>
              <a:rPr lang="en-US" dirty="0" smtClean="0"/>
              <a:t>Most </a:t>
            </a:r>
            <a:r>
              <a:rPr lang="en-US" dirty="0"/>
              <a:t>efforts at engagement and relevance were superficial, and often condescending.</a:t>
            </a:r>
          </a:p>
        </p:txBody>
      </p:sp>
    </p:spTree>
    <p:extLst>
      <p:ext uri="{BB962C8B-B14F-4D97-AF65-F5344CB8AC3E}">
        <p14:creationId xmlns:p14="http://schemas.microsoft.com/office/powerpoint/2010/main" val="40766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http://schemas.openxmlformats.org/presentationml/2006/main" xmlns:r="http://schemas.openxmlformats.org/officeDocument/2006/relationships" xmlns:a="http://schemas.openxmlformats.org/drawingml/2006/main">
      <p:transition spd="med">
        <p:fade/>
      </p:transition>
    </mc:Fallback>
  </mc:AlternateContent>
  <p:timing>
    <p:tnLst>
      <p:par>
        <p:cTn id="1" dur="indefinite" restart="never" nodeType="tmRoot"/>
      </p:par>
    </p:tnLst>
  </p:timing>
</p:sld>
</file>

<file path=ppt/slides/slide1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These things need attention.</a:t>
            </a:r>
            <a:endParaRPr lang="en-US" dirty="0"/>
          </a:p>
        </p:txBody>
      </p:sp>
      <p:sp>
        <p:nvSpPr>
          <p:cNvPr id="5" name="Subtitle 4"/>
          <p:cNvSpPr>
            <a:spLocks noGrp="1"/>
          </p:cNvSpPr>
          <p:nvPr>
            <p:ph type="subTitle" idx="1"/>
          </p:nvPr>
        </p:nvSpPr>
        <p:spPr/>
        <p:txBody>
          <a:bodyPr/>
          <a:lstStyle/>
          <a:p>
            <a:r>
              <a:rPr lang="en-US" dirty="0" smtClean="0"/>
              <a:t>K-16 Structures Should Make Improving Preparation a Top Priority</a:t>
            </a:r>
            <a:endParaRPr lang="en-US" dirty="0"/>
          </a:p>
        </p:txBody>
      </p:sp>
    </p:spTree>
    <p:extLst>
      <p:ext uri="{BB962C8B-B14F-4D97-AF65-F5344CB8AC3E}">
        <p14:creationId xmlns:p14="http://schemas.microsoft.com/office/powerpoint/2010/main" val="2658009248"/>
      </p:ext>
    </p:extLst>
  </p:cSld>
  <p:clrMapOvr>
    <a:masterClrMapping/>
  </p:clrMapOvr>
  <p:timing>
    <p:tnLst>
      <p:par>
        <p:cTn id="1" dur="indefinite" restart="never" nodeType="tmRoot"/>
      </p:par>
    </p:tnLst>
  </p:timing>
</p:sld>
</file>

<file path=ppt/slides/slide1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we also have to keep pushing for better state and federal policy.</a:t>
            </a:r>
            <a:endParaRPr lang="en-US" dirty="0"/>
          </a:p>
        </p:txBody>
      </p:sp>
      <p:sp>
        <p:nvSpPr>
          <p:cNvPr id="5" name="Subtitle 4"/>
          <p:cNvSpPr>
            <a:spLocks noGrp="1"/>
          </p:cNvSpPr>
          <p:nvPr>
            <p:ph type="subTitle" idx="1"/>
          </p:nvPr>
        </p:nvSpPr>
        <p:spPr/>
        <p:txBody>
          <a:bodyPr/>
          <a:lstStyle/>
          <a:p>
            <a:r>
              <a:rPr lang="en-US" dirty="0" smtClean="0"/>
              <a:t>Key targets include expanding need-based aid and reversing state disinvestment.</a:t>
            </a:r>
            <a:endParaRPr lang="en-US" dirty="0"/>
          </a:p>
        </p:txBody>
      </p:sp>
    </p:spTree>
    <p:extLst>
      <p:ext uri="{BB962C8B-B14F-4D97-AF65-F5344CB8AC3E}">
        <p14:creationId xmlns:p14="http://schemas.microsoft.com/office/powerpoint/2010/main" val="862453197"/>
      </p:ext>
    </p:extLst>
  </p:cSld>
  <p:clrMapOvr>
    <a:masterClrMapping/>
  </p:clrMapOvr>
  <p:timing>
    <p:tnLst>
      <p:par>
        <p:cTn id="1" dur="indefinite" restart="never" nodeType="tmRoot"/>
      </p:par>
    </p:tnLst>
  </p:timing>
</p:sld>
</file>

<file path=ppt/slides/slide1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 the meantime, though, there is a lot that colleges can do.</a:t>
            </a:r>
            <a:endParaRPr lang="en-US" dirty="0"/>
          </a:p>
        </p:txBody>
      </p:sp>
      <p:sp>
        <p:nvSpPr>
          <p:cNvPr id="4" name="Subtitle 3"/>
          <p:cNvSpPr>
            <a:spLocks noGrp="1"/>
          </p:cNvSpPr>
          <p:nvPr>
            <p:ph type="subTitle" idx="1"/>
          </p:nvPr>
        </p:nvSpPr>
        <p:spPr/>
        <p:txBody>
          <a:bodyPr/>
          <a:lstStyle/>
          <a:p>
            <a:r>
              <a:rPr lang="en-US" dirty="0" smtClean="0"/>
              <a:t>What do we know from the fastest gainers?</a:t>
            </a:r>
            <a:endParaRPr lang="en-US" dirty="0"/>
          </a:p>
        </p:txBody>
      </p:sp>
    </p:spTree>
    <p:extLst>
      <p:ext uri="{BB962C8B-B14F-4D97-AF65-F5344CB8AC3E}">
        <p14:creationId xmlns:p14="http://schemas.microsoft.com/office/powerpoint/2010/main" val="1882944921"/>
      </p:ext>
    </p:extLst>
  </p:cSld>
  <p:clrMapOvr>
    <a:masterClrMapping/>
  </p:clrMapOvr>
  <p:timing>
    <p:tnLst>
      <p:par>
        <p:cTn id="1" dur="indefinite" restart="never" nodeType="tmRoot"/>
      </p:par>
    </p:tnLst>
  </p:timing>
</p:sld>
</file>

<file path=ppt/slides/slide1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1378" name="Title 3"/>
          <p:cNvSpPr>
            <a:spLocks noGrp="1"/>
          </p:cNvSpPr>
          <p:nvPr>
            <p:ph type="ctrTitle"/>
          </p:nvPr>
        </p:nvSpPr>
        <p:spPr>
          <a:solidFill>
            <a:srgbClr val="FFD457"/>
          </a:solidFill>
        </p:spPr>
        <p:txBody>
          <a:bodyPr/>
          <a:lstStyle/>
          <a:p>
            <a:r>
              <a:rPr lang="en-US" dirty="0" smtClean="0"/>
              <a:t>1.  Their leaders make sure student success is a campus-wide priority.</a:t>
            </a:r>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2923719583"/>
      </p:ext>
    </p:extLst>
  </p:cSld>
  <p:clrMapOvr>
    <a:masterClrMapping/>
  </p:clrMapOvr>
  <p:timing>
    <p:tnLst>
      <p:par>
        <p:cTn id="1" dur="indefinite" restart="never" nodeType="tmRoot"/>
      </p:par>
    </p:tnLst>
  </p:timing>
</p:sld>
</file>

<file path=ppt/slides/slide13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3426" name="Title 3"/>
          <p:cNvSpPr>
            <a:spLocks noGrp="1"/>
          </p:cNvSpPr>
          <p:nvPr>
            <p:ph type="ctrTitle"/>
          </p:nvPr>
        </p:nvSpPr>
        <p:spPr/>
        <p:txBody>
          <a:bodyPr/>
          <a:lstStyle/>
          <a:p>
            <a:r>
              <a:rPr lang="en-US" dirty="0" smtClean="0"/>
              <a:t>Improving student success isn’t all—or even mostly—about programs.</a:t>
            </a:r>
          </a:p>
        </p:txBody>
      </p:sp>
      <p:sp>
        <p:nvSpPr>
          <p:cNvPr id="5" name="Subtitle 4"/>
          <p:cNvSpPr>
            <a:spLocks noGrp="1"/>
          </p:cNvSpPr>
          <p:nvPr>
            <p:ph type="subTitle" idx="1"/>
          </p:nvPr>
        </p:nvSpPr>
        <p:spPr>
          <a:xfrm>
            <a:off x="2895600" y="4114800"/>
            <a:ext cx="6400800" cy="1752600"/>
          </a:xfrm>
        </p:spPr>
        <p:txBody>
          <a:bodyPr/>
          <a:lstStyle/>
          <a:p>
            <a:pPr>
              <a:defRPr/>
            </a:pPr>
            <a:r>
              <a:rPr lang="en-US" dirty="0" smtClean="0"/>
              <a:t>It’s about institutional culture that values success and that accepts responsibility.</a:t>
            </a:r>
            <a:endParaRPr lang="en-US" dirty="0"/>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3445498741"/>
      </p:ext>
    </p:extLst>
  </p:cSld>
  <p:clrMapOvr>
    <a:masterClrMapping/>
  </p:clrMapOvr>
  <p:timing>
    <p:tnLst>
      <p:par>
        <p:cTn id="1" dur="indefinite" restart="never" nodeType="tmRoot"/>
      </p:par>
    </p:tnLst>
  </p:timing>
</p:sld>
</file>

<file path=ppt/slides/slide13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Successful leaders honor and tap into institutional culture to privilege student success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6172428"/>
      </p:ext>
    </p:extLst>
  </p:cSld>
  <p:clrMapOvr>
    <a:masterClrMapping/>
  </p:clrMapOvr>
  <p:timing>
    <p:tnLst>
      <p:par>
        <p:cTn id="1" dur="indefinite" restart="never" nodeType="tmRoot"/>
      </p:par>
    </p:tnLst>
  </p:timing>
</p:sld>
</file>

<file path=ppt/slides/slide13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r>
              <a:rPr lang="en-US" dirty="0" smtClean="0"/>
              <a:t>In fact, successful leaders consistently treat faculty as problem solvers, not as problems to be solved.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7260266"/>
      </p:ext>
    </p:extLst>
  </p:cSld>
  <p:clrMapOvr>
    <a:masterClrMapping/>
  </p:clrMapOvr>
  <p:timing>
    <p:tnLst>
      <p:par>
        <p:cTn id="1" dur="indefinite" restart="never" nodeType="tmRoot"/>
      </p:par>
    </p:tnLst>
  </p:timing>
</p:sld>
</file>

<file path=ppt/slides/slide13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4514" name="Title 3"/>
          <p:cNvSpPr>
            <a:spLocks noGrp="1"/>
          </p:cNvSpPr>
          <p:nvPr>
            <p:ph type="ctrTitle"/>
          </p:nvPr>
        </p:nvSpPr>
        <p:spPr>
          <a:solidFill>
            <a:srgbClr val="FFD457"/>
          </a:solidFill>
        </p:spPr>
        <p:txBody>
          <a:bodyPr/>
          <a:lstStyle/>
          <a:p>
            <a:r>
              <a:rPr lang="en-US" dirty="0" smtClean="0"/>
              <a:t>2.  They look at their data…and act.</a:t>
            </a:r>
          </a:p>
        </p:txBody>
      </p:sp>
      <p:sp>
        <p:nvSpPr>
          <p:cNvPr id="5" name="Subtitle 4"/>
          <p:cNvSpPr>
            <a:spLocks noGrp="1"/>
          </p:cNvSpPr>
          <p:nvPr>
            <p:ph type="subTitle" idx="1"/>
          </p:nvPr>
        </p:nvSpPr>
        <p:spPr/>
        <p:txBody>
          <a:bodyPr/>
          <a:lstStyle/>
          <a:p>
            <a:pPr>
              <a:defRPr/>
            </a:pPr>
            <a:r>
              <a:rPr lang="en-US" dirty="0" smtClean="0"/>
              <a:t>Use of disaggregated data to spot problems and frame action is pervasive.</a:t>
            </a:r>
            <a:endParaRPr lang="en-US" dirty="0"/>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1745826638"/>
      </p:ext>
    </p:extLst>
  </p:cSld>
  <p:clrMapOvr>
    <a:masterClrMapping/>
  </p:clrMapOvr>
  <p:timing>
    <p:tnLst>
      <p:par>
        <p:cTn id="1" dur="indefinite" restart="never" nodeType="tmRoot"/>
      </p:par>
    </p:tn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recent years, most income gains have gone to those at the top of the ladder, while those at the bottom have fallen backwards.</a:t>
            </a:r>
            <a:endParaRPr lang="en-US" dirty="0"/>
          </a:p>
        </p:txBody>
      </p:sp>
      <p:sp>
        <p:nvSpPr>
          <p:cNvPr id="4" name="TextBox 3"/>
          <p:cNvSpPr txBox="1"/>
          <p:nvPr/>
        </p:nvSpPr>
        <p:spPr>
          <a:xfrm>
            <a:off x="1524000" y="6248400"/>
            <a:ext cx="9144000" cy="261610"/>
          </a:xfrm>
          <a:prstGeom prst="rect">
            <a:avLst/>
          </a:prstGeom>
          <a:noFill/>
        </p:spPr>
        <p:txBody>
          <a:bodyPr wrap="square" rtlCol="0">
            <a:spAutoFit/>
          </a:bodyPr>
          <a:lstStyle/>
          <a:p>
            <a:r>
              <a:rPr lang="en-US" sz="1100" dirty="0">
                <a:solidFill>
                  <a:prstClr val="black"/>
                </a:solidFill>
              </a:rPr>
              <a:t>Source: </a:t>
            </a:r>
            <a:r>
              <a:rPr lang="en-US" sz="1100" dirty="0" err="1">
                <a:solidFill>
                  <a:prstClr val="black"/>
                </a:solidFill>
              </a:rPr>
              <a:t>Stiglitz</a:t>
            </a:r>
            <a:r>
              <a:rPr lang="en-US" sz="1100" dirty="0">
                <a:solidFill>
                  <a:prstClr val="black"/>
                </a:solidFill>
              </a:rPr>
              <a:t>, “Inequality is a Choice,” </a:t>
            </a:r>
            <a:r>
              <a:rPr lang="en-US" sz="1100" i="1" dirty="0">
                <a:solidFill>
                  <a:prstClr val="black"/>
                </a:solidFill>
              </a:rPr>
              <a:t>New York Times</a:t>
            </a:r>
            <a:r>
              <a:rPr lang="en-US" sz="1100" dirty="0">
                <a:solidFill>
                  <a:prstClr val="black"/>
                </a:solidFill>
              </a:rPr>
              <a:t>, October 13, 2013.</a:t>
            </a:r>
          </a:p>
        </p:txBody>
      </p:sp>
    </p:spTree>
    <p:extLst>
      <p:ext uri="{BB962C8B-B14F-4D97-AF65-F5344CB8AC3E}">
        <p14:creationId xmlns:p14="http://schemas.microsoft.com/office/powerpoint/2010/main" val="3012499261"/>
      </p:ext>
    </p:extLst>
  </p:cSld>
  <p:clrMapOvr>
    <a:masterClrMapping/>
  </p:clrMapOvr>
  <p:timing>
    <p:tnLst>
      <p:par>
        <p:cTn id="1" dur="indefinite" restart="never" nodeType="tmRoot"/>
      </p:par>
    </p:tnLst>
  </p:timing>
</p:sld>
</file>

<file path=ppt/slides/slide14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2706" name="Title 3"/>
          <p:cNvSpPr>
            <a:spLocks noGrp="1"/>
          </p:cNvSpPr>
          <p:nvPr>
            <p:ph type="ctrTitle"/>
          </p:nvPr>
        </p:nvSpPr>
        <p:spPr/>
        <p:txBody>
          <a:bodyPr>
            <a:normAutofit fontScale="90%"/>
          </a:bodyPr>
          <a:lstStyle/>
          <a:p>
            <a:r>
              <a:rPr lang="en-US" smtClean="0"/>
              <a:t>Successful institutions don’t just aim at the final goal—graduation—they concentrate on each step along the way, especially the early ones.</a:t>
            </a:r>
          </a:p>
        </p:txBody>
      </p:sp>
      <p:sp>
        <p:nvSpPr>
          <p:cNvPr id="5" name="Subtitle 4"/>
          <p:cNvSpPr>
            <a:spLocks noGrp="1"/>
          </p:cNvSpPr>
          <p:nvPr>
            <p:ph type="subTitle" idx="1"/>
          </p:nvPr>
        </p:nvSpPr>
        <p:spPr/>
        <p:txBody>
          <a:bodyPr/>
          <a:lstStyle/>
          <a:p>
            <a:pPr>
              <a:defRPr/>
            </a:pPr>
            <a:endParaRPr lang="en-US"/>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a:latin typeface="+mj-lt"/>
              </a:rPr>
              <a:t>n/a</a:t>
            </a:r>
          </a:p>
        </p:txBody>
      </p:sp>
    </p:spTree>
    <p:extLst>
      <p:ext uri="{BB962C8B-B14F-4D97-AF65-F5344CB8AC3E}">
        <p14:creationId xmlns:p14="http://schemas.microsoft.com/office/powerpoint/2010/main" val="2973952980"/>
      </p:ext>
    </p:extLst>
  </p:cSld>
  <p:clrMapOvr>
    <a:masterClrMapping/>
  </p:clrMapOvr>
  <p:timing>
    <p:tnLst>
      <p:par>
        <p:cTn id="1" dur="indefinite" restart="never" nodeType="tmRoot"/>
      </p:par>
    </p:tnLst>
  </p:timing>
</p:sld>
</file>

<file path=ppt/slides/slide14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52601"/>
            <a:ext cx="7772400" cy="1847850"/>
          </a:xfrm>
          <a:solidFill>
            <a:schemeClr val="accent4">
              <a:lumMod val="40%"/>
              <a:lumOff val="60%"/>
            </a:schemeClr>
          </a:solidFill>
        </p:spPr>
        <p:txBody>
          <a:bodyPr/>
          <a:lstStyle/>
          <a:p>
            <a:r>
              <a:rPr lang="en-US" dirty="0" smtClean="0"/>
              <a:t>Keeping your eyes on both retention and credit accumulation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2873570"/>
      </p:ext>
    </p:extLst>
  </p:cSld>
  <p:clrMapOvr>
    <a:masterClrMapping/>
  </p:clrMapOvr>
  <p:timing>
    <p:tnLst>
      <p:par>
        <p:cTn id="1" dur="indefinite" restart="never" nodeType="tmRoot"/>
      </p:par>
    </p:tnLst>
  </p:timing>
</p:sld>
</file>

<file path=ppt/slides/slide1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381000"/>
            <a:ext cx="9144000" cy="1219200"/>
          </a:xfrm>
        </p:spPr>
        <p:txBody>
          <a:bodyPr/>
          <a:lstStyle/>
          <a:p>
            <a:pPr algn="ctr" eaLnBrk="1" hangingPunct="1"/>
            <a:r>
              <a:rPr lang="en-US" sz="3600" b="0" cap="none" dirty="0">
                <a:solidFill>
                  <a:srgbClr val="000000"/>
                </a:solidFill>
                <a:latin typeface="+mn-lt"/>
              </a:rPr>
              <a:t>First-Year Retention vs. Credit Accumulation </a:t>
            </a:r>
            <a:br>
              <a:rPr lang="en-US" sz="3600" b="0" cap="none" dirty="0">
                <a:solidFill>
                  <a:srgbClr val="000000"/>
                </a:solidFill>
                <a:latin typeface="+mn-lt"/>
              </a:rPr>
            </a:br>
            <a:r>
              <a:rPr lang="en-US" sz="3600" b="0" cap="none" dirty="0">
                <a:solidFill>
                  <a:srgbClr val="000000"/>
                </a:solidFill>
                <a:latin typeface="+mn-lt"/>
              </a:rPr>
              <a:t>The Silent Retention Problem</a:t>
            </a:r>
          </a:p>
        </p:txBody>
      </p:sp>
      <p:graphicFrame>
        <p:nvGraphicFramePr>
          <p:cNvPr id="7" name="Chart 6"/>
          <p:cNvGraphicFramePr/>
          <p:nvPr/>
        </p:nvGraphicFramePr>
        <p:xfrm>
          <a:off x="1524000" y="1371600"/>
          <a:ext cx="9144000" cy="5486400"/>
        </p:xfrm>
        <a:graphic>
          <a:graphicData uri="http://purl.oclc.org/ooxml/drawingml/chart">
            <c:chart xmlns:c="http://purl.oclc.org/ooxml/drawingml/chart" xmlns:r="http://purl.oclc.org/ooxml/officeDocument/relationships" r:id="rId3"/>
          </a:graphicData>
        </a:graphic>
      </p:graphicFrame>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Georgia State University.</a:t>
            </a:r>
            <a:endParaRPr lang="en-US" sz="1100" dirty="0">
              <a:solidFill>
                <a:schemeClr val="accent4"/>
              </a:solidFill>
              <a:latin typeface="+mj-lt"/>
            </a:endParaRPr>
          </a:p>
        </p:txBody>
      </p:sp>
    </p:spTree>
    <p:extLst>
      <p:ext uri="{BB962C8B-B14F-4D97-AF65-F5344CB8AC3E}">
        <p14:creationId xmlns:p14="http://schemas.microsoft.com/office/powerpoint/2010/main" val="2370640518"/>
      </p:ext>
    </p:extLst>
  </p:cSld>
  <p:clrMapOvr>
    <a:masterClrMapping/>
  </p:clrMapOvr>
  <p:timing>
    <p:tnLst>
      <p:par>
        <p:cTn id="1" dur="indefinite" restart="never" nodeType="tmRoot"/>
      </p:par>
    </p:tnLst>
  </p:timing>
</p:sld>
</file>

<file path=ppt/slides/slide14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6258" name="Title 3"/>
          <p:cNvSpPr>
            <a:spLocks noGrp="1"/>
          </p:cNvSpPr>
          <p:nvPr>
            <p:ph type="ctrTitle"/>
          </p:nvPr>
        </p:nvSpPr>
        <p:spPr>
          <a:xfrm>
            <a:off x="2209800" y="1828801"/>
            <a:ext cx="7772400" cy="1981199"/>
          </a:xfrm>
          <a:solidFill>
            <a:srgbClr val="FFD457"/>
          </a:solidFill>
        </p:spPr>
        <p:txBody>
          <a:bodyPr>
            <a:normAutofit fontScale="90%"/>
          </a:bodyPr>
          <a:lstStyle/>
          <a:p>
            <a:r>
              <a:rPr lang="en-US" dirty="0" smtClean="0"/>
              <a:t>3.  Where can the data take you?  Successful institutions create clear, structured pathways to success.</a:t>
            </a:r>
          </a:p>
        </p:txBody>
      </p:sp>
      <p:sp>
        <p:nvSpPr>
          <p:cNvPr id="3" name="TextBox 2"/>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1036267603"/>
      </p:ext>
    </p:extLst>
  </p:cSld>
  <p:clrMapOvr>
    <a:masterClrMapping/>
  </p:clrMapOvr>
  <p:timing>
    <p:tnLst>
      <p:par>
        <p:cTn id="1" dur="indefinite" restart="never" nodeType="tmRoot"/>
      </p:par>
    </p:tnLst>
  </p:timing>
</p:sld>
</file>

<file path=ppt/slides/slide14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14"/>
          <p:cNvPicPr>
            <a:picLocks noChangeAspect="1"/>
          </p:cNvPicPr>
          <p:nvPr/>
        </p:nvPicPr>
        <p:blipFill>
          <a:blip r:embed="rId2" cstate="print"/>
          <a:srcRect/>
          <a:stretch>
            <a:fillRect/>
          </a:stretch>
        </p:blipFill>
        <p:spPr bwMode="auto">
          <a:xfrm>
            <a:off x="1524001" y="381001"/>
            <a:ext cx="6440487" cy="5548313"/>
          </a:xfrm>
          <a:prstGeom prst="rect">
            <a:avLst/>
          </a:prstGeom>
          <a:noFill/>
          <a:ln w="9525">
            <a:noFill/>
            <a:miter lim="800%"/>
            <a:headEnd/>
            <a:tailEnd/>
          </a:ln>
        </p:spPr>
      </p:pic>
      <p:pic>
        <p:nvPicPr>
          <p:cNvPr id="3" name="Picture 1"/>
          <p:cNvPicPr>
            <a:picLocks noChangeAspect="1"/>
          </p:cNvPicPr>
          <p:nvPr/>
        </p:nvPicPr>
        <p:blipFill>
          <a:blip r:embed="rId3" cstate="print"/>
          <a:srcRect/>
          <a:stretch>
            <a:fillRect/>
          </a:stretch>
        </p:blipFill>
        <p:spPr bwMode="auto">
          <a:xfrm>
            <a:off x="5174716" y="1404649"/>
            <a:ext cx="5493284" cy="5072352"/>
          </a:xfrm>
          <a:prstGeom prst="rect">
            <a:avLst/>
          </a:prstGeom>
          <a:noFill/>
          <a:ln w="9525">
            <a:noFill/>
            <a:miter lim="800%"/>
            <a:headEnd/>
            <a:tailEnd/>
          </a:ln>
        </p:spPr>
      </p:pic>
      <p:sp>
        <p:nvSpPr>
          <p:cNvPr id="4" name="Slide Number Placeholder 4"/>
          <p:cNvSpPr txBox="1">
            <a:spLocks/>
          </p:cNvSpPr>
          <p:nvPr/>
        </p:nvSpPr>
        <p:spPr>
          <a:xfrm>
            <a:off x="8534400" y="6248401"/>
            <a:ext cx="2133600" cy="365125"/>
          </a:xfrm>
          <a:prstGeom prst="rect">
            <a:avLst/>
          </a:prstGeom>
        </p:spPr>
        <p:txBody>
          <a:bodyPr/>
          <a:lstStyle/>
          <a:p>
            <a:pPr algn="r">
              <a:defRPr/>
            </a:pPr>
            <a:fld id="{B6F15528-21DE-4FAA-801E-634DDDAF4B2B}" type="slidenum">
              <a:rPr lang="en-US" sz="1200">
                <a:solidFill>
                  <a:schemeClr val="bg1">
                    <a:lumMod val="75%"/>
                  </a:schemeClr>
                </a:solidFill>
              </a:rPr>
              <a:pPr algn="r">
                <a:defRPr/>
              </a:pPr>
              <a:t>144</a:t>
            </a:fld>
            <a:endParaRPr lang="en-US" sz="1200" dirty="0">
              <a:solidFill>
                <a:schemeClr val="bg1">
                  <a:lumMod val="75%"/>
                </a:schemeClr>
              </a:solidFill>
            </a:endParaRPr>
          </a:p>
        </p:txBody>
      </p:sp>
      <p:sp>
        <p:nvSpPr>
          <p:cNvPr id="6" name="TextBox 5"/>
          <p:cNvSpPr txBox="1"/>
          <p:nvPr/>
        </p:nvSpPr>
        <p:spPr>
          <a:xfrm>
            <a:off x="8077200" y="0"/>
            <a:ext cx="2362200" cy="707886"/>
          </a:xfrm>
          <a:prstGeom prst="rect">
            <a:avLst/>
          </a:prstGeom>
          <a:noFill/>
          <a:ln w="57150">
            <a:solidFill>
              <a:srgbClr val="FF0000"/>
            </a:solidFill>
          </a:ln>
        </p:spPr>
        <p:txBody>
          <a:bodyPr wrap="square" rtlCol="0">
            <a:spAutoFit/>
          </a:bodyPr>
          <a:lstStyle/>
          <a:p>
            <a:r>
              <a:rPr lang="en-US" sz="2000" b="1" dirty="0"/>
              <a:t>FLORIDA  STATE ACADEMIC MAP</a:t>
            </a:r>
          </a:p>
        </p:txBody>
      </p:sp>
    </p:spTree>
    <p:extLst>
      <p:ext uri="{BB962C8B-B14F-4D97-AF65-F5344CB8AC3E}">
        <p14:creationId xmlns:p14="http://schemas.microsoft.com/office/powerpoint/2010/main" val="1484747856"/>
      </p:ext>
    </p:extLst>
  </p:cSld>
  <p:clrMapOvr>
    <a:masterClrMapping/>
  </p:clrMapOvr>
  <p:timing>
    <p:tnLst>
      <p:par>
        <p:cTn id="1" dur="indefinite" restart="never" nodeType="tmRoot"/>
      </p:par>
    </p:tnLst>
  </p:timing>
</p:sld>
</file>

<file path=ppt/slides/slide14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6802" name="Title 3"/>
          <p:cNvSpPr>
            <a:spLocks noGrp="1"/>
          </p:cNvSpPr>
          <p:nvPr>
            <p:ph type="ctrTitle"/>
          </p:nvPr>
        </p:nvSpPr>
        <p:spPr>
          <a:solidFill>
            <a:srgbClr val="FFD457"/>
          </a:solidFill>
        </p:spPr>
        <p:txBody>
          <a:bodyPr/>
          <a:lstStyle/>
          <a:p>
            <a:r>
              <a:rPr lang="en-US" dirty="0" smtClean="0"/>
              <a:t>4.  They take on Introductory and Developmental Classes</a:t>
            </a:r>
          </a:p>
        </p:txBody>
      </p:sp>
      <p:sp>
        <p:nvSpPr>
          <p:cNvPr id="5" name="Subtitle 4"/>
          <p:cNvSpPr>
            <a:spLocks noGrp="1"/>
          </p:cNvSpPr>
          <p:nvPr>
            <p:ph type="subTitle" idx="1"/>
          </p:nvPr>
        </p:nvSpPr>
        <p:spPr/>
        <p:txBody>
          <a:bodyPr/>
          <a:lstStyle/>
          <a:p>
            <a:pPr>
              <a:defRPr/>
            </a:pPr>
            <a:endParaRPr lang="en-US"/>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3032871957"/>
      </p:ext>
    </p:extLst>
  </p:cSld>
  <p:clrMapOvr>
    <a:masterClrMapping/>
  </p:clrMapOvr>
  <p:timing>
    <p:tnLst>
      <p:par>
        <p:cTn id="1" dur="indefinite" restart="never" nodeType="tmRoot"/>
      </p:par>
    </p:tnLst>
  </p:timing>
</p:sld>
</file>

<file path=ppt/slides/slide14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9090" name="Title 3"/>
          <p:cNvSpPr>
            <a:spLocks noGrp="1"/>
          </p:cNvSpPr>
          <p:nvPr>
            <p:ph type="ctrTitle"/>
          </p:nvPr>
        </p:nvSpPr>
        <p:spPr>
          <a:xfrm>
            <a:off x="2209800" y="1447801"/>
            <a:ext cx="7772400" cy="2152650"/>
          </a:xfrm>
          <a:solidFill>
            <a:srgbClr val="FFD457"/>
          </a:solidFill>
        </p:spPr>
        <p:txBody>
          <a:bodyPr/>
          <a:lstStyle/>
          <a:p>
            <a:r>
              <a:rPr lang="en-US" dirty="0" smtClean="0"/>
              <a:t>5.  Where else can the data take you?  Successful institutions  don’t hesitate to demand, require.</a:t>
            </a:r>
          </a:p>
        </p:txBody>
      </p:sp>
      <p:sp>
        <p:nvSpPr>
          <p:cNvPr id="5" name="Subtitle 4"/>
          <p:cNvSpPr>
            <a:spLocks noGrp="1"/>
          </p:cNvSpPr>
          <p:nvPr>
            <p:ph type="subTitle" idx="1"/>
          </p:nvPr>
        </p:nvSpPr>
        <p:spPr/>
        <p:txBody>
          <a:bodyPr/>
          <a:lstStyle/>
          <a:p>
            <a:pPr>
              <a:defRPr/>
            </a:pPr>
            <a:endParaRPr lang="en-US"/>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endParaRPr lang="en-US" sz="1100" dirty="0">
              <a:solidFill>
                <a:schemeClr val="accent4"/>
              </a:solidFill>
              <a:latin typeface="+mj-lt"/>
            </a:endParaRPr>
          </a:p>
        </p:txBody>
      </p:sp>
    </p:spTree>
    <p:extLst>
      <p:ext uri="{BB962C8B-B14F-4D97-AF65-F5344CB8AC3E}">
        <p14:creationId xmlns:p14="http://schemas.microsoft.com/office/powerpoint/2010/main" val="1722889071"/>
      </p:ext>
    </p:extLst>
  </p:cSld>
  <p:clrMapOvr>
    <a:masterClrMapping/>
  </p:clrMapOvr>
  <p:timing>
    <p:tnLst>
      <p:par>
        <p:cTn id="1" dur="indefinite" restart="never" nodeType="tmRoot"/>
      </p:par>
    </p:tnLst>
  </p:timing>
</p:sld>
</file>

<file path=ppt/slides/slide14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r>
              <a:rPr lang="en-US" dirty="0" smtClean="0"/>
              <a:t>A lot of institutions know what works.  And more and more of them are advising students to do those things.  </a:t>
            </a:r>
            <a:endParaRPr lang="en-US" dirty="0"/>
          </a:p>
        </p:txBody>
      </p:sp>
      <p:sp>
        <p:nvSpPr>
          <p:cNvPr id="3" name="Subtitle 2"/>
          <p:cNvSpPr>
            <a:spLocks noGrp="1"/>
          </p:cNvSpPr>
          <p:nvPr>
            <p:ph type="subTitle" idx="1"/>
          </p:nvPr>
        </p:nvSpPr>
        <p:spPr>
          <a:xfrm>
            <a:off x="2895600" y="4648200"/>
            <a:ext cx="6400800" cy="1752600"/>
          </a:xfrm>
        </p:spPr>
        <p:txBody>
          <a:bodyPr/>
          <a:lstStyle/>
          <a:p>
            <a:r>
              <a:rPr lang="en-US" dirty="0" smtClean="0"/>
              <a:t>But it turns out that “students don’t do optional.”</a:t>
            </a:r>
            <a:endParaRPr lang="en-US" dirty="0"/>
          </a:p>
        </p:txBody>
      </p:sp>
    </p:spTree>
    <p:extLst>
      <p:ext uri="{BB962C8B-B14F-4D97-AF65-F5344CB8AC3E}">
        <p14:creationId xmlns:p14="http://schemas.microsoft.com/office/powerpoint/2010/main" val="28207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4450" name="Title 3"/>
          <p:cNvSpPr>
            <a:spLocks noGrp="1"/>
          </p:cNvSpPr>
          <p:nvPr>
            <p:ph type="ctrTitle"/>
          </p:nvPr>
        </p:nvSpPr>
        <p:spPr>
          <a:solidFill>
            <a:srgbClr val="FFD457"/>
          </a:solidFill>
        </p:spPr>
        <p:txBody>
          <a:bodyPr/>
          <a:lstStyle/>
          <a:p>
            <a:r>
              <a:rPr lang="en-US" dirty="0" smtClean="0"/>
              <a:t>6.  They bring back the ones they lose.</a:t>
            </a:r>
          </a:p>
        </p:txBody>
      </p:sp>
      <p:sp>
        <p:nvSpPr>
          <p:cNvPr id="5" name="Subtitle 4"/>
          <p:cNvSpPr>
            <a:spLocks noGrp="1"/>
          </p:cNvSpPr>
          <p:nvPr>
            <p:ph type="subTitle" idx="1"/>
          </p:nvPr>
        </p:nvSpPr>
        <p:spPr/>
        <p:txBody>
          <a:bodyPr/>
          <a:lstStyle/>
          <a:p>
            <a:pPr>
              <a:defRPr/>
            </a:pPr>
            <a:endParaRPr lang="en-US" dirty="0"/>
          </a:p>
        </p:txBody>
      </p:sp>
    </p:spTree>
    <p:extLst>
      <p:ext uri="{BB962C8B-B14F-4D97-AF65-F5344CB8AC3E}">
        <p14:creationId xmlns:p14="http://schemas.microsoft.com/office/powerpoint/2010/main" val="1053129461"/>
      </p:ext>
    </p:extLst>
  </p:cSld>
  <p:clrMapOvr>
    <a:masterClrMapping/>
  </p:clrMapOvr>
  <p:timing>
    <p:tnLst>
      <p:par>
        <p:cTn id="1" dur="indefinite" restart="never" nodeType="tmRoot"/>
      </p:par>
    </p:tnLst>
  </p:timing>
</p:sld>
</file>

<file path=ppt/slides/slide14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5071" y="6538765"/>
            <a:ext cx="9161859" cy="40518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flat">
                <a:solidFill>
                  <a:schemeClr val="tx1"/>
                </a:solidFill>
                <a:miter lim="800000"/>
                <a:headEnd/>
                <a:tailEnd/>
              </a14:hiddenLine>
            </a:ext>
          </a:extLst>
        </p:spPr>
      </p:pic>
      <p:pic>
        <p:nvPicPr>
          <p:cNvPr id="757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071" y="-23441"/>
            <a:ext cx="9161859" cy="404069"/>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flat">
                <a:solidFill>
                  <a:schemeClr val="tx1"/>
                </a:solidFill>
                <a:miter lim="800000"/>
                <a:headEnd/>
                <a:tailEnd/>
              </a14:hiddenLine>
            </a:ext>
          </a:extLst>
        </p:spPr>
      </p:pic>
      <p:sp>
        <p:nvSpPr>
          <p:cNvPr id="75779" name="Rectangle 3"/>
          <p:cNvSpPr>
            <a:spLocks/>
          </p:cNvSpPr>
          <p:nvPr/>
        </p:nvSpPr>
        <p:spPr bwMode="auto">
          <a:xfrm>
            <a:off x="9141024" y="6612435"/>
            <a:ext cx="1419820" cy="19645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flat">
                <a:solidFill>
                  <a:schemeClr val="tx1"/>
                </a:solidFill>
                <a:miter lim="800000"/>
                <a:headEnd type="none" w="med" len="med"/>
                <a:tailEnd type="none" w="med" len="med"/>
              </a14:hiddenLine>
            </a:ext>
          </a:extLst>
        </p:spPr>
        <p:txBody>
          <a:bodyPr lIns="0" tIns="0" rIns="0" bIns="0" anchor="ctr"/>
          <a:lstStyle/>
          <a:p>
            <a:pPr algn="r"/>
            <a:r>
              <a:rPr lang="en-US" sz="800" dirty="0">
                <a:solidFill>
                  <a:srgbClr val="FFFFFF"/>
                </a:solidFill>
                <a:ea typeface="ＭＳ Ｐゴシック" charset="0"/>
                <a:cs typeface="Gill Sans" charset="0"/>
              </a:rPr>
              <a:t>© 2014 The Education Trust</a:t>
            </a:r>
          </a:p>
        </p:txBody>
      </p:sp>
      <p:sp>
        <p:nvSpPr>
          <p:cNvPr id="75780" name="Rectangle 4"/>
          <p:cNvSpPr>
            <a:spLocks/>
          </p:cNvSpPr>
          <p:nvPr/>
        </p:nvSpPr>
        <p:spPr bwMode="auto">
          <a:xfrm>
            <a:off x="1524000" y="2732484"/>
            <a:ext cx="9135070" cy="138410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flat">
                <a:solidFill>
                  <a:schemeClr val="tx1"/>
                </a:solidFill>
                <a:miter lim="800000"/>
                <a:headEnd type="none" w="med" len="med"/>
                <a:tailEnd type="none" w="med" len="med"/>
              </a14:hiddenLine>
            </a:ext>
          </a:extLst>
        </p:spPr>
        <p:txBody>
          <a:bodyPr lIns="0" tIns="0" rIns="0" bIns="0" anchor="ctr"/>
          <a:lstStyle/>
          <a:p>
            <a:pPr algn="ctr"/>
            <a:r>
              <a:rPr lang="en-US" sz="3200" dirty="0">
                <a:ea typeface="ＭＳ Ｐゴシック" charset="0"/>
                <a:cs typeface="Gill Sans" charset="0"/>
              </a:rPr>
              <a:t>It</a:t>
            </a:r>
            <a:r>
              <a:rPr lang="ja-JP" altLang="en-US" sz="3200" dirty="0">
                <a:ea typeface="ＭＳ Ｐゴシック" charset="0"/>
                <a:cs typeface="Gill Sans" charset="0"/>
              </a:rPr>
              <a:t>’</a:t>
            </a:r>
            <a:r>
              <a:rPr lang="en-US" sz="3200" dirty="0">
                <a:ea typeface="ＭＳ Ｐゴシック" charset="0"/>
                <a:cs typeface="Gill Sans" charset="0"/>
              </a:rPr>
              <a:t>s really not about boldness of reform.</a:t>
            </a:r>
          </a:p>
          <a:p>
            <a:pPr algn="ctr"/>
            <a:r>
              <a:rPr lang="en-US" sz="3200" dirty="0">
                <a:ea typeface="ＭＳ Ｐゴシック" charset="0"/>
                <a:cs typeface="Gill Sans" charset="0"/>
              </a:rPr>
              <a:t>It</a:t>
            </a:r>
            <a:r>
              <a:rPr lang="ja-JP" altLang="en-US" sz="3200" dirty="0">
                <a:ea typeface="ＭＳ Ｐゴシック" charset="0"/>
                <a:cs typeface="Gill Sans" charset="0"/>
              </a:rPr>
              <a:t>’</a:t>
            </a:r>
            <a:r>
              <a:rPr lang="en-US" sz="3200" dirty="0">
                <a:ea typeface="ＭＳ Ｐゴシック" charset="0"/>
                <a:cs typeface="Gill Sans" charset="0"/>
              </a:rPr>
              <a:t>s about </a:t>
            </a:r>
            <a:r>
              <a:rPr lang="en-US" sz="3200" dirty="0">
                <a:solidFill>
                  <a:srgbClr val="D98D42"/>
                </a:solidFill>
                <a:ea typeface="ＭＳ Ｐゴシック" charset="0"/>
                <a:cs typeface="Gill Sans" charset="0"/>
              </a:rPr>
              <a:t>intentionality</a:t>
            </a:r>
            <a:r>
              <a:rPr lang="en-US" sz="3200" dirty="0">
                <a:ea typeface="ＭＳ Ｐゴシック" charset="0"/>
                <a:cs typeface="Gill Sans" charset="0"/>
              </a:rPr>
              <a:t> and </a:t>
            </a:r>
            <a:r>
              <a:rPr lang="en-US" sz="3200" dirty="0">
                <a:solidFill>
                  <a:srgbClr val="D98D42"/>
                </a:solidFill>
                <a:ea typeface="ＭＳ Ｐゴシック" charset="0"/>
                <a:cs typeface="Gill Sans" charset="0"/>
              </a:rPr>
              <a:t>quality of execution</a:t>
            </a:r>
            <a:r>
              <a:rPr lang="en-US" sz="3200" dirty="0">
                <a:ea typeface="ＭＳ Ｐゴシック" charset="0"/>
                <a:cs typeface="Gill Sans" charset="0"/>
              </a:rPr>
              <a:t>.</a:t>
            </a:r>
          </a:p>
        </p:txBody>
      </p:sp>
    </p:spTree>
    <p:extLst>
      <p:ext uri="{BB962C8B-B14F-4D97-AF65-F5344CB8AC3E}">
        <p14:creationId xmlns:p14="http://schemas.microsoft.com/office/powerpoint/2010/main" val="1506672568"/>
      </p:ext>
    </p:extLst>
  </p:cSld>
  <p:clrMapOvr>
    <a:masterClrMapping/>
  </p:clrMapOvr>
  <p:transition spd="med">
    <p:push/>
  </p:transition>
  <p:timing>
    <p:tnLst>
      <p:par>
        <p:cTn id="1" dur="indefinite" restart="never" nodeType="tmRoot"/>
      </p:par>
    </p:tnLst>
  </p:timing>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2209800" y="1393350"/>
          <a:ext cx="8077200" cy="4699000"/>
        </p:xfrm>
        <a:graphic>
          <a:graphicData uri="http://purl.oclc.org/ooxml/drawingml/chart">
            <c:chart xmlns:c="http://purl.oclc.org/ooxml/drawingml/chart" xmlns:r="http://purl.oclc.org/ooxml/officeDocument/relationships" r:id="rId3"/>
          </a:graphicData>
        </a:graphic>
      </p:graphicFrame>
      <p:sp>
        <p:nvSpPr>
          <p:cNvPr id="4" name="TextBox 3"/>
          <p:cNvSpPr txBox="1"/>
          <p:nvPr/>
        </p:nvSpPr>
        <p:spPr>
          <a:xfrm>
            <a:off x="1524000" y="6248400"/>
            <a:ext cx="6477000" cy="600164"/>
          </a:xfrm>
          <a:prstGeom prst="rect">
            <a:avLst/>
          </a:prstGeom>
          <a:noFill/>
        </p:spPr>
        <p:txBody>
          <a:bodyPr wrap="square" rtlCol="0">
            <a:spAutoFit/>
          </a:bodyPr>
          <a:lstStyle/>
          <a:p>
            <a:r>
              <a:rPr lang="en-US" sz="1100" dirty="0">
                <a:latin typeface="+mj-lt"/>
              </a:rPr>
              <a:t>Source: U.S. Census Bureau, Current Population Survey Annual Social and Economic Supplements, Table H-2. Share of Aggregate Income Received by Each Fifth and Top 5 Percent of Households, All Races: 1967 to 2014.</a:t>
            </a:r>
          </a:p>
        </p:txBody>
      </p:sp>
      <p:sp>
        <p:nvSpPr>
          <p:cNvPr id="5" name="TextBox 4"/>
          <p:cNvSpPr txBox="1"/>
          <p:nvPr/>
        </p:nvSpPr>
        <p:spPr>
          <a:xfrm>
            <a:off x="1676400" y="381001"/>
            <a:ext cx="8839200" cy="1015663"/>
          </a:xfrm>
          <a:prstGeom prst="rect">
            <a:avLst/>
          </a:prstGeom>
          <a:noFill/>
        </p:spPr>
        <p:txBody>
          <a:bodyPr wrap="square" rtlCol="0">
            <a:spAutoFit/>
          </a:bodyPr>
          <a:lstStyle/>
          <a:p>
            <a:pPr algn="ctr"/>
            <a:r>
              <a:rPr lang="en-US" sz="3000" dirty="0"/>
              <a:t>Wealthiest US households take greater share of income, while poorest 20% fall backwards</a:t>
            </a:r>
          </a:p>
        </p:txBody>
      </p:sp>
    </p:spTree>
    <p:extLst>
      <p:ext uri="{BB962C8B-B14F-4D97-AF65-F5344CB8AC3E}">
        <p14:creationId xmlns:p14="http://schemas.microsoft.com/office/powerpoint/2010/main" val="3181987863"/>
      </p:ext>
    </p:extLst>
  </p:cSld>
  <p:clrMapOvr>
    <a:masterClrMapping/>
  </p:clrMapOvr>
  <p:timing>
    <p:tnLst>
      <p:par>
        <p:cTn id="1" dur="indefinite" restart="never" nodeType="tmRoot"/>
      </p:par>
    </p:tnLst>
  </p:timing>
</p:sld>
</file>

<file path=ppt/slides/slide15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19400"/>
            <a:ext cx="8229600" cy="1219200"/>
          </a:xfrm>
        </p:spPr>
        <p:txBody>
          <a:bodyPr>
            <a:normAutofit fontScale="85%" lnSpcReduction="20%"/>
          </a:bodyPr>
          <a:lstStyle/>
          <a:p>
            <a:pPr algn="ctr">
              <a:buNone/>
            </a:pPr>
            <a:r>
              <a:rPr lang="en-US" dirty="0" smtClean="0"/>
              <a:t>In other words, </a:t>
            </a:r>
            <a:r>
              <a:rPr lang="en-US" dirty="0" smtClean="0">
                <a:solidFill>
                  <a:srgbClr val="ECA245"/>
                </a:solidFill>
              </a:rPr>
              <a:t>what institutions do </a:t>
            </a:r>
            <a:r>
              <a:rPr lang="en-US" dirty="0" smtClean="0"/>
              <a:t>to help their students succeed </a:t>
            </a:r>
            <a:r>
              <a:rPr lang="en-US" dirty="0" smtClean="0">
                <a:solidFill>
                  <a:srgbClr val="ECA245"/>
                </a:solidFill>
              </a:rPr>
              <a:t>matters.  </a:t>
            </a:r>
          </a:p>
          <a:p>
            <a:pPr algn="ctr">
              <a:buNone/>
            </a:pPr>
            <a:r>
              <a:rPr lang="en-US" dirty="0" smtClean="0">
                <a:solidFill>
                  <a:srgbClr val="ECA245"/>
                </a:solidFill>
              </a:rPr>
              <a:t>A lot.</a:t>
            </a:r>
            <a:endParaRPr lang="en-US" dirty="0">
              <a:solidFill>
                <a:srgbClr val="ECA245"/>
              </a:solidFill>
            </a:endParaRPr>
          </a:p>
        </p:txBody>
      </p:sp>
    </p:spTree>
    <p:extLst>
      <p:ext uri="{BB962C8B-B14F-4D97-AF65-F5344CB8AC3E}">
        <p14:creationId xmlns:p14="http://schemas.microsoft.com/office/powerpoint/2010/main" val="234405360"/>
      </p:ext>
    </p:extLst>
  </p:cSld>
  <p:clrMapOvr>
    <a:masterClrMapping/>
  </p:clrMapOvr>
  <p:timing>
    <p:tnLst>
      <p:par>
        <p:cTn id="1" dur="indefinite" restart="never" nodeType="tmRoot"/>
      </p:par>
    </p:tnLst>
  </p:timing>
</p:sld>
</file>

<file path=ppt/slides/slide15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2192000" cy="1219200"/>
          </a:xfrm>
          <a:prstGeom prst="rect">
            <a:avLst/>
          </a:prstGeom>
          <a:solidFill>
            <a:srgbClr val="FFD457"/>
          </a:solidFill>
          <a:ln w="9525">
            <a:noFill/>
            <a:miter lim="800%"/>
            <a:headEnd/>
            <a:tailEnd/>
          </a:ln>
        </p:spPr>
        <p:txBody>
          <a:bodyPr wrap="none" anchor="ctr"/>
          <a:lstStyle/>
          <a:p>
            <a:pPr algn="ctr"/>
            <a:endParaRPr lang="en-US" dirty="0">
              <a:solidFill>
                <a:schemeClr val="bg1"/>
              </a:solidFill>
            </a:endParaRPr>
          </a:p>
        </p:txBody>
      </p:sp>
      <p:sp>
        <p:nvSpPr>
          <p:cNvPr id="17412" name="Text Placeholder 2"/>
          <p:cNvSpPr>
            <a:spLocks noGrp="1"/>
          </p:cNvSpPr>
          <p:nvPr>
            <p:ph type="body" sz="quarter" idx="10"/>
          </p:nvPr>
        </p:nvSpPr>
        <p:spPr>
          <a:xfrm>
            <a:off x="4648200" y="5791200"/>
            <a:ext cx="5410200" cy="990600"/>
          </a:xfrm>
        </p:spPr>
        <p:txBody>
          <a:bodyPr>
            <a:normAutofit/>
          </a:bodyPr>
          <a:lstStyle/>
          <a:p>
            <a:pPr eaLnBrk="1" hangingPunct="1"/>
            <a:r>
              <a:rPr lang="en-US" dirty="0" smtClean="0"/>
              <a:t>                 </a:t>
            </a:r>
          </a:p>
          <a:p>
            <a:pPr eaLnBrk="1" hangingPunct="1"/>
            <a:r>
              <a:rPr lang="en-US" dirty="0" smtClean="0"/>
              <a:t>Washington, D.C.   Metro Detroit, MI  </a:t>
            </a:r>
          </a:p>
          <a:p>
            <a:pPr eaLnBrk="1" hangingPunct="1"/>
            <a:r>
              <a:rPr lang="en-US" dirty="0" smtClean="0"/>
              <a:t>202/293-1217            734/619-8009</a:t>
            </a:r>
          </a:p>
        </p:txBody>
      </p:sp>
      <p:cxnSp>
        <p:nvCxnSpPr>
          <p:cNvPr id="6" name="Straight Connector 5"/>
          <p:cNvCxnSpPr/>
          <p:nvPr/>
        </p:nvCxnSpPr>
        <p:spPr>
          <a:xfrm>
            <a:off x="1524000" y="5638800"/>
            <a:ext cx="91440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733801" y="6246813"/>
            <a:ext cx="12207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133600" y="1219200"/>
            <a:ext cx="8001000" cy="4191000"/>
          </a:xfrm>
          <a:prstGeom prst="rect">
            <a:avLst/>
          </a:prstGeom>
          <a:solidFill>
            <a:schemeClr val="bg1"/>
          </a:solidFill>
          <a:ln w="9525">
            <a:noFill/>
            <a:miter lim="800%"/>
            <a:headEnd/>
            <a:tailEnd/>
          </a:ln>
        </p:spPr>
        <p:txBody>
          <a:bodyPr vert="horz" wrap="square" lIns="91440" tIns="45720" rIns="91440" bIns="45720" numCol="1" anchor="ctr" anchorCtr="0" compatLnSpc="1">
            <a:prstTxWarp prst="textNoShape">
              <a:avLst/>
            </a:prstTxWarp>
            <a:normAutofit fontScale="40%" lnSpcReduction="20%"/>
          </a:bodyPr>
          <a:lstStyle/>
          <a:p>
            <a:pPr algn="ctr"/>
            <a:endParaRPr lang="en-US" sz="4400" b="1" dirty="0"/>
          </a:p>
          <a:p>
            <a:pPr algn="ctr"/>
            <a:endParaRPr lang="en-US" sz="5300" b="1" dirty="0"/>
          </a:p>
          <a:p>
            <a:pPr algn="ctr"/>
            <a:endParaRPr lang="en-US" sz="9600" b="1" dirty="0"/>
          </a:p>
          <a:p>
            <a:pPr algn="ctr"/>
            <a:endParaRPr lang="en-US" sz="5600" b="1" dirty="0"/>
          </a:p>
          <a:p>
            <a:pPr algn="ctr"/>
            <a:endParaRPr lang="en-US" sz="5600" b="1" dirty="0"/>
          </a:p>
          <a:p>
            <a:pPr algn="ctr"/>
            <a:endParaRPr lang="en-US" sz="5600" b="1" dirty="0"/>
          </a:p>
          <a:p>
            <a:pPr algn="ctr"/>
            <a:endParaRPr lang="en-US" sz="5600" b="1" dirty="0"/>
          </a:p>
          <a:p>
            <a:pPr algn="ctr"/>
            <a:r>
              <a:rPr lang="en-US" sz="9000" b="1" dirty="0"/>
              <a:t>Download this presentation on our website </a:t>
            </a:r>
          </a:p>
          <a:p>
            <a:pPr algn="ctr"/>
            <a:r>
              <a:rPr lang="en-US" sz="9000" b="1" u="sng" dirty="0"/>
              <a:t/>
            </a:r>
            <a:br>
              <a:rPr lang="en-US" sz="9000" b="1" u="sng" dirty="0"/>
            </a:br>
            <a:r>
              <a:rPr lang="en-US" sz="9000" b="1" u="sng" dirty="0">
                <a:solidFill>
                  <a:schemeClr val="accent6">
                    <a:lumMod val="50%"/>
                  </a:schemeClr>
                </a:solidFill>
              </a:rPr>
              <a:t>www.edtrust.org</a:t>
            </a:r>
          </a:p>
          <a:p>
            <a:pPr algn="ctr"/>
            <a:endParaRPr lang="en-US" sz="5600" b="1" u="sng" dirty="0"/>
          </a:p>
          <a:p>
            <a:pPr algn="ctr"/>
            <a:endParaRPr lang="en-US" sz="5600" dirty="0"/>
          </a:p>
        </p:txBody>
      </p:sp>
      <p:sp>
        <p:nvSpPr>
          <p:cNvPr id="7" name="TextBox 6"/>
          <p:cNvSpPr txBox="1"/>
          <p:nvPr/>
        </p:nvSpPr>
        <p:spPr>
          <a:xfrm>
            <a:off x="8305800" y="5791200"/>
            <a:ext cx="2209800" cy="1206484"/>
          </a:xfrm>
          <a:prstGeom prst="rect">
            <a:avLst/>
          </a:prstGeom>
          <a:noFill/>
        </p:spPr>
        <p:txBody>
          <a:bodyPr wrap="square" rtlCol="0">
            <a:spAutoFit/>
          </a:bodyPr>
          <a:lstStyle/>
          <a:p>
            <a:pPr marL="342900" indent="-342900">
              <a:spcBef>
                <a:spcPct val="20%"/>
              </a:spcBef>
            </a:pPr>
            <a:r>
              <a:rPr lang="en-US" sz="1600" b="1" dirty="0">
                <a:solidFill>
                  <a:srgbClr val="FFD457"/>
                </a:solidFill>
              </a:rPr>
              <a:t>                    </a:t>
            </a:r>
          </a:p>
          <a:p>
            <a:pPr marL="342900" indent="-342900">
              <a:spcBef>
                <a:spcPct val="20%"/>
              </a:spcBef>
            </a:pPr>
            <a:r>
              <a:rPr lang="en-US" sz="1600" b="1" dirty="0">
                <a:solidFill>
                  <a:srgbClr val="FFD457"/>
                </a:solidFill>
              </a:rPr>
              <a:t>Oakland, CA</a:t>
            </a:r>
          </a:p>
          <a:p>
            <a:pPr marL="342900" indent="-342900">
              <a:spcBef>
                <a:spcPct val="20%"/>
              </a:spcBef>
            </a:pPr>
            <a:r>
              <a:rPr lang="en-US" sz="1600" b="1" dirty="0">
                <a:solidFill>
                  <a:srgbClr val="FFD457"/>
                </a:solidFill>
              </a:rPr>
              <a:t>510/465-6444</a:t>
            </a:r>
          </a:p>
          <a:p>
            <a:endParaRPr lang="en-US" dirty="0"/>
          </a:p>
        </p:txBody>
      </p:sp>
    </p:spTree>
    <p:extLst>
      <p:ext uri="{BB962C8B-B14F-4D97-AF65-F5344CB8AC3E}">
        <p14:creationId xmlns:p14="http://schemas.microsoft.com/office/powerpoint/2010/main" val="2484741722"/>
      </p:ext>
    </p:extLst>
  </p:cSld>
  <p:clrMapOvr>
    <a:masterClrMapping/>
  </p:clrMapOvr>
  <p:timing>
    <p:tnLst>
      <p:par>
        <p:cTn id="1" dur="indefinite" restart="never" nodeType="tmRoot"/>
      </p:par>
    </p:tnLst>
  </p:timing>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752600" y="1447800"/>
          <a:ext cx="8530389" cy="4572000"/>
        </p:xfrm>
        <a:graphic>
          <a:graphicData uri="http://purl.oclc.org/ooxml/drawingml/chart">
            <c:chart xmlns:c="http://purl.oclc.org/ooxml/drawingml/chart" xmlns:r="http://purl.oclc.org/ooxml/officeDocument/relationships" r:id="rId3"/>
          </a:graphicData>
        </a:graphic>
      </p:graphicFrame>
      <p:sp>
        <p:nvSpPr>
          <p:cNvPr id="4" name="TextBox 3"/>
          <p:cNvSpPr txBox="1"/>
          <p:nvPr/>
        </p:nvSpPr>
        <p:spPr>
          <a:xfrm>
            <a:off x="1524000" y="6019800"/>
            <a:ext cx="9144000" cy="261610"/>
          </a:xfrm>
          <a:prstGeom prst="rect">
            <a:avLst/>
          </a:prstGeom>
          <a:noFill/>
        </p:spPr>
        <p:txBody>
          <a:bodyPr wrap="square" rtlCol="0">
            <a:spAutoFit/>
          </a:bodyPr>
          <a:lstStyle/>
          <a:p>
            <a:r>
              <a:rPr lang="en-US" sz="1100" dirty="0">
                <a:latin typeface="+mj-lt"/>
              </a:rPr>
              <a:t>Note: </a:t>
            </a:r>
            <a:r>
              <a:rPr lang="en-US" sz="1100" dirty="0" err="1">
                <a:latin typeface="+mj-lt"/>
              </a:rPr>
              <a:t>Gini</a:t>
            </a:r>
            <a:r>
              <a:rPr lang="en-US" sz="1100" dirty="0">
                <a:latin typeface="+mj-lt"/>
              </a:rPr>
              <a:t> coefficient ranges from 0 to 1, where 0 indicates total income equality and 1 indicates total income inequality</a:t>
            </a:r>
          </a:p>
        </p:txBody>
      </p:sp>
      <p:cxnSp>
        <p:nvCxnSpPr>
          <p:cNvPr id="6" name="Straight Arrow Connector 5"/>
          <p:cNvCxnSpPr/>
          <p:nvPr/>
        </p:nvCxnSpPr>
        <p:spPr>
          <a:xfrm>
            <a:off x="3525981" y="26289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02082" y="2258848"/>
            <a:ext cx="1828800" cy="369332"/>
          </a:xfrm>
          <a:prstGeom prst="rect">
            <a:avLst/>
          </a:prstGeom>
          <a:noFill/>
        </p:spPr>
        <p:txBody>
          <a:bodyPr wrap="square" rtlCol="0">
            <a:spAutoFit/>
          </a:bodyPr>
          <a:lstStyle/>
          <a:p>
            <a:r>
              <a:rPr lang="en-US" dirty="0"/>
              <a:t>United States</a:t>
            </a:r>
          </a:p>
        </p:txBody>
      </p:sp>
      <p:sp>
        <p:nvSpPr>
          <p:cNvPr id="9" name="TextBox 8"/>
          <p:cNvSpPr txBox="1"/>
          <p:nvPr/>
        </p:nvSpPr>
        <p:spPr>
          <a:xfrm>
            <a:off x="1524000" y="6248400"/>
            <a:ext cx="6946490" cy="261610"/>
          </a:xfrm>
          <a:prstGeom prst="rect">
            <a:avLst/>
          </a:prstGeom>
          <a:noFill/>
        </p:spPr>
        <p:txBody>
          <a:bodyPr wrap="square" rtlCol="0">
            <a:spAutoFit/>
          </a:bodyPr>
          <a:lstStyle/>
          <a:p>
            <a:r>
              <a:rPr lang="en-US" sz="1100" dirty="0">
                <a:latin typeface="+mj-lt"/>
              </a:rPr>
              <a:t>Source: United Nations, UN Data 2013, </a:t>
            </a:r>
            <a:r>
              <a:rPr lang="en-US" sz="1100" dirty="0">
                <a:hlinkClick r:id="rId4"/>
              </a:rPr>
              <a:t>http://data.un.org/DocumentData.aspx?q=income+inequality&amp;id=365</a:t>
            </a:r>
            <a:endParaRPr lang="en-US" sz="1100" dirty="0">
              <a:latin typeface="+mj-lt"/>
            </a:endParaRPr>
          </a:p>
        </p:txBody>
      </p:sp>
      <p:sp>
        <p:nvSpPr>
          <p:cNvPr id="10" name="TextBox 9"/>
          <p:cNvSpPr txBox="1"/>
          <p:nvPr/>
        </p:nvSpPr>
        <p:spPr>
          <a:xfrm>
            <a:off x="1605150" y="428500"/>
            <a:ext cx="8991600" cy="923330"/>
          </a:xfrm>
          <a:prstGeom prst="rect">
            <a:avLst/>
          </a:prstGeom>
          <a:noFill/>
        </p:spPr>
        <p:txBody>
          <a:bodyPr wrap="square" rtlCol="0">
            <a:spAutoFit/>
          </a:bodyPr>
          <a:lstStyle/>
          <a:p>
            <a:pPr algn="ctr" fontAlgn="base">
              <a:spcBef>
                <a:spcPct val="0%"/>
              </a:spcBef>
              <a:spcAft>
                <a:spcPct val="0%"/>
              </a:spcAft>
            </a:pPr>
            <a:r>
              <a:rPr lang="en-US" sz="2700" dirty="0">
                <a:solidFill>
                  <a:prstClr val="black"/>
                </a:solidFill>
                <a:latin typeface="Univers 55"/>
                <a:cs typeface="Univers 55"/>
              </a:rPr>
              <a:t>Instead of being the most equal, the U.S. has the third highest income inequality among OECD nations.</a:t>
            </a:r>
          </a:p>
        </p:txBody>
      </p:sp>
    </p:spTree>
    <p:extLst>
      <p:ext uri="{BB962C8B-B14F-4D97-AF65-F5344CB8AC3E}">
        <p14:creationId xmlns:p14="http://schemas.microsoft.com/office/powerpoint/2010/main" val="543623465"/>
      </p:ext>
    </p:extLst>
  </p:cSld>
  <p:clrMapOvr>
    <a:masterClrMapping/>
  </p:clrMapOvr>
  <p:timing>
    <p:tnLst>
      <p:par>
        <p:cTn id="1" dur="indefinite" restart="never" nodeType="tmRoot"/>
      </p:par>
    </p:tnLst>
  </p:timing>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Inequality particularly pronounced for Black and Latino families…</a:t>
            </a:r>
            <a:endParaRPr lang="en-US" dirty="0"/>
          </a:p>
        </p:txBody>
      </p:sp>
    </p:spTree>
    <p:extLst>
      <p:ext uri="{BB962C8B-B14F-4D97-AF65-F5344CB8AC3E}">
        <p14:creationId xmlns:p14="http://schemas.microsoft.com/office/powerpoint/2010/main" val="4002899924"/>
      </p:ext>
    </p:extLst>
  </p:cSld>
  <p:clrMapOvr>
    <a:masterClrMapping/>
  </p:clrMapOvr>
  <p:timing>
    <p:tnLst>
      <p:par>
        <p:cTn id="1" dur="indefinite" restart="never" nodeType="tmRoot"/>
      </p:par>
    </p:tnLst>
  </p:timing>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81200" y="1082842"/>
          <a:ext cx="8229600" cy="5043322"/>
        </p:xfrm>
        <a:graphic>
          <a:graphicData uri="http://purl.oclc.org/ooxml/drawingml/chart">
            <c:chart xmlns:c="http://purl.oclc.org/ooxml/drawingml/chart" xmlns:r="http://purl.oclc.org/ooxml/officeDocument/relationships" r:id="rId3"/>
          </a:graphicData>
        </a:graphic>
      </p:graphicFrame>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pPr>
              <a:defRPr/>
            </a:pPr>
            <a:fld id="{DF60F890-5331-4DE5-96E3-2A6B6BD6D43B}" type="slidenum">
              <a:rPr lang="en-US" smtClean="0"/>
              <a:pPr>
                <a:defRPr/>
              </a:pPr>
              <a:t>18</a:t>
            </a:fld>
            <a:endParaRPr lang="en-US"/>
          </a:p>
        </p:txBody>
      </p:sp>
      <p:sp>
        <p:nvSpPr>
          <p:cNvPr id="6" name="Title 1"/>
          <p:cNvSpPr>
            <a:spLocks noGrp="1"/>
          </p:cNvSpPr>
          <p:nvPr>
            <p:ph type="title"/>
          </p:nvPr>
        </p:nvSpPr>
        <p:spPr>
          <a:xfrm>
            <a:off x="1524000" y="11173"/>
            <a:ext cx="9144000" cy="1143000"/>
          </a:xfrm>
        </p:spPr>
        <p:txBody>
          <a:bodyPr>
            <a:normAutofit/>
          </a:bodyPr>
          <a:lstStyle/>
          <a:p>
            <a:pPr eaLnBrk="1" hangingPunct="1"/>
            <a:r>
              <a:rPr lang="en-US" sz="3000" dirty="0">
                <a:solidFill>
                  <a:srgbClr val="000000"/>
                </a:solidFill>
              </a:rPr>
              <a:t>Blacks and </a:t>
            </a:r>
            <a:r>
              <a:rPr lang="en-US" sz="3000" dirty="0" smtClean="0">
                <a:solidFill>
                  <a:srgbClr val="000000"/>
                </a:solidFill>
              </a:rPr>
              <a:t>Latino families </a:t>
            </a:r>
            <a:r>
              <a:rPr lang="en-US" sz="3000" dirty="0">
                <a:solidFill>
                  <a:srgbClr val="000000"/>
                </a:solidFill>
              </a:rPr>
              <a:t>have lower </a:t>
            </a:r>
            <a:r>
              <a:rPr lang="en-US" sz="3000" dirty="0" smtClean="0">
                <a:solidFill>
                  <a:srgbClr val="000000"/>
                </a:solidFill>
              </a:rPr>
              <a:t>earnings…</a:t>
            </a:r>
            <a:endParaRPr lang="en-US" sz="3000" dirty="0">
              <a:solidFill>
                <a:srgbClr val="000000"/>
              </a:solidFill>
            </a:endParaRPr>
          </a:p>
        </p:txBody>
      </p:sp>
      <p:sp>
        <p:nvSpPr>
          <p:cNvPr id="8" name="TextBox 7"/>
          <p:cNvSpPr txBox="1"/>
          <p:nvPr/>
        </p:nvSpPr>
        <p:spPr>
          <a:xfrm>
            <a:off x="1981200" y="6248400"/>
            <a:ext cx="6477000" cy="261610"/>
          </a:xfrm>
          <a:prstGeom prst="rect">
            <a:avLst/>
          </a:prstGeom>
          <a:noFill/>
        </p:spPr>
        <p:txBody>
          <a:bodyPr wrap="square" rtlCol="0">
            <a:spAutoFit/>
          </a:bodyPr>
          <a:lstStyle/>
          <a:p>
            <a:r>
              <a:rPr lang="en-US" sz="1100" dirty="0">
                <a:latin typeface="+mj-lt"/>
              </a:rPr>
              <a:t>The College Board, “Trends in College Pricing 2015” (New York: College Board, 2015),  Figure 22B.</a:t>
            </a:r>
          </a:p>
        </p:txBody>
      </p:sp>
    </p:spTree>
    <p:extLst>
      <p:ext uri="{BB962C8B-B14F-4D97-AF65-F5344CB8AC3E}">
        <p14:creationId xmlns:p14="http://schemas.microsoft.com/office/powerpoint/2010/main" val="3547282729"/>
      </p:ext>
    </p:extLst>
  </p:cSld>
  <p:clrMapOvr>
    <a:masterClrMapping/>
  </p:clrMapOvr>
  <p:timing>
    <p:tnLst>
      <p:par>
        <p:cTn id="1" dur="indefinite" restart="never" nodeType="tmRoot"/>
      </p:par>
    </p:tnLst>
  </p:timing>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5632725"/>
            <a:ext cx="2133600" cy="365125"/>
          </a:xfrm>
          <a:prstGeom prst="rect">
            <a:avLst/>
          </a:prstGeom>
        </p:spPr>
        <p:txBody>
          <a:bodyPr/>
          <a:lstStyle/>
          <a:p>
            <a:pPr>
              <a:defRPr/>
            </a:pPr>
            <a:fld id="{DF60F890-5331-4DE5-96E3-2A6B6BD6D43B}" type="slidenum">
              <a:rPr lang="en-US" smtClean="0"/>
              <a:pPr>
                <a:defRPr/>
              </a:pPr>
              <a:t>19</a:t>
            </a:fld>
            <a:endParaRPr lang="en-US"/>
          </a:p>
        </p:txBody>
      </p:sp>
      <p:sp>
        <p:nvSpPr>
          <p:cNvPr id="6" name="Title 1"/>
          <p:cNvSpPr>
            <a:spLocks noGrp="1"/>
          </p:cNvSpPr>
          <p:nvPr>
            <p:ph type="title"/>
          </p:nvPr>
        </p:nvSpPr>
        <p:spPr>
          <a:xfrm>
            <a:off x="1524000" y="278296"/>
            <a:ext cx="9144000" cy="875877"/>
          </a:xfrm>
        </p:spPr>
        <p:txBody>
          <a:bodyPr>
            <a:normAutofit/>
          </a:bodyPr>
          <a:lstStyle/>
          <a:p>
            <a:pPr eaLnBrk="1" hangingPunct="1"/>
            <a:r>
              <a:rPr lang="en-US" sz="3000" dirty="0" smtClean="0">
                <a:solidFill>
                  <a:srgbClr val="000000"/>
                </a:solidFill>
              </a:rPr>
              <a:t>…And less than one-tenth of the household wealth</a:t>
            </a:r>
            <a:r>
              <a:rPr lang="en-US" sz="3000" dirty="0">
                <a:solidFill>
                  <a:srgbClr val="000000"/>
                </a:solidFill>
              </a:rPr>
              <a:t>.</a:t>
            </a:r>
          </a:p>
        </p:txBody>
      </p:sp>
      <p:sp>
        <p:nvSpPr>
          <p:cNvPr id="9" name="TextBox 8"/>
          <p:cNvSpPr txBox="1"/>
          <p:nvPr/>
        </p:nvSpPr>
        <p:spPr>
          <a:xfrm>
            <a:off x="1981200" y="6248400"/>
            <a:ext cx="6477000" cy="261610"/>
          </a:xfrm>
          <a:prstGeom prst="rect">
            <a:avLst/>
          </a:prstGeom>
          <a:noFill/>
        </p:spPr>
        <p:txBody>
          <a:bodyPr wrap="square" rtlCol="0">
            <a:spAutoFit/>
          </a:bodyPr>
          <a:lstStyle/>
          <a:p>
            <a:r>
              <a:rPr lang="en-US" sz="1100" dirty="0">
                <a:latin typeface="+mj-lt"/>
                <a:cs typeface="Arial" pitchFamily="34" charset="0"/>
              </a:rPr>
              <a:t>Pew Research Center tabulations of Survey of Consumer Finances public-use data.</a:t>
            </a:r>
          </a:p>
        </p:txBody>
      </p:sp>
      <p:graphicFrame>
        <p:nvGraphicFramePr>
          <p:cNvPr id="7" name="Content Placeholder 4"/>
          <p:cNvGraphicFramePr>
            <a:graphicFrameLocks/>
          </p:cNvGraphicFramePr>
          <p:nvPr>
            <p:extLst>
              <p:ext uri="{D42A27DB-BD31-4B8C-83A1-F6EECF244321}">
                <p14:modId xmlns:p14="http://schemas.microsoft.com/office/powerpoint/2010/main" val="2798130740"/>
              </p:ext>
            </p:extLst>
          </p:nvPr>
        </p:nvGraphicFramePr>
        <p:xfrm>
          <a:off x="1856510" y="1082842"/>
          <a:ext cx="8229600" cy="5043322"/>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991021006"/>
      </p:ext>
    </p:extLst>
  </p:cSld>
  <p:clrMapOvr>
    <a:masterClrMapping/>
  </p:clrMapOvr>
  <p:timing>
    <p:tnLst>
      <p:par>
        <p:cTn id="1" dur="indefinite" restart="never" nodeType="tmRoot"/>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  Two Powerful Stories</a:t>
            </a:r>
            <a:endParaRPr lang="en-US" dirty="0"/>
          </a:p>
        </p:txBody>
      </p:sp>
    </p:spTree>
    <p:extLst>
      <p:ext uri="{BB962C8B-B14F-4D97-AF65-F5344CB8AC3E}">
        <p14:creationId xmlns:p14="http://schemas.microsoft.com/office/powerpoint/2010/main" val="110913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
                                        <p:tgtEl>
                                          <p:spTgt spid="4"/>
                                        </p:tgtEl>
                                      </p:cBhvr>
                                    </p:animEffect>
                                    <p:animScale>
                                      <p:cBhvr>
                                        <p:cTn id="8" dur="770" decel="100%"/>
                                        <p:tgtEl>
                                          <p:spTgt spid="4"/>
                                        </p:tgtEl>
                                      </p:cBhvr>
                                      <p:from x="10%" y="10%"/>
                                      <p:to x="200%" y="450%"/>
                                    </p:animScale>
                                    <p:animScale>
                                      <p:cBhvr>
                                        <p:cTn id="9" dur="1230" accel="100%" fill="hold">
                                          <p:stCondLst>
                                            <p:cond delay="770"/>
                                          </p:stCondLst>
                                        </p:cTn>
                                        <p:tgtEl>
                                          <p:spTgt spid="4"/>
                                        </p:tgtEl>
                                      </p:cBhvr>
                                      <p:from x="200%" y="450%"/>
                                      <p:to x="100%" y="100%"/>
                                    </p:animScale>
                                    <p:set>
                                      <p:cBhvr>
                                        <p:cTn id="10" dur="770" fill="hold"/>
                                        <p:tgtEl>
                                          <p:spTgt spid="4"/>
                                        </p:tgtEl>
                                        <p:attrNameLst>
                                          <p:attrName>ppt_x</p:attrName>
                                        </p:attrNameLst>
                                      </p:cBhvr>
                                      <p:to>
                                        <p:strVal val="(0.5)"/>
                                      </p:to>
                                    </p:set>
                                    <p:anim from="(0.5)" to="(#ppt_x)" calcmode="lin" valueType="num">
                                      <p:cBhvr>
                                        <p:cTn id="11" dur="1230" accel="1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 just inequality in wages and wealth, but growing problems with social mobility, as well.</a:t>
            </a:r>
            <a:endParaRPr lang="en-US" dirty="0"/>
          </a:p>
        </p:txBody>
      </p:sp>
    </p:spTree>
    <p:extLst>
      <p:ext uri="{BB962C8B-B14F-4D97-AF65-F5344CB8AC3E}">
        <p14:creationId xmlns:p14="http://schemas.microsoft.com/office/powerpoint/2010/main" val="983962681"/>
      </p:ext>
    </p:extLst>
  </p:cSld>
  <p:clrMapOvr>
    <a:masterClrMapping/>
  </p:clrMapOvr>
  <p:timing>
    <p:tnLst>
      <p:par>
        <p:cTn id="1" dur="indefinite" restart="never" nodeType="tmRoot"/>
      </p:par>
    </p:tn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 intergenerational mobility was improving until 1980, but barriers have gotten higher since.</a:t>
            </a:r>
          </a:p>
        </p:txBody>
      </p:sp>
      <p:sp>
        <p:nvSpPr>
          <p:cNvPr id="6" name="Text Placeholder 5"/>
          <p:cNvSpPr>
            <a:spLocks noGrp="1"/>
          </p:cNvSpPr>
          <p:nvPr>
            <p:ph type="body" sz="quarter" idx="10"/>
          </p:nvPr>
        </p:nvSpPr>
        <p:spPr>
          <a:xfrm>
            <a:off x="1747284" y="6079526"/>
            <a:ext cx="8920716" cy="413653"/>
          </a:xfrm>
        </p:spPr>
        <p:txBody>
          <a:bodyPr>
            <a:noAutofit/>
          </a:bodyPr>
          <a:lstStyle/>
          <a:p>
            <a:r>
              <a:rPr lang="en-US" dirty="0" smtClean="0"/>
              <a:t>Source:  Daniel Aaronson and </a:t>
            </a:r>
            <a:r>
              <a:rPr lang="en-US" dirty="0" err="1" smtClean="0"/>
              <a:t>Bhashkar</a:t>
            </a:r>
            <a:r>
              <a:rPr lang="en-US" dirty="0" smtClean="0"/>
              <a:t> </a:t>
            </a:r>
            <a:r>
              <a:rPr lang="en-US" dirty="0" err="1" smtClean="0"/>
              <a:t>Mazumder</a:t>
            </a:r>
            <a:r>
              <a:rPr lang="en-US" dirty="0" smtClean="0"/>
              <a:t>. </a:t>
            </a:r>
            <a:r>
              <a:rPr lang="en-US" i="1" dirty="0" smtClean="0"/>
              <a:t>Intergenerational Economic Mobility in the U.S.,1940  to 2000. </a:t>
            </a:r>
            <a:r>
              <a:rPr lang="en-US" dirty="0" smtClean="0"/>
              <a:t>Federal Reserve Bank of Chicago WP 2005-12: Dec. 2005.</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37360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9">
                                            <p:graphicEl>
                                              <a:chart seriesIdx="0" categoryIdx="0" bldStep="ptInCategory"/>
                                            </p:graphicEl>
                                          </p:spTgt>
                                        </p:tgtEl>
                                        <p:attrNameLst>
                                          <p:attrName>style.visibility</p:attrName>
                                        </p:attrNameLst>
                                      </p:cBhvr>
                                      <p:to>
                                        <p:strVal val="visible"/>
                                      </p:to>
                                    </p:set>
                                    <p:anim calcmode="lin" valueType="num">
                                      <p:cBhvr>
                                        <p:cTn id="7" dur="500" fill="hold"/>
                                        <p:tgtEl>
                                          <p:spTgt spid="9">
                                            <p:graphicEl>
                                              <a:chart seriesIdx="0" categoryIdx="0" bldStep="ptInCategory"/>
                                            </p:graphicEl>
                                          </p:spTgt>
                                        </p:tgtEl>
                                        <p:attrNameLst>
                                          <p:attrName>ppt_x</p:attrName>
                                        </p:attrNameLst>
                                      </p:cBhvr>
                                      <p:tavLst>
                                        <p:tav tm="0%">
                                          <p:val>
                                            <p:strVal val="#ppt_x"/>
                                          </p:val>
                                        </p:tav>
                                        <p:tav tm="100%">
                                          <p:val>
                                            <p:strVal val="#ppt_x"/>
                                          </p:val>
                                        </p:tav>
                                      </p:tavLst>
                                    </p:anim>
                                    <p:anim calcmode="lin" valueType="num">
                                      <p:cBhvr>
                                        <p:cTn id="8" dur="500" fill="hold"/>
                                        <p:tgtEl>
                                          <p:spTgt spid="9">
                                            <p:graphicEl>
                                              <a:chart seriesIdx="0" categoryIdx="0" bldStep="ptInCategory"/>
                                            </p:graphicEl>
                                          </p:spTgt>
                                        </p:tgtEl>
                                        <p:attrNameLst>
                                          <p:attrName>ppt_y</p:attrName>
                                        </p:attrNameLst>
                                      </p:cBhvr>
                                      <p:tavLst>
                                        <p:tav tm="0%">
                                          <p:val>
                                            <p:strVal val="#ppt_y+#ppt_h/2"/>
                                          </p:val>
                                        </p:tav>
                                        <p:tav tm="100%">
                                          <p:val>
                                            <p:strVal val="#ppt_y"/>
                                          </p:val>
                                        </p:tav>
                                      </p:tavLst>
                                    </p:anim>
                                    <p:anim calcmode="lin" valueType="num">
                                      <p:cBhvr>
                                        <p:cTn id="9" dur="500" fill="hold"/>
                                        <p:tgtEl>
                                          <p:spTgt spid="9">
                                            <p:graphicEl>
                                              <a:chart seriesIdx="0" categoryIdx="0" bldStep="ptInCategory"/>
                                            </p:graphicEl>
                                          </p:spTgt>
                                        </p:tgtEl>
                                        <p:attrNameLst>
                                          <p:attrName>ppt_w</p:attrName>
                                        </p:attrNameLst>
                                      </p:cBhvr>
                                      <p:tavLst>
                                        <p:tav tm="0%">
                                          <p:val>
                                            <p:strVal val="#ppt_w"/>
                                          </p:val>
                                        </p:tav>
                                        <p:tav tm="100%">
                                          <p:val>
                                            <p:strVal val="#ppt_w"/>
                                          </p:val>
                                        </p:tav>
                                      </p:tavLst>
                                    </p:anim>
                                    <p:anim calcmode="lin" valueType="num">
                                      <p:cBhvr>
                                        <p:cTn id="10" dur="500" fill="hold"/>
                                        <p:tgtEl>
                                          <p:spTgt spid="9">
                                            <p:graphicEl>
                                              <a:chart seriesIdx="0" categoryIdx="0" bldStep="ptInCategory"/>
                                            </p:graphicEl>
                                          </p:spTgt>
                                        </p:tgtEl>
                                        <p:attrNameLst>
                                          <p:attrName>ppt_h</p:attrName>
                                        </p:attrNameLst>
                                      </p:cBhvr>
                                      <p:tavLst>
                                        <p:tav tm="0%">
                                          <p:val>
                                            <p:fltVal val="0"/>
                                          </p:val>
                                        </p:tav>
                                        <p:tav tm="1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 calcmode="lin" valueType="num">
                                      <p:cBhvr>
                                        <p:cTn id="15" dur="500" fill="hold"/>
                                        <p:tgtEl>
                                          <p:spTgt spid="9">
                                            <p:graphicEl>
                                              <a:chart seriesIdx="0" categoryIdx="1" bldStep="ptInCategory"/>
                                            </p:graphicEl>
                                          </p:spTgt>
                                        </p:tgtEl>
                                        <p:attrNameLst>
                                          <p:attrName>ppt_x</p:attrName>
                                        </p:attrNameLst>
                                      </p:cBhvr>
                                      <p:tavLst>
                                        <p:tav tm="0%">
                                          <p:val>
                                            <p:strVal val="#ppt_x"/>
                                          </p:val>
                                        </p:tav>
                                        <p:tav tm="100%">
                                          <p:val>
                                            <p:strVal val="#ppt_x"/>
                                          </p:val>
                                        </p:tav>
                                      </p:tavLst>
                                    </p:anim>
                                    <p:anim calcmode="lin" valueType="num">
                                      <p:cBhvr>
                                        <p:cTn id="16" dur="500" fill="hold"/>
                                        <p:tgtEl>
                                          <p:spTgt spid="9">
                                            <p:graphicEl>
                                              <a:chart seriesIdx="0" categoryIdx="1" bldStep="ptInCategory"/>
                                            </p:graphicEl>
                                          </p:spTgt>
                                        </p:tgtEl>
                                        <p:attrNameLst>
                                          <p:attrName>ppt_y</p:attrName>
                                        </p:attrNameLst>
                                      </p:cBhvr>
                                      <p:tavLst>
                                        <p:tav tm="0%">
                                          <p:val>
                                            <p:strVal val="#ppt_y+#ppt_h/2"/>
                                          </p:val>
                                        </p:tav>
                                        <p:tav tm="100%">
                                          <p:val>
                                            <p:strVal val="#ppt_y"/>
                                          </p:val>
                                        </p:tav>
                                      </p:tavLst>
                                    </p:anim>
                                    <p:anim calcmode="lin" valueType="num">
                                      <p:cBhvr>
                                        <p:cTn id="17" dur="500" fill="hold"/>
                                        <p:tgtEl>
                                          <p:spTgt spid="9">
                                            <p:graphicEl>
                                              <a:chart seriesIdx="0" categoryIdx="1" bldStep="ptInCategory"/>
                                            </p:graphicEl>
                                          </p:spTgt>
                                        </p:tgtEl>
                                        <p:attrNameLst>
                                          <p:attrName>ppt_w</p:attrName>
                                        </p:attrNameLst>
                                      </p:cBhvr>
                                      <p:tavLst>
                                        <p:tav tm="0%">
                                          <p:val>
                                            <p:strVal val="#ppt_w"/>
                                          </p:val>
                                        </p:tav>
                                        <p:tav tm="100%">
                                          <p:val>
                                            <p:strVal val="#ppt_w"/>
                                          </p:val>
                                        </p:tav>
                                      </p:tavLst>
                                    </p:anim>
                                    <p:anim calcmode="lin" valueType="num">
                                      <p:cBhvr>
                                        <p:cTn id="18" dur="500" fill="hold"/>
                                        <p:tgtEl>
                                          <p:spTgt spid="9">
                                            <p:graphicEl>
                                              <a:chart seriesIdx="0" categoryIdx="1" bldStep="ptInCategory"/>
                                            </p:graphicEl>
                                          </p:spTgt>
                                        </p:tgtEl>
                                        <p:attrNameLst>
                                          <p:attrName>ppt_h</p:attrName>
                                        </p:attrNameLst>
                                      </p:cBhvr>
                                      <p:tavLst>
                                        <p:tav tm="0%">
                                          <p:val>
                                            <p:fltVal val="0"/>
                                          </p:val>
                                        </p:tav>
                                        <p:tav tm="1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9">
                                            <p:graphicEl>
                                              <a:chart seriesIdx="0" categoryIdx="2" bldStep="ptInCategory"/>
                                            </p:graphicEl>
                                          </p:spTgt>
                                        </p:tgtEl>
                                        <p:attrNameLst>
                                          <p:attrName>style.visibility</p:attrName>
                                        </p:attrNameLst>
                                      </p:cBhvr>
                                      <p:to>
                                        <p:strVal val="visible"/>
                                      </p:to>
                                    </p:set>
                                    <p:anim calcmode="lin" valueType="num">
                                      <p:cBhvr>
                                        <p:cTn id="23" dur="500" fill="hold"/>
                                        <p:tgtEl>
                                          <p:spTgt spid="9">
                                            <p:graphicEl>
                                              <a:chart seriesIdx="0" categoryIdx="2" bldStep="ptInCategory"/>
                                            </p:graphicEl>
                                          </p:spTgt>
                                        </p:tgtEl>
                                        <p:attrNameLst>
                                          <p:attrName>ppt_x</p:attrName>
                                        </p:attrNameLst>
                                      </p:cBhvr>
                                      <p:tavLst>
                                        <p:tav tm="0%">
                                          <p:val>
                                            <p:strVal val="#ppt_x"/>
                                          </p:val>
                                        </p:tav>
                                        <p:tav tm="100%">
                                          <p:val>
                                            <p:strVal val="#ppt_x"/>
                                          </p:val>
                                        </p:tav>
                                      </p:tavLst>
                                    </p:anim>
                                    <p:anim calcmode="lin" valueType="num">
                                      <p:cBhvr>
                                        <p:cTn id="24" dur="500" fill="hold"/>
                                        <p:tgtEl>
                                          <p:spTgt spid="9">
                                            <p:graphicEl>
                                              <a:chart seriesIdx="0" categoryIdx="2" bldStep="ptInCategory"/>
                                            </p:graphicEl>
                                          </p:spTgt>
                                        </p:tgtEl>
                                        <p:attrNameLst>
                                          <p:attrName>ppt_y</p:attrName>
                                        </p:attrNameLst>
                                      </p:cBhvr>
                                      <p:tavLst>
                                        <p:tav tm="0%">
                                          <p:val>
                                            <p:strVal val="#ppt_y+#ppt_h/2"/>
                                          </p:val>
                                        </p:tav>
                                        <p:tav tm="100%">
                                          <p:val>
                                            <p:strVal val="#ppt_y"/>
                                          </p:val>
                                        </p:tav>
                                      </p:tavLst>
                                    </p:anim>
                                    <p:anim calcmode="lin" valueType="num">
                                      <p:cBhvr>
                                        <p:cTn id="25" dur="500" fill="hold"/>
                                        <p:tgtEl>
                                          <p:spTgt spid="9">
                                            <p:graphicEl>
                                              <a:chart seriesIdx="0" categoryIdx="2" bldStep="ptInCategory"/>
                                            </p:graphicEl>
                                          </p:spTgt>
                                        </p:tgtEl>
                                        <p:attrNameLst>
                                          <p:attrName>ppt_w</p:attrName>
                                        </p:attrNameLst>
                                      </p:cBhvr>
                                      <p:tavLst>
                                        <p:tav tm="0%">
                                          <p:val>
                                            <p:strVal val="#ppt_w"/>
                                          </p:val>
                                        </p:tav>
                                        <p:tav tm="100%">
                                          <p:val>
                                            <p:strVal val="#ppt_w"/>
                                          </p:val>
                                        </p:tav>
                                      </p:tavLst>
                                    </p:anim>
                                    <p:anim calcmode="lin" valueType="num">
                                      <p:cBhvr>
                                        <p:cTn id="26" dur="500" fill="hold"/>
                                        <p:tgtEl>
                                          <p:spTgt spid="9">
                                            <p:graphicEl>
                                              <a:chart seriesIdx="0" categoryIdx="2" bldStep="ptInCategory"/>
                                            </p:graphicEl>
                                          </p:spTgt>
                                        </p:tgtEl>
                                        <p:attrNameLst>
                                          <p:attrName>ppt_h</p:attrName>
                                        </p:attrNameLst>
                                      </p:cBhvr>
                                      <p:tavLst>
                                        <p:tav tm="0%">
                                          <p:val>
                                            <p:fltVal val="0"/>
                                          </p:val>
                                        </p:tav>
                                        <p:tav tm="1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9">
                                            <p:graphicEl>
                                              <a:chart seriesIdx="0" categoryIdx="3" bldStep="ptInCategory"/>
                                            </p:graphicEl>
                                          </p:spTgt>
                                        </p:tgtEl>
                                        <p:attrNameLst>
                                          <p:attrName>style.visibility</p:attrName>
                                        </p:attrNameLst>
                                      </p:cBhvr>
                                      <p:to>
                                        <p:strVal val="visible"/>
                                      </p:to>
                                    </p:set>
                                    <p:anim calcmode="lin" valueType="num">
                                      <p:cBhvr>
                                        <p:cTn id="31" dur="500" fill="hold"/>
                                        <p:tgtEl>
                                          <p:spTgt spid="9">
                                            <p:graphicEl>
                                              <a:chart seriesIdx="0" categoryIdx="3" bldStep="ptInCategory"/>
                                            </p:graphicEl>
                                          </p:spTgt>
                                        </p:tgtEl>
                                        <p:attrNameLst>
                                          <p:attrName>ppt_x</p:attrName>
                                        </p:attrNameLst>
                                      </p:cBhvr>
                                      <p:tavLst>
                                        <p:tav tm="0%">
                                          <p:val>
                                            <p:strVal val="#ppt_x"/>
                                          </p:val>
                                        </p:tav>
                                        <p:tav tm="100%">
                                          <p:val>
                                            <p:strVal val="#ppt_x"/>
                                          </p:val>
                                        </p:tav>
                                      </p:tavLst>
                                    </p:anim>
                                    <p:anim calcmode="lin" valueType="num">
                                      <p:cBhvr>
                                        <p:cTn id="32" dur="500" fill="hold"/>
                                        <p:tgtEl>
                                          <p:spTgt spid="9">
                                            <p:graphicEl>
                                              <a:chart seriesIdx="0" categoryIdx="3" bldStep="ptInCategory"/>
                                            </p:graphicEl>
                                          </p:spTgt>
                                        </p:tgtEl>
                                        <p:attrNameLst>
                                          <p:attrName>ppt_y</p:attrName>
                                        </p:attrNameLst>
                                      </p:cBhvr>
                                      <p:tavLst>
                                        <p:tav tm="0%">
                                          <p:val>
                                            <p:strVal val="#ppt_y+#ppt_h/2"/>
                                          </p:val>
                                        </p:tav>
                                        <p:tav tm="100%">
                                          <p:val>
                                            <p:strVal val="#ppt_y"/>
                                          </p:val>
                                        </p:tav>
                                      </p:tavLst>
                                    </p:anim>
                                    <p:anim calcmode="lin" valueType="num">
                                      <p:cBhvr>
                                        <p:cTn id="33" dur="500" fill="hold"/>
                                        <p:tgtEl>
                                          <p:spTgt spid="9">
                                            <p:graphicEl>
                                              <a:chart seriesIdx="0" categoryIdx="3" bldStep="ptInCategory"/>
                                            </p:graphicEl>
                                          </p:spTgt>
                                        </p:tgtEl>
                                        <p:attrNameLst>
                                          <p:attrName>ppt_w</p:attrName>
                                        </p:attrNameLst>
                                      </p:cBhvr>
                                      <p:tavLst>
                                        <p:tav tm="0%">
                                          <p:val>
                                            <p:strVal val="#ppt_w"/>
                                          </p:val>
                                        </p:tav>
                                        <p:tav tm="100%">
                                          <p:val>
                                            <p:strVal val="#ppt_w"/>
                                          </p:val>
                                        </p:tav>
                                      </p:tavLst>
                                    </p:anim>
                                    <p:anim calcmode="lin" valueType="num">
                                      <p:cBhvr>
                                        <p:cTn id="34" dur="500" fill="hold"/>
                                        <p:tgtEl>
                                          <p:spTgt spid="9">
                                            <p:graphicEl>
                                              <a:chart seriesIdx="0" categoryIdx="3" bldStep="ptInCategory"/>
                                            </p:graphicEl>
                                          </p:spTgt>
                                        </p:tgtEl>
                                        <p:attrNameLst>
                                          <p:attrName>ppt_h</p:attrName>
                                        </p:attrNameLst>
                                      </p:cBhvr>
                                      <p:tavLst>
                                        <p:tav tm="0%">
                                          <p:val>
                                            <p:fltVal val="0"/>
                                          </p:val>
                                        </p:tav>
                                        <p:tav tm="1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9">
                                            <p:graphicEl>
                                              <a:chart seriesIdx="0" categoryIdx="4" bldStep="ptInCategory"/>
                                            </p:graphicEl>
                                          </p:spTgt>
                                        </p:tgtEl>
                                        <p:attrNameLst>
                                          <p:attrName>style.visibility</p:attrName>
                                        </p:attrNameLst>
                                      </p:cBhvr>
                                      <p:to>
                                        <p:strVal val="visible"/>
                                      </p:to>
                                    </p:set>
                                    <p:anim calcmode="lin" valueType="num">
                                      <p:cBhvr>
                                        <p:cTn id="39" dur="500" fill="hold"/>
                                        <p:tgtEl>
                                          <p:spTgt spid="9">
                                            <p:graphicEl>
                                              <a:chart seriesIdx="0" categoryIdx="4" bldStep="ptInCategory"/>
                                            </p:graphicEl>
                                          </p:spTgt>
                                        </p:tgtEl>
                                        <p:attrNameLst>
                                          <p:attrName>ppt_x</p:attrName>
                                        </p:attrNameLst>
                                      </p:cBhvr>
                                      <p:tavLst>
                                        <p:tav tm="0%">
                                          <p:val>
                                            <p:strVal val="#ppt_x"/>
                                          </p:val>
                                        </p:tav>
                                        <p:tav tm="100%">
                                          <p:val>
                                            <p:strVal val="#ppt_x"/>
                                          </p:val>
                                        </p:tav>
                                      </p:tavLst>
                                    </p:anim>
                                    <p:anim calcmode="lin" valueType="num">
                                      <p:cBhvr>
                                        <p:cTn id="40" dur="500" fill="hold"/>
                                        <p:tgtEl>
                                          <p:spTgt spid="9">
                                            <p:graphicEl>
                                              <a:chart seriesIdx="0" categoryIdx="4" bldStep="ptInCategory"/>
                                            </p:graphicEl>
                                          </p:spTgt>
                                        </p:tgtEl>
                                        <p:attrNameLst>
                                          <p:attrName>ppt_y</p:attrName>
                                        </p:attrNameLst>
                                      </p:cBhvr>
                                      <p:tavLst>
                                        <p:tav tm="0%">
                                          <p:val>
                                            <p:strVal val="#ppt_y+#ppt_h/2"/>
                                          </p:val>
                                        </p:tav>
                                        <p:tav tm="100%">
                                          <p:val>
                                            <p:strVal val="#ppt_y"/>
                                          </p:val>
                                        </p:tav>
                                      </p:tavLst>
                                    </p:anim>
                                    <p:anim calcmode="lin" valueType="num">
                                      <p:cBhvr>
                                        <p:cTn id="41" dur="500" fill="hold"/>
                                        <p:tgtEl>
                                          <p:spTgt spid="9">
                                            <p:graphicEl>
                                              <a:chart seriesIdx="0" categoryIdx="4" bldStep="ptInCategory"/>
                                            </p:graphicEl>
                                          </p:spTgt>
                                        </p:tgtEl>
                                        <p:attrNameLst>
                                          <p:attrName>ppt_w</p:attrName>
                                        </p:attrNameLst>
                                      </p:cBhvr>
                                      <p:tavLst>
                                        <p:tav tm="0%">
                                          <p:val>
                                            <p:strVal val="#ppt_w"/>
                                          </p:val>
                                        </p:tav>
                                        <p:tav tm="100%">
                                          <p:val>
                                            <p:strVal val="#ppt_w"/>
                                          </p:val>
                                        </p:tav>
                                      </p:tavLst>
                                    </p:anim>
                                    <p:anim calcmode="lin" valueType="num">
                                      <p:cBhvr>
                                        <p:cTn id="42" dur="500" fill="hold"/>
                                        <p:tgtEl>
                                          <p:spTgt spid="9">
                                            <p:graphicEl>
                                              <a:chart seriesIdx="0" categoryIdx="4" bldStep="ptInCategory"/>
                                            </p:graphicEl>
                                          </p:spTgt>
                                        </p:tgtEl>
                                        <p:attrNameLst>
                                          <p:attrName>ppt_h</p:attrName>
                                        </p:attrNameLst>
                                      </p:cBhvr>
                                      <p:tavLst>
                                        <p:tav tm="0%">
                                          <p:val>
                                            <p:fltVal val="0"/>
                                          </p:val>
                                        </p:tav>
                                        <p:tav tm="1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9">
                                            <p:graphicEl>
                                              <a:chart seriesIdx="0" categoryIdx="5" bldStep="ptInCategory"/>
                                            </p:graphicEl>
                                          </p:spTgt>
                                        </p:tgtEl>
                                        <p:attrNameLst>
                                          <p:attrName>style.visibility</p:attrName>
                                        </p:attrNameLst>
                                      </p:cBhvr>
                                      <p:to>
                                        <p:strVal val="visible"/>
                                      </p:to>
                                    </p:set>
                                    <p:anim calcmode="lin" valueType="num">
                                      <p:cBhvr>
                                        <p:cTn id="47" dur="500" fill="hold"/>
                                        <p:tgtEl>
                                          <p:spTgt spid="9">
                                            <p:graphicEl>
                                              <a:chart seriesIdx="0" categoryIdx="5" bldStep="ptInCategory"/>
                                            </p:graphicEl>
                                          </p:spTgt>
                                        </p:tgtEl>
                                        <p:attrNameLst>
                                          <p:attrName>ppt_x</p:attrName>
                                        </p:attrNameLst>
                                      </p:cBhvr>
                                      <p:tavLst>
                                        <p:tav tm="0%">
                                          <p:val>
                                            <p:strVal val="#ppt_x"/>
                                          </p:val>
                                        </p:tav>
                                        <p:tav tm="100%">
                                          <p:val>
                                            <p:strVal val="#ppt_x"/>
                                          </p:val>
                                        </p:tav>
                                      </p:tavLst>
                                    </p:anim>
                                    <p:anim calcmode="lin" valueType="num">
                                      <p:cBhvr>
                                        <p:cTn id="48" dur="500" fill="hold"/>
                                        <p:tgtEl>
                                          <p:spTgt spid="9">
                                            <p:graphicEl>
                                              <a:chart seriesIdx="0" categoryIdx="5" bldStep="ptInCategory"/>
                                            </p:graphicEl>
                                          </p:spTgt>
                                        </p:tgtEl>
                                        <p:attrNameLst>
                                          <p:attrName>ppt_y</p:attrName>
                                        </p:attrNameLst>
                                      </p:cBhvr>
                                      <p:tavLst>
                                        <p:tav tm="0%">
                                          <p:val>
                                            <p:strVal val="#ppt_y+#ppt_h/2"/>
                                          </p:val>
                                        </p:tav>
                                        <p:tav tm="100%">
                                          <p:val>
                                            <p:strVal val="#ppt_y"/>
                                          </p:val>
                                        </p:tav>
                                      </p:tavLst>
                                    </p:anim>
                                    <p:anim calcmode="lin" valueType="num">
                                      <p:cBhvr>
                                        <p:cTn id="49" dur="500" fill="hold"/>
                                        <p:tgtEl>
                                          <p:spTgt spid="9">
                                            <p:graphicEl>
                                              <a:chart seriesIdx="0" categoryIdx="5" bldStep="ptInCategory"/>
                                            </p:graphicEl>
                                          </p:spTgt>
                                        </p:tgtEl>
                                        <p:attrNameLst>
                                          <p:attrName>ppt_w</p:attrName>
                                        </p:attrNameLst>
                                      </p:cBhvr>
                                      <p:tavLst>
                                        <p:tav tm="0%">
                                          <p:val>
                                            <p:strVal val="#ppt_w"/>
                                          </p:val>
                                        </p:tav>
                                        <p:tav tm="100%">
                                          <p:val>
                                            <p:strVal val="#ppt_w"/>
                                          </p:val>
                                        </p:tav>
                                      </p:tavLst>
                                    </p:anim>
                                    <p:anim calcmode="lin" valueType="num">
                                      <p:cBhvr>
                                        <p:cTn id="50" dur="500" fill="hold"/>
                                        <p:tgtEl>
                                          <p:spTgt spid="9">
                                            <p:graphicEl>
                                              <a:chart seriesIdx="0" categoryIdx="5" bldStep="ptInCategory"/>
                                            </p:graphicEl>
                                          </p:spTgt>
                                        </p:tgtEl>
                                        <p:attrNameLst>
                                          <p:attrName>ppt_h</p:attrName>
                                        </p:attrNameLst>
                                      </p:cBhvr>
                                      <p:tavLst>
                                        <p:tav tm="0%">
                                          <p:val>
                                            <p:fltVal val="0"/>
                                          </p:val>
                                        </p:tav>
                                        <p:tav tm="1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animBg="0"/>
        </p:bldSub>
      </p:bldGraphic>
    </p:bldLst>
  </p:timing>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
          </a:bodyPr>
          <a:lstStyle/>
          <a:p>
            <a:r>
              <a:rPr lang="en-US" dirty="0" smtClean="0"/>
              <a:t>The US now has one of lowest rates of intergenerational mobility</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purl.oclc.org/ooxml/drawingml/chart">
            <c:chart xmlns:c="http://purl.oclc.org/ooxml/drawingml/chart" xmlns:r="http://purl.oclc.org/ooxml/officeDocument/relationships" r:id="rId3"/>
          </a:graphicData>
        </a:graphic>
      </p:graphicFrame>
      <p:sp>
        <p:nvSpPr>
          <p:cNvPr id="10" name="TextBox 9"/>
          <p:cNvSpPr txBox="1"/>
          <p:nvPr/>
        </p:nvSpPr>
        <p:spPr>
          <a:xfrm>
            <a:off x="1524000" y="6248402"/>
            <a:ext cx="6781800" cy="430887"/>
          </a:xfrm>
          <a:prstGeom prst="rect">
            <a:avLst/>
          </a:prstGeom>
          <a:noFill/>
        </p:spPr>
        <p:txBody>
          <a:bodyPr wrap="square" rtlCol="0">
            <a:spAutoFit/>
          </a:bodyPr>
          <a:lstStyle/>
          <a:p>
            <a:r>
              <a:rPr lang="en-US" sz="1100" dirty="0">
                <a:latin typeface="+mj-lt"/>
              </a:rPr>
              <a:t>Source: </a:t>
            </a:r>
            <a:r>
              <a:rPr lang="en-US" sz="1100" dirty="0" err="1">
                <a:latin typeface="+mj-lt"/>
              </a:rPr>
              <a:t>Corak</a:t>
            </a:r>
            <a:r>
              <a:rPr lang="en-US" sz="1100" dirty="0">
                <a:latin typeface="+mj-lt"/>
              </a:rPr>
              <a:t>, Miles. </a:t>
            </a:r>
            <a:r>
              <a:rPr lang="en-US" sz="1100" i="1" dirty="0">
                <a:latin typeface="+mj-lt"/>
              </a:rPr>
              <a:t>Chasing the Same Dream, Climbing Different Ladders</a:t>
            </a:r>
            <a:r>
              <a:rPr lang="en-US" sz="1100" dirty="0">
                <a:latin typeface="+mj-lt"/>
              </a:rPr>
              <a:t>. Economic Mobility Project; Pew Charitable Trusts, 2010.</a:t>
            </a:r>
          </a:p>
        </p:txBody>
      </p:sp>
      <p:sp>
        <p:nvSpPr>
          <p:cNvPr id="2" name="Oval 1"/>
          <p:cNvSpPr/>
          <p:nvPr/>
        </p:nvSpPr>
        <p:spPr>
          <a:xfrm>
            <a:off x="2667000" y="2667000"/>
            <a:ext cx="1981200" cy="762000"/>
          </a:xfrm>
          <a:prstGeom prst="ellipse">
            <a:avLst/>
          </a:prstGeom>
          <a:noFill/>
          <a:ln>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4082"/>
      </p:ext>
    </p:extLst>
  </p:cSld>
  <p:clrMapOvr>
    <a:masterClrMapping/>
  </p:clrMapOvr>
  <p:timing>
    <p:tnLst>
      <p:par>
        <p:cTn id="1" dur="indefinite" restart="never" nodeType="tmRoot"/>
      </p:par>
    </p:tnLst>
  </p:timing>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
          </a:bodyPr>
          <a:lstStyle/>
          <a:p>
            <a:r>
              <a:rPr lang="en-US" dirty="0" smtClean="0"/>
              <a:t>At macro level, better and more equal education is not the only answer.</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But at the individual level, it really is.  </a:t>
            </a:r>
          </a:p>
        </p:txBody>
      </p:sp>
    </p:spTree>
    <p:extLst>
      <p:ext uri="{BB962C8B-B14F-4D97-AF65-F5344CB8AC3E}">
        <p14:creationId xmlns:p14="http://schemas.microsoft.com/office/powerpoint/2010/main" val="19534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24000" y="609600"/>
            <a:ext cx="9144000" cy="382852"/>
          </a:xfrm>
          <a:prstGeom prst="rect">
            <a:avLst/>
          </a:prstGeom>
          <a:noFill/>
          <a:ln w="9525">
            <a:noFill/>
            <a:miter lim="8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3600">
                <a:latin typeface="+mj-lt"/>
                <a:ea typeface="+mj-ea"/>
                <a:cs typeface="+mj-cs"/>
              </a:rPr>
              <a:t>College Grads Earn More</a:t>
            </a:r>
            <a:endParaRPr lang="en-US" sz="3600" dirty="0">
              <a:latin typeface="+mj-lt"/>
              <a:ea typeface="+mj-ea"/>
              <a:cs typeface="+mj-cs"/>
            </a:endParaRPr>
          </a:p>
        </p:txBody>
      </p:sp>
      <p:sp>
        <p:nvSpPr>
          <p:cNvPr id="8" name="Text Placeholder 3"/>
          <p:cNvSpPr txBox="1">
            <a:spLocks/>
          </p:cNvSpPr>
          <p:nvPr/>
        </p:nvSpPr>
        <p:spPr>
          <a:xfrm>
            <a:off x="1524000" y="6324600"/>
            <a:ext cx="9144000" cy="304800"/>
          </a:xfrm>
          <a:prstGeom prst="rect">
            <a:avLst/>
          </a:prstGeom>
        </p:spPr>
        <p:txBody>
          <a:bodyPr vert="horz" lIns="91440" tIns="45720" rIns="91440" bIns="45720" rtlCol="0" anchor="ctr">
            <a:noAutofit/>
          </a:bodyPr>
          <a:lstStyle/>
          <a:p>
            <a:pPr>
              <a:defRPr/>
            </a:pPr>
            <a:r>
              <a:rPr lang="en-US" sz="1100" dirty="0"/>
              <a:t>Source: College Board, Education Pays, 2013, Figure 1.1: Median Earnings and Tax Payments of Full-Time Year-Round Workers Ages 25 and Older, by Education Level, 2011</a:t>
            </a:r>
          </a:p>
        </p:txBody>
      </p:sp>
      <p:sp>
        <p:nvSpPr>
          <p:cNvPr id="9" name="Content Placeholder 4"/>
          <p:cNvSpPr txBox="1">
            <a:spLocks/>
          </p:cNvSpPr>
          <p:nvPr/>
        </p:nvSpPr>
        <p:spPr bwMode="auto">
          <a:xfrm>
            <a:off x="2052711" y="5216406"/>
            <a:ext cx="8342334" cy="1061565"/>
          </a:xfrm>
          <a:prstGeom prst="rect">
            <a:avLst/>
          </a:prstGeom>
          <a:noFill/>
          <a:ln w="9525">
            <a:noFill/>
            <a:miter lim="8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20%"/>
              </a:spcBef>
              <a:spcAft>
                <a:spcPct val="0%"/>
              </a:spcAft>
              <a:defRPr/>
            </a:pPr>
            <a:endParaRPr lang="en-US" sz="2800" i="1">
              <a:solidFill>
                <a:schemeClr val="accent2"/>
              </a:solidFill>
            </a:endParaRPr>
          </a:p>
          <a:p>
            <a:pPr algn="ctr" eaLnBrk="0" fontAlgn="base" hangingPunct="0">
              <a:spcBef>
                <a:spcPct val="20%"/>
              </a:spcBef>
              <a:spcAft>
                <a:spcPct val="0%"/>
              </a:spcAft>
              <a:defRPr/>
            </a:pPr>
            <a:endParaRPr lang="en-US" sz="2800" i="1">
              <a:solidFill>
                <a:schemeClr val="accent2"/>
              </a:solidFill>
            </a:endParaRPr>
          </a:p>
          <a:p>
            <a:pPr lvl="1" algn="ctr" eaLnBrk="0" fontAlgn="base" hangingPunct="0">
              <a:spcBef>
                <a:spcPct val="20%"/>
              </a:spcBef>
              <a:spcAft>
                <a:spcPct val="0%"/>
              </a:spcAft>
              <a:defRPr/>
            </a:pPr>
            <a:endParaRPr lang="en-US" sz="2800" i="1" dirty="0">
              <a:solidFill>
                <a:schemeClr val="accent2"/>
              </a:solidFill>
            </a:endParaRPr>
          </a:p>
        </p:txBody>
      </p:sp>
      <p:graphicFrame>
        <p:nvGraphicFramePr>
          <p:cNvPr id="10" name="Chart 9"/>
          <p:cNvGraphicFramePr/>
          <p:nvPr/>
        </p:nvGraphicFramePr>
        <p:xfrm>
          <a:off x="1701421" y="1337481"/>
          <a:ext cx="8775510" cy="4885898"/>
        </p:xfrm>
        <a:graphic>
          <a:graphicData uri="http://purl.oclc.org/ooxml/drawingml/chart">
            <c:chart xmlns:c="http://purl.oclc.org/ooxml/drawingml/chart" xmlns:r="http://purl.oclc.org/ooxml/officeDocument/relationships" r:id="rId2"/>
          </a:graphicData>
        </a:graphic>
      </p:graphicFrame>
      <p:cxnSp>
        <p:nvCxnSpPr>
          <p:cNvPr id="11" name="Straight Arrow Connector 10"/>
          <p:cNvCxnSpPr/>
          <p:nvPr/>
        </p:nvCxnSpPr>
        <p:spPr>
          <a:xfrm flipV="1">
            <a:off x="3311858" y="2019869"/>
            <a:ext cx="6223379" cy="204716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66197" y="4203510"/>
            <a:ext cx="941696" cy="338554"/>
          </a:xfrm>
          <a:prstGeom prst="rect">
            <a:avLst/>
          </a:prstGeom>
          <a:noFill/>
        </p:spPr>
        <p:txBody>
          <a:bodyPr wrap="square" rtlCol="0">
            <a:spAutoFit/>
          </a:bodyPr>
          <a:lstStyle/>
          <a:p>
            <a:r>
              <a:rPr lang="en-US" sz="1600" b="1" dirty="0">
                <a:latin typeface="+mj-lt"/>
              </a:rPr>
              <a:t>$25,100</a:t>
            </a:r>
          </a:p>
        </p:txBody>
      </p:sp>
      <p:sp>
        <p:nvSpPr>
          <p:cNvPr id="13" name="TextBox 12"/>
          <p:cNvSpPr txBox="1"/>
          <p:nvPr/>
        </p:nvSpPr>
        <p:spPr>
          <a:xfrm>
            <a:off x="3982885" y="4028358"/>
            <a:ext cx="941696" cy="338554"/>
          </a:xfrm>
          <a:prstGeom prst="rect">
            <a:avLst/>
          </a:prstGeom>
          <a:noFill/>
        </p:spPr>
        <p:txBody>
          <a:bodyPr wrap="square" rtlCol="0">
            <a:spAutoFit/>
          </a:bodyPr>
          <a:lstStyle/>
          <a:p>
            <a:r>
              <a:rPr lang="en-US" sz="1600" b="1" dirty="0">
                <a:latin typeface="+mj-lt"/>
              </a:rPr>
              <a:t>$35,400</a:t>
            </a:r>
          </a:p>
        </p:txBody>
      </p:sp>
      <p:sp>
        <p:nvSpPr>
          <p:cNvPr id="14" name="TextBox 13"/>
          <p:cNvSpPr txBox="1"/>
          <p:nvPr/>
        </p:nvSpPr>
        <p:spPr>
          <a:xfrm>
            <a:off x="4885913" y="3853211"/>
            <a:ext cx="941696" cy="338554"/>
          </a:xfrm>
          <a:prstGeom prst="rect">
            <a:avLst/>
          </a:prstGeom>
          <a:noFill/>
        </p:spPr>
        <p:txBody>
          <a:bodyPr wrap="square" rtlCol="0">
            <a:spAutoFit/>
          </a:bodyPr>
          <a:lstStyle/>
          <a:p>
            <a:r>
              <a:rPr lang="en-US" sz="1600" b="1" dirty="0">
                <a:latin typeface="+mj-lt"/>
              </a:rPr>
              <a:t>$40,400</a:t>
            </a:r>
          </a:p>
        </p:txBody>
      </p:sp>
      <p:sp>
        <p:nvSpPr>
          <p:cNvPr id="15" name="TextBox 14"/>
          <p:cNvSpPr txBox="1"/>
          <p:nvPr/>
        </p:nvSpPr>
        <p:spPr>
          <a:xfrm>
            <a:off x="5707053" y="3759951"/>
            <a:ext cx="941696" cy="338554"/>
          </a:xfrm>
          <a:prstGeom prst="rect">
            <a:avLst/>
          </a:prstGeom>
          <a:noFill/>
        </p:spPr>
        <p:txBody>
          <a:bodyPr wrap="square" rtlCol="0">
            <a:spAutoFit/>
          </a:bodyPr>
          <a:lstStyle/>
          <a:p>
            <a:r>
              <a:rPr lang="en-US" sz="1600" b="1" dirty="0">
                <a:latin typeface="+mj-lt"/>
              </a:rPr>
              <a:t>$44,800</a:t>
            </a:r>
          </a:p>
        </p:txBody>
      </p:sp>
      <p:sp>
        <p:nvSpPr>
          <p:cNvPr id="16" name="TextBox 15"/>
          <p:cNvSpPr txBox="1"/>
          <p:nvPr/>
        </p:nvSpPr>
        <p:spPr>
          <a:xfrm>
            <a:off x="6637376" y="3434680"/>
            <a:ext cx="941696" cy="338554"/>
          </a:xfrm>
          <a:prstGeom prst="rect">
            <a:avLst/>
          </a:prstGeom>
          <a:noFill/>
        </p:spPr>
        <p:txBody>
          <a:bodyPr wrap="square" rtlCol="0">
            <a:spAutoFit/>
          </a:bodyPr>
          <a:lstStyle/>
          <a:p>
            <a:r>
              <a:rPr lang="en-US" sz="1600" b="1" dirty="0">
                <a:latin typeface="+mj-lt"/>
              </a:rPr>
              <a:t>$56,500</a:t>
            </a:r>
          </a:p>
        </p:txBody>
      </p:sp>
      <p:sp>
        <p:nvSpPr>
          <p:cNvPr id="17" name="TextBox 16"/>
          <p:cNvSpPr txBox="1"/>
          <p:nvPr/>
        </p:nvSpPr>
        <p:spPr>
          <a:xfrm>
            <a:off x="7540404" y="3095761"/>
            <a:ext cx="941696" cy="338554"/>
          </a:xfrm>
          <a:prstGeom prst="rect">
            <a:avLst/>
          </a:prstGeom>
          <a:noFill/>
        </p:spPr>
        <p:txBody>
          <a:bodyPr wrap="square" rtlCol="0">
            <a:spAutoFit/>
          </a:bodyPr>
          <a:lstStyle/>
          <a:p>
            <a:r>
              <a:rPr lang="en-US" sz="1600" b="1" dirty="0">
                <a:latin typeface="+mj-lt"/>
              </a:rPr>
              <a:t>$70,000</a:t>
            </a:r>
          </a:p>
        </p:txBody>
      </p:sp>
      <p:sp>
        <p:nvSpPr>
          <p:cNvPr id="18" name="TextBox 17"/>
          <p:cNvSpPr txBox="1"/>
          <p:nvPr/>
        </p:nvSpPr>
        <p:spPr>
          <a:xfrm>
            <a:off x="8386565" y="2440668"/>
            <a:ext cx="941696" cy="338554"/>
          </a:xfrm>
          <a:prstGeom prst="rect">
            <a:avLst/>
          </a:prstGeom>
          <a:noFill/>
        </p:spPr>
        <p:txBody>
          <a:bodyPr wrap="square" rtlCol="0">
            <a:spAutoFit/>
          </a:bodyPr>
          <a:lstStyle/>
          <a:p>
            <a:r>
              <a:rPr lang="en-US" sz="1600" b="1" dirty="0">
                <a:latin typeface="+mj-lt"/>
              </a:rPr>
              <a:t>$91,000</a:t>
            </a:r>
          </a:p>
        </p:txBody>
      </p:sp>
      <p:sp>
        <p:nvSpPr>
          <p:cNvPr id="19" name="TextBox 18"/>
          <p:cNvSpPr txBox="1"/>
          <p:nvPr/>
        </p:nvSpPr>
        <p:spPr>
          <a:xfrm>
            <a:off x="9185586" y="2183636"/>
            <a:ext cx="1064509" cy="338554"/>
          </a:xfrm>
          <a:prstGeom prst="rect">
            <a:avLst/>
          </a:prstGeom>
          <a:noFill/>
        </p:spPr>
        <p:txBody>
          <a:bodyPr wrap="square" rtlCol="0">
            <a:spAutoFit/>
          </a:bodyPr>
          <a:lstStyle/>
          <a:p>
            <a:r>
              <a:rPr lang="en-US" sz="1600" b="1" dirty="0">
                <a:latin typeface="+mj-lt"/>
              </a:rPr>
              <a:t>$102,200</a:t>
            </a:r>
          </a:p>
        </p:txBody>
      </p:sp>
    </p:spTree>
    <p:extLst>
      <p:ext uri="{BB962C8B-B14F-4D97-AF65-F5344CB8AC3E}">
        <p14:creationId xmlns:p14="http://schemas.microsoft.com/office/powerpoint/2010/main" val="44522337"/>
      </p:ext>
    </p:extLst>
  </p:cSld>
  <p:clrMapOvr>
    <a:masterClrMapping/>
  </p:clrMapOvr>
  <p:timing>
    <p:tnLst>
      <p:par>
        <p:cTn id="1" dur="indefinite" restart="never" nodeType="tmRoot"/>
      </p:par>
    </p:tnLst>
  </p:timing>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1066800"/>
          </a:xfrm>
        </p:spPr>
        <p:txBody>
          <a:bodyPr>
            <a:noAutofit/>
          </a:bodyPr>
          <a:lstStyle/>
          <a:p>
            <a:r>
              <a:rPr lang="en-US" sz="3000" dirty="0">
                <a:latin typeface="+mn-lt"/>
              </a:rPr>
              <a:t>College Grads Less Likely to be Unemployed</a:t>
            </a:r>
          </a:p>
        </p:txBody>
      </p:sp>
      <p:graphicFrame>
        <p:nvGraphicFramePr>
          <p:cNvPr id="5" name="Chart 4"/>
          <p:cNvGraphicFramePr/>
          <p:nvPr/>
        </p:nvGraphicFramePr>
        <p:xfrm>
          <a:off x="1524000" y="1905000"/>
          <a:ext cx="8915400" cy="4267200"/>
        </p:xfrm>
        <a:graphic>
          <a:graphicData uri="http://purl.oclc.org/ooxml/drawingml/chart">
            <c:chart xmlns:c="http://purl.oclc.org/ooxml/drawingml/chart" xmlns:r="http://purl.oclc.org/ooxml/officeDocument/relationships" r:id="rId2"/>
          </a:graphicData>
        </a:graphic>
      </p:graphicFrame>
      <p:sp>
        <p:nvSpPr>
          <p:cNvPr id="6" name="Text Placeholder 3"/>
          <p:cNvSpPr>
            <a:spLocks noGrp="1"/>
          </p:cNvSpPr>
          <p:nvPr>
            <p:ph type="body" sz="quarter" idx="4294967295"/>
          </p:nvPr>
        </p:nvSpPr>
        <p:spPr>
          <a:xfrm>
            <a:off x="1524000" y="6248400"/>
            <a:ext cx="6553200" cy="228600"/>
          </a:xfrm>
          <a:prstGeom prst="rect">
            <a:avLst/>
          </a:prstGeom>
        </p:spPr>
        <p:txBody>
          <a:bodyPr>
            <a:noAutofit/>
          </a:bodyPr>
          <a:lstStyle/>
          <a:p>
            <a:pPr>
              <a:buNone/>
            </a:pPr>
            <a:r>
              <a:rPr lang="en-US" sz="1100" dirty="0"/>
              <a:t>Source: U.S. Bureau of Labor Statistics, Table A-4,   </a:t>
            </a:r>
            <a:r>
              <a:rPr lang="en-US" sz="1100" dirty="0">
                <a:hlinkClick r:id="rId3"/>
              </a:rPr>
              <a:t>http://www.bls.gov/news.release/empsit.t04htm</a:t>
            </a:r>
            <a:endParaRPr lang="en-US" sz="1100" dirty="0"/>
          </a:p>
        </p:txBody>
      </p:sp>
    </p:spTree>
    <p:extLst>
      <p:ext uri="{BB962C8B-B14F-4D97-AF65-F5344CB8AC3E}">
        <p14:creationId xmlns:p14="http://schemas.microsoft.com/office/powerpoint/2010/main" val="182624219"/>
      </p:ext>
    </p:extLst>
  </p:cSld>
  <p:clrMapOvr>
    <a:masterClrMapping/>
  </p:clrMapOvr>
  <p:timing>
    <p:tnLst>
      <p:par>
        <p:cTn id="1" dur="indefinite" restart="never" nodeType="tmRoot"/>
      </p:par>
    </p:tnLst>
  </p:timing>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Univers 55"/>
              </a:rPr>
              <a:t>They also stand out on the other things we value.</a:t>
            </a:r>
            <a:endParaRPr lang="en-US" dirty="0">
              <a:latin typeface="Univers 55"/>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4903070"/>
      </p:ext>
    </p:extLst>
  </p:cSld>
  <p:clrMapOvr>
    <a:masterClrMapping/>
  </p:clrMapOvr>
  <p:timing>
    <p:tnLst>
      <p:par>
        <p:cTn id="1" dur="indefinite" restart="never" nodeType="tmRoot"/>
      </p:par>
    </p:tnLst>
  </p:timing>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Autofit/>
          </a:bodyPr>
          <a:lstStyle/>
          <a:p>
            <a:r>
              <a:rPr lang="en-US" dirty="0" smtClean="0">
                <a:latin typeface="+mn-lt"/>
              </a:rPr>
              <a:t>College graduates more likely to vote</a:t>
            </a:r>
            <a:endParaRPr lang="en-US" dirty="0">
              <a:latin typeface="+mn-lt"/>
            </a:endParaRPr>
          </a:p>
        </p:txBody>
      </p:sp>
      <p:graphicFrame>
        <p:nvGraphicFramePr>
          <p:cNvPr id="4" name="Content Placeholder 3"/>
          <p:cNvGraphicFramePr>
            <a:graphicFrameLocks noGrp="1"/>
          </p:cNvGraphicFramePr>
          <p:nvPr>
            <p:ph idx="1"/>
          </p:nvPr>
        </p:nvGraphicFramePr>
        <p:xfrm>
          <a:off x="1524000" y="1447800"/>
          <a:ext cx="8915400" cy="4800600"/>
        </p:xfrm>
        <a:graphic>
          <a:graphicData uri="http://purl.oclc.org/ooxml/drawingml/chart">
            <c:chart xmlns:c="http://purl.oclc.org/ooxml/drawingml/chart" xmlns:r="http://purl.oclc.org/ooxml/officeDocument/relationships" r:id="rId2"/>
          </a:graphicData>
        </a:graphic>
      </p:graphicFrame>
      <p:sp>
        <p:nvSpPr>
          <p:cNvPr id="5" name="TextBox 4"/>
          <p:cNvSpPr txBox="1"/>
          <p:nvPr/>
        </p:nvSpPr>
        <p:spPr>
          <a:xfrm>
            <a:off x="1524001" y="6248400"/>
            <a:ext cx="6602681" cy="261610"/>
          </a:xfrm>
          <a:prstGeom prst="rect">
            <a:avLst/>
          </a:prstGeom>
          <a:noFill/>
        </p:spPr>
        <p:txBody>
          <a:bodyPr wrap="square" rtlCol="0">
            <a:spAutoFit/>
          </a:bodyPr>
          <a:lstStyle/>
          <a:p>
            <a:r>
              <a:rPr lang="en-US" sz="1100" dirty="0">
                <a:latin typeface="+mj-lt"/>
              </a:rPr>
              <a:t>Source: Education Pays 2013, The College Board </a:t>
            </a:r>
          </a:p>
        </p:txBody>
      </p:sp>
      <p:sp>
        <p:nvSpPr>
          <p:cNvPr id="6" name="TextBox 5"/>
          <p:cNvSpPr txBox="1"/>
          <p:nvPr/>
        </p:nvSpPr>
        <p:spPr>
          <a:xfrm>
            <a:off x="1524000" y="6096000"/>
            <a:ext cx="5562600" cy="261610"/>
          </a:xfrm>
          <a:prstGeom prst="rect">
            <a:avLst/>
          </a:prstGeom>
          <a:noFill/>
        </p:spPr>
        <p:txBody>
          <a:bodyPr wrap="square" rtlCol="0">
            <a:spAutoFit/>
          </a:bodyPr>
          <a:lstStyle/>
          <a:p>
            <a:r>
              <a:rPr lang="en-US" sz="1100" dirty="0">
                <a:latin typeface="+mj-lt"/>
              </a:rPr>
              <a:t>Note: Data include both those who are and are not registered to vote.</a:t>
            </a:r>
          </a:p>
        </p:txBody>
      </p:sp>
    </p:spTree>
    <p:extLst>
      <p:ext uri="{BB962C8B-B14F-4D97-AF65-F5344CB8AC3E}">
        <p14:creationId xmlns:p14="http://schemas.microsoft.com/office/powerpoint/2010/main" val="1433065116"/>
      </p:ext>
    </p:extLst>
  </p:cSld>
  <p:clrMapOvr>
    <a:masterClrMapping/>
  </p:clrMapOvr>
  <p:timing>
    <p:tnLst>
      <p:par>
        <p:cTn id="1" dur="indefinite" restart="never" nodeType="tmRoot"/>
      </p:par>
    </p:tnLst>
  </p:timing>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nvGraphicFramePr>
        <p:xfrm>
          <a:off x="1752600" y="1676400"/>
          <a:ext cx="8610600" cy="4343400"/>
        </p:xfrm>
        <a:graphic>
          <a:graphicData uri="http://purl.oclc.org/ooxml/drawingml/chart">
            <c:chart xmlns:c="http://purl.oclc.org/ooxml/drawingml/chart" xmlns:r="http://purl.oclc.org/ooxml/officeDocument/relationships" r:id="rId2"/>
          </a:graphicData>
        </a:graphic>
      </p:graphicFrame>
      <p:sp>
        <p:nvSpPr>
          <p:cNvPr id="8" name="TextBox 7"/>
          <p:cNvSpPr txBox="1"/>
          <p:nvPr/>
        </p:nvSpPr>
        <p:spPr>
          <a:xfrm>
            <a:off x="1524000" y="6019800"/>
            <a:ext cx="9144000" cy="261610"/>
          </a:xfrm>
          <a:prstGeom prst="rect">
            <a:avLst/>
          </a:prstGeom>
          <a:noFill/>
        </p:spPr>
        <p:txBody>
          <a:bodyPr wrap="square" rtlCol="0">
            <a:spAutoFit/>
          </a:bodyPr>
          <a:lstStyle/>
          <a:p>
            <a:r>
              <a:rPr lang="en-US" sz="1100" dirty="0">
                <a:latin typeface="+mj-lt"/>
              </a:rPr>
              <a:t>Note: Data represent percentage of total population that reported volunteering from September 2008 to September 2009</a:t>
            </a:r>
          </a:p>
        </p:txBody>
      </p:sp>
      <p:sp>
        <p:nvSpPr>
          <p:cNvPr id="5" name="Title 1"/>
          <p:cNvSpPr txBox="1">
            <a:spLocks/>
          </p:cNvSpPr>
          <p:nvPr/>
        </p:nvSpPr>
        <p:spPr bwMode="auto">
          <a:xfrm>
            <a:off x="1981200" y="381000"/>
            <a:ext cx="8229600" cy="1143000"/>
          </a:xfrm>
          <a:prstGeom prst="rect">
            <a:avLst/>
          </a:prstGeom>
          <a:noFill/>
          <a:ln w="9525">
            <a:noFill/>
            <a:miter lim="8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US" sz="3600" dirty="0">
                <a:ea typeface="+mj-ea"/>
                <a:cs typeface="+mj-cs"/>
              </a:rPr>
              <a:t>College graduates more likely to volunteer</a:t>
            </a:r>
          </a:p>
        </p:txBody>
      </p:sp>
      <p:sp>
        <p:nvSpPr>
          <p:cNvPr id="6" name="TextBox 5"/>
          <p:cNvSpPr txBox="1"/>
          <p:nvPr/>
        </p:nvSpPr>
        <p:spPr>
          <a:xfrm>
            <a:off x="1524001" y="6248400"/>
            <a:ext cx="6602681" cy="261610"/>
          </a:xfrm>
          <a:prstGeom prst="rect">
            <a:avLst/>
          </a:prstGeom>
          <a:noFill/>
        </p:spPr>
        <p:txBody>
          <a:bodyPr wrap="square" rtlCol="0">
            <a:spAutoFit/>
          </a:bodyPr>
          <a:lstStyle/>
          <a:p>
            <a:r>
              <a:rPr lang="en-US" sz="1100" dirty="0">
                <a:latin typeface="+mj-lt"/>
              </a:rPr>
              <a:t>Source: Education Pays 2013, The College Board </a:t>
            </a:r>
          </a:p>
        </p:txBody>
      </p:sp>
    </p:spTree>
    <p:extLst>
      <p:ext uri="{BB962C8B-B14F-4D97-AF65-F5344CB8AC3E}">
        <p14:creationId xmlns:p14="http://schemas.microsoft.com/office/powerpoint/2010/main" val="258776756"/>
      </p:ext>
    </p:extLst>
  </p:cSld>
  <p:clrMapOvr>
    <a:masterClrMapping/>
  </p:clrMapOvr>
  <p:timing>
    <p:tnLst>
      <p:par>
        <p:cTn id="1" dur="indefinite" restart="never" nodeType="tmRoot"/>
      </p:par>
    </p:tnLst>
  </p:timing>
</p:sld>
</file>

<file path=ppt/slides/slide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College Grads of all races far more likely to be in “Very Good” or “Excellent” Health</a:t>
            </a:r>
          </a:p>
        </p:txBody>
      </p:sp>
      <p:graphicFrame>
        <p:nvGraphicFramePr>
          <p:cNvPr id="7" name="Content Placeholder 6"/>
          <p:cNvGraphicFramePr>
            <a:graphicFrameLocks noGrp="1"/>
          </p:cNvGraphicFramePr>
          <p:nvPr>
            <p:ph idx="1"/>
          </p:nvPr>
        </p:nvGraphicFramePr>
        <p:xfrm>
          <a:off x="2438400" y="2133601"/>
          <a:ext cx="7239000" cy="3992563"/>
        </p:xfrm>
        <a:graphic>
          <a:graphicData uri="http://purl.oclc.org/ooxml/drawingml/chart">
            <c:chart xmlns:c="http://purl.oclc.org/ooxml/drawingml/chart" xmlns:r="http://purl.oclc.org/ooxml/officeDocument/relationships" r:id="rId2"/>
          </a:graphicData>
        </a:graphic>
      </p:graphicFrame>
      <p:sp>
        <p:nvSpPr>
          <p:cNvPr id="8" name="TextBox 7"/>
          <p:cNvSpPr txBox="1"/>
          <p:nvPr/>
        </p:nvSpPr>
        <p:spPr>
          <a:xfrm>
            <a:off x="1981201" y="6248400"/>
            <a:ext cx="6353299" cy="253916"/>
          </a:xfrm>
          <a:prstGeom prst="rect">
            <a:avLst/>
          </a:prstGeom>
          <a:noFill/>
        </p:spPr>
        <p:txBody>
          <a:bodyPr wrap="square" rtlCol="0">
            <a:spAutoFit/>
          </a:bodyPr>
          <a:lstStyle/>
          <a:p>
            <a:r>
              <a:rPr lang="en-US" sz="1050" dirty="0"/>
              <a:t>Robert Wood Johnson Foundation Commission for a Healthier America, 2009</a:t>
            </a:r>
          </a:p>
        </p:txBody>
      </p:sp>
    </p:spTree>
    <p:extLst>
      <p:ext uri="{BB962C8B-B14F-4D97-AF65-F5344CB8AC3E}">
        <p14:creationId xmlns:p14="http://schemas.microsoft.com/office/powerpoint/2010/main" val="2020749965"/>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p:cNvSpPr txBox="1">
            <a:spLocks/>
          </p:cNvSpPr>
          <p:nvPr/>
        </p:nvSpPr>
        <p:spPr bwMode="auto">
          <a:xfrm>
            <a:off x="5538536" y="3100973"/>
            <a:ext cx="7772400" cy="1470025"/>
          </a:xfrm>
          <a:prstGeom prst="rect">
            <a:avLst/>
          </a:prstGeom>
          <a:noFill/>
          <a:ln w="9525">
            <a:noFill/>
            <a:miter lim="8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4400" dirty="0">
              <a:latin typeface="+mj-lt"/>
              <a:ea typeface="+mj-ea"/>
              <a:cs typeface="+mj-cs"/>
            </a:endParaRPr>
          </a:p>
        </p:txBody>
      </p:sp>
      <p:sp>
        <p:nvSpPr>
          <p:cNvPr id="6" name="Title 1"/>
          <p:cNvSpPr txBox="1">
            <a:spLocks/>
          </p:cNvSpPr>
          <p:nvPr/>
        </p:nvSpPr>
        <p:spPr bwMode="auto">
          <a:xfrm>
            <a:off x="2209800" y="2130426"/>
            <a:ext cx="7772400" cy="1470025"/>
          </a:xfrm>
          <a:prstGeom prst="rect">
            <a:avLst/>
          </a:prstGeom>
          <a:noFill/>
          <a:ln w="9525">
            <a:noFill/>
            <a:miter lim="8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400" dirty="0">
                <a:latin typeface="Univers 55"/>
                <a:ea typeface="ＭＳ Ｐゴシック" charset="-128"/>
                <a:cs typeface="Univers 55"/>
              </a:rPr>
              <a:t>1.  </a:t>
            </a:r>
            <a:r>
              <a:rPr lang="en-US" sz="4400" b="1" u="sng" dirty="0">
                <a:latin typeface="Univers 55"/>
                <a:ea typeface="ＭＳ Ｐゴシック" charset="-128"/>
                <a:cs typeface="Univers 55"/>
              </a:rPr>
              <a:t>Land of Opportunity</a:t>
            </a:r>
            <a:r>
              <a:rPr lang="en-US" sz="4400" dirty="0">
                <a:latin typeface="Univers 55"/>
                <a:ea typeface="ＭＳ Ｐゴシック" charset="-128"/>
                <a:cs typeface="Univers 55"/>
              </a:rPr>
              <a:t>:</a:t>
            </a:r>
          </a:p>
        </p:txBody>
      </p:sp>
      <p:sp>
        <p:nvSpPr>
          <p:cNvPr id="7" name="Subtitle 2"/>
          <p:cNvSpPr>
            <a:spLocks noGrp="1"/>
          </p:cNvSpPr>
          <p:nvPr>
            <p:ph type="subTitle" idx="1"/>
          </p:nvPr>
        </p:nvSpPr>
        <p:spPr>
          <a:xfrm>
            <a:off x="2895600" y="3886200"/>
            <a:ext cx="6400800" cy="1752600"/>
          </a:xfrm>
        </p:spPr>
        <p:txBody>
          <a:bodyPr/>
          <a:lstStyle/>
          <a:p>
            <a:r>
              <a:rPr lang="en-US" sz="3600" dirty="0">
                <a:solidFill>
                  <a:schemeClr val="bg1">
                    <a:lumMod val="50%"/>
                  </a:schemeClr>
                </a:solidFill>
              </a:rPr>
              <a:t>Work hard, and you can become anything you want to be.</a:t>
            </a:r>
          </a:p>
        </p:txBody>
      </p:sp>
    </p:spTree>
    <p:extLst>
      <p:ext uri="{BB962C8B-B14F-4D97-AF65-F5344CB8AC3E}">
        <p14:creationId xmlns:p14="http://schemas.microsoft.com/office/powerpoint/2010/main" val="1041911437"/>
      </p:ext>
    </p:extLst>
  </p:cSld>
  <p:clrMapOvr>
    <a:masterClrMapping/>
  </p:clrMapOvr>
  <p:timing>
    <p:tnLst>
      <p:par>
        <p:cTn id="1" dur="indefinite" restart="never" nodeType="tmRoot"/>
      </p:par>
    </p:tnLst>
  </p:timing>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nvGraphicFramePr>
        <p:xfrm>
          <a:off x="2057400" y="1600200"/>
          <a:ext cx="8153400" cy="4419600"/>
        </p:xfrm>
        <a:graphic>
          <a:graphicData uri="http://purl.oclc.org/ooxml/drawingml/chart">
            <c:chart xmlns:c="http://purl.oclc.org/ooxml/drawingml/chart" xmlns:r="http://purl.oclc.org/ooxml/officeDocument/relationships" r:id="rId2"/>
          </a:graphicData>
        </a:graphic>
      </p:graphicFrame>
      <p:sp>
        <p:nvSpPr>
          <p:cNvPr id="4" name="Text Placeholder 3"/>
          <p:cNvSpPr txBox="1">
            <a:spLocks/>
          </p:cNvSpPr>
          <p:nvPr/>
        </p:nvSpPr>
        <p:spPr>
          <a:xfrm>
            <a:off x="1524000" y="6248400"/>
            <a:ext cx="6019800" cy="228600"/>
          </a:xfrm>
          <a:prstGeom prst="rect">
            <a:avLst/>
          </a:prstGeom>
        </p:spPr>
        <p:txBody>
          <a:bodyPr/>
          <a:lstStyle/>
          <a:p>
            <a:pPr marL="342900" indent="-342900">
              <a:spcBef>
                <a:spcPct val="20%"/>
              </a:spcBef>
              <a:defRPr/>
            </a:pPr>
            <a:r>
              <a:rPr lang="en-US" sz="1100" dirty="0"/>
              <a:t>Source: Gallup, “Strong Relationship Between Income and Mental Health” (2007)</a:t>
            </a:r>
          </a:p>
        </p:txBody>
      </p:sp>
      <p:sp>
        <p:nvSpPr>
          <p:cNvPr id="5" name="Title 3"/>
          <p:cNvSpPr txBox="1">
            <a:spLocks/>
          </p:cNvSpPr>
          <p:nvPr/>
        </p:nvSpPr>
        <p:spPr bwMode="auto">
          <a:xfrm>
            <a:off x="1981200" y="609600"/>
            <a:ext cx="8229600" cy="1066800"/>
          </a:xfrm>
          <a:prstGeom prst="rect">
            <a:avLst/>
          </a:prstGeom>
          <a:noFill/>
          <a:ln w="9525">
            <a:noFill/>
            <a:miter lim="800%"/>
            <a:headEnd/>
            <a:tailEnd/>
          </a:ln>
        </p:spPr>
        <p:txBody>
          <a:bodyPr vert="horz" wrap="square" lIns="91440" tIns="45720" rIns="91440" bIns="45720" numCol="1" anchor="ctr" anchorCtr="0" compatLnSpc="1">
            <a:prstTxWarp prst="textNoShape">
              <a:avLst/>
            </a:prstTxWarp>
            <a:normAutofit/>
          </a:bodyPr>
          <a:lstStyle/>
          <a:p>
            <a:pPr algn="ctr" eaLnBrk="0" fontAlgn="base" hangingPunct="0">
              <a:spcBef>
                <a:spcPct val="0%"/>
              </a:spcBef>
              <a:spcAft>
                <a:spcPct val="0%"/>
              </a:spcAft>
              <a:defRPr/>
            </a:pPr>
            <a:r>
              <a:rPr lang="en-US" sz="3200" dirty="0">
                <a:ea typeface="+mj-ea"/>
                <a:cs typeface="+mj-cs"/>
              </a:rPr>
              <a:t>College Grads Even Have Better Mental Health</a:t>
            </a:r>
          </a:p>
        </p:txBody>
      </p:sp>
    </p:spTree>
    <p:extLst>
      <p:ext uri="{BB962C8B-B14F-4D97-AF65-F5344CB8AC3E}">
        <p14:creationId xmlns:p14="http://schemas.microsoft.com/office/powerpoint/2010/main" val="2058152569"/>
      </p:ext>
    </p:extLst>
  </p:cSld>
  <p:clrMapOvr>
    <a:masterClrMapping/>
  </p:clrMapOvr>
  <p:timing>
    <p:tnLst>
      <p:par>
        <p:cTn id="1" dur="indefinite" restart="never" nodeType="tmRoot"/>
      </p:par>
    </p:tnLst>
  </p:timing>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r>
              <a:rPr lang="en-US" dirty="0" smtClean="0"/>
              <a:t>What schools and colleges do, in other words, is hugely important to our </a:t>
            </a:r>
            <a:r>
              <a:rPr lang="en-US" b="1" dirty="0" smtClean="0"/>
              <a:t>economy</a:t>
            </a:r>
            <a:r>
              <a:rPr lang="en-US" dirty="0" smtClean="0"/>
              <a:t>, our </a:t>
            </a:r>
            <a:r>
              <a:rPr lang="en-US" b="1" dirty="0" smtClean="0"/>
              <a:t>democracy</a:t>
            </a:r>
            <a:r>
              <a:rPr lang="en-US" dirty="0" smtClean="0"/>
              <a:t>, and our </a:t>
            </a:r>
            <a:r>
              <a:rPr lang="en-US" b="1" dirty="0" smtClean="0"/>
              <a:t>society</a:t>
            </a:r>
            <a:r>
              <a:rPr lang="en-US" dirty="0" smtClean="0"/>
              <a:t>. </a:t>
            </a:r>
            <a:endParaRPr lang="en-US" b="1"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3592042"/>
      </p:ext>
    </p:extLst>
  </p:cSld>
  <p:clrMapOvr>
    <a:masterClrMapping/>
  </p:clrMapOvr>
  <p:timing>
    <p:tnLst>
      <p:par>
        <p:cTn id="1" dur="indefinite" restart="never" nodeType="tmRoot"/>
      </p:par>
    </p:tnLst>
  </p:timing>
</p:sld>
</file>

<file path=ppt/slides/slide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we doing?</a:t>
            </a:r>
            <a:endParaRPr lang="en-US" dirty="0"/>
          </a:p>
        </p:txBody>
      </p:sp>
      <p:pic>
        <p:nvPicPr>
          <p:cNvPr id="7" name="Content Placeholder 6" descr="iStock_000005407438Small (2).JPG"/>
          <p:cNvPicPr>
            <a:picLocks noGrp="1" noChangeAspect="1"/>
          </p:cNvPicPr>
          <p:nvPr>
            <p:ph idx="1"/>
          </p:nvPr>
        </p:nvPicPr>
        <p:blipFill>
          <a:blip r:embed="rId3" cstate="print"/>
          <a:stretch>
            <a:fillRect/>
          </a:stretch>
        </p:blipFill>
        <p:spPr>
          <a:xfrm>
            <a:off x="3311509" y="1814623"/>
            <a:ext cx="5173384" cy="4389120"/>
          </a:xfrm>
        </p:spPr>
      </p:pic>
    </p:spTree>
    <p:extLst>
      <p:ext uri="{BB962C8B-B14F-4D97-AF65-F5344CB8AC3E}">
        <p14:creationId xmlns:p14="http://schemas.microsoft.com/office/powerpoint/2010/main" val="3986429102"/>
      </p:ext>
    </p:extLst>
  </p:cSld>
  <p:clrMapOvr>
    <a:masterClrMapping/>
  </p:clrMapOvr>
  <p:timing>
    <p:tnLst>
      <p:par>
        <p:cTn id="1" dur="indefinite" restart="never" nodeType="tmRoot"/>
      </p:par>
    </p:tnLst>
  </p:timing>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Rectangle 4"/>
          <p:cNvSpPr>
            <a:spLocks noGrp="1" noChangeArrowheads="1"/>
          </p:cNvSpPr>
          <p:nvPr>
            <p:ph type="ctrTitle"/>
          </p:nvPr>
        </p:nvSpPr>
        <p:spPr>
          <a:xfrm>
            <a:off x="2209800" y="2130426"/>
            <a:ext cx="7772400" cy="1470025"/>
          </a:xfrm>
        </p:spPr>
        <p:txBody>
          <a:bodyPr>
            <a:noAutofit/>
          </a:bodyPr>
          <a:lstStyle/>
          <a:p>
            <a:r>
              <a:rPr lang="en-US" dirty="0"/>
              <a:t>Over past </a:t>
            </a:r>
            <a:r>
              <a:rPr lang="en-US" dirty="0" smtClean="0"/>
              <a:t>30 </a:t>
            </a:r>
            <a:r>
              <a:rPr lang="en-US" dirty="0"/>
              <a:t>years, we’ve made a lot of progress on the access side.</a:t>
            </a:r>
          </a:p>
        </p:txBody>
      </p:sp>
      <p:sp>
        <p:nvSpPr>
          <p:cNvPr id="4" name="TextBox 3"/>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p>
        </p:txBody>
      </p:sp>
    </p:spTree>
    <p:extLst>
      <p:ext uri="{BB962C8B-B14F-4D97-AF65-F5344CB8AC3E}">
        <p14:creationId xmlns:p14="http://schemas.microsoft.com/office/powerpoint/2010/main" val="56969622"/>
      </p:ext>
    </p:extLst>
  </p:cSld>
  <p:clrMapOvr>
    <a:masterClrMapping/>
  </p:clrMapOvr>
  <p:timing>
    <p:tnLst>
      <p:par>
        <p:cTn id="1" dur="indefinite" restart="never" nodeType="tmRoot"/>
      </p:par>
    </p:tnLst>
  </p:timing>
</p:sld>
</file>

<file path=ppt/slides/slide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981200" y="381000"/>
            <a:ext cx="8229600" cy="1066800"/>
          </a:xfrm>
        </p:spPr>
        <p:txBody>
          <a:bodyPr/>
          <a:lstStyle/>
          <a:p>
            <a:pPr eaLnBrk="1" hangingPunct="1"/>
            <a:r>
              <a:rPr lang="en-US" sz="3600" dirty="0"/>
              <a:t>Immediate College-Going Up</a:t>
            </a:r>
          </a:p>
        </p:txBody>
      </p:sp>
      <p:sp>
        <p:nvSpPr>
          <p:cNvPr id="5" name="TextBox 4"/>
          <p:cNvSpPr txBox="1"/>
          <p:nvPr/>
        </p:nvSpPr>
        <p:spPr>
          <a:xfrm>
            <a:off x="1524000" y="6248400"/>
            <a:ext cx="6679870" cy="261610"/>
          </a:xfrm>
          <a:prstGeom prst="rect">
            <a:avLst/>
          </a:prstGeom>
          <a:noFill/>
        </p:spPr>
        <p:txBody>
          <a:bodyPr wrap="square" rtlCol="0">
            <a:spAutoFit/>
          </a:bodyPr>
          <a:lstStyle/>
          <a:p>
            <a:r>
              <a:rPr lang="en-US" sz="1100" dirty="0">
                <a:latin typeface="+mj-lt"/>
              </a:rPr>
              <a:t>Source: NCES, </a:t>
            </a:r>
            <a:r>
              <a:rPr lang="en-US" sz="1100" i="1" dirty="0">
                <a:latin typeface="+mj-lt"/>
              </a:rPr>
              <a:t>The Digest of Education  Statistics 2013 </a:t>
            </a:r>
            <a:r>
              <a:rPr lang="en-US" sz="1100" dirty="0">
                <a:latin typeface="+mj-lt"/>
              </a:rPr>
              <a:t>(Table 302.10).</a:t>
            </a:r>
          </a:p>
        </p:txBody>
      </p:sp>
      <p:sp>
        <p:nvSpPr>
          <p:cNvPr id="6" name="TextBox 6"/>
          <p:cNvSpPr txBox="1">
            <a:spLocks noChangeArrowheads="1"/>
          </p:cNvSpPr>
          <p:nvPr/>
        </p:nvSpPr>
        <p:spPr bwMode="auto">
          <a:xfrm>
            <a:off x="1524000" y="6046114"/>
            <a:ext cx="7696200" cy="430887"/>
          </a:xfrm>
          <a:prstGeom prst="rect">
            <a:avLst/>
          </a:prstGeom>
          <a:noFill/>
          <a:ln w="9525">
            <a:noFill/>
            <a:miter lim="800%"/>
            <a:headEnd/>
            <a:tailEnd/>
          </a:ln>
        </p:spPr>
        <p:txBody>
          <a:bodyPr wrap="square">
            <a:spAutoFit/>
          </a:bodyPr>
          <a:lstStyle/>
          <a:p>
            <a:r>
              <a:rPr lang="en-US" sz="1100" dirty="0">
                <a:latin typeface="+mj-lt"/>
                <a:cs typeface="Arial" charset="0"/>
              </a:rPr>
              <a:t>Note: Percent of high school completers who were enrolled in 2-year or 4-year college the October after completing high school</a:t>
            </a:r>
          </a:p>
        </p:txBody>
      </p:sp>
      <p:graphicFrame>
        <p:nvGraphicFramePr>
          <p:cNvPr id="7" name="Chart 6"/>
          <p:cNvGraphicFramePr/>
          <p:nvPr>
            <p:extLst/>
          </p:nvPr>
        </p:nvGraphicFramePr>
        <p:xfrm>
          <a:off x="1524000" y="1397000"/>
          <a:ext cx="8991600" cy="4622800"/>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2631125529"/>
      </p:ext>
    </p:extLst>
  </p:cSld>
  <p:clrMapOvr>
    <a:masterClrMapping/>
  </p:clrMapOvr>
  <p:transition spd="slow" advClick="0" advTm="20000"/>
  <p:timing>
    <p:tnLst>
      <p:par>
        <p:cTn id="1" dur="indefinite" restart="never" nodeType="tmRoot"/>
      </p:par>
    </p:tnLst>
  </p:timing>
</p:sld>
</file>

<file path=ppt/slides/slide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09800" y="2130426"/>
            <a:ext cx="7772400" cy="1470025"/>
          </a:xfrm>
          <a:prstGeom prst="rect">
            <a:avLst/>
          </a:prstGeom>
          <a:noFill/>
          <a:ln w="9525">
            <a:noFill/>
            <a:miter lim="800%"/>
            <a:headEnd/>
            <a:tailEnd/>
          </a:ln>
        </p:spPr>
        <p:txBody>
          <a:bodyPr vert="horz" wrap="square" lIns="91440" tIns="45720" rIns="91440" bIns="45720" numCol="1" anchor="ctr" anchorCtr="0" compatLnSpc="1">
            <a:prstTxWarp prst="textNoShape">
              <a:avLst/>
            </a:prstTxWarp>
            <a:normAutofit/>
          </a:bodyPr>
          <a:lstStyle/>
          <a:p>
            <a:pPr algn="ctr" fontAlgn="base">
              <a:spcBef>
                <a:spcPct val="0%"/>
              </a:spcBef>
              <a:spcAft>
                <a:spcPct val="0%"/>
              </a:spcAft>
              <a:defRPr/>
            </a:pPr>
            <a:r>
              <a:rPr lang="en-US" sz="4400" dirty="0">
                <a:latin typeface="Univers 55"/>
                <a:ea typeface="ＭＳ Ｐゴシック" charset="-128"/>
                <a:cs typeface="Univers 55"/>
              </a:rPr>
              <a:t>College-going is up for </a:t>
            </a:r>
            <a:r>
              <a:rPr lang="en-US" sz="4400" dirty="0">
                <a:solidFill>
                  <a:schemeClr val="accent1"/>
                </a:solidFill>
                <a:latin typeface="Univers 55"/>
                <a:ea typeface="ＭＳ Ｐゴシック" charset="-128"/>
                <a:cs typeface="Univers 55"/>
              </a:rPr>
              <a:t>all</a:t>
            </a:r>
            <a:r>
              <a:rPr lang="en-US" sz="4400" dirty="0">
                <a:latin typeface="Univers 55"/>
                <a:ea typeface="ＭＳ Ｐゴシック" charset="-128"/>
                <a:cs typeface="Univers 55"/>
              </a:rPr>
              <a:t> groups.</a:t>
            </a:r>
          </a:p>
        </p:txBody>
      </p:sp>
      <p:sp>
        <p:nvSpPr>
          <p:cNvPr id="5" name="TextBox 4"/>
          <p:cNvSpPr txBox="1"/>
          <p:nvPr/>
        </p:nvSpPr>
        <p:spPr>
          <a:xfrm>
            <a:off x="1981200" y="6248400"/>
            <a:ext cx="6477000" cy="600164"/>
          </a:xfrm>
          <a:prstGeom prst="rect">
            <a:avLst/>
          </a:prstGeom>
          <a:noFill/>
        </p:spPr>
        <p:txBody>
          <a:bodyPr wrap="square" rtlCol="0">
            <a:spAutoFit/>
          </a:bodyPr>
          <a:lstStyle/>
          <a:p>
            <a:r>
              <a:rPr lang="en-US" sz="1100" dirty="0">
                <a:latin typeface="+mj-lt"/>
              </a:rPr>
              <a:t>NCES, </a:t>
            </a:r>
            <a:r>
              <a:rPr lang="en-US" sz="1100" i="1" dirty="0">
                <a:latin typeface="+mj-lt"/>
              </a:rPr>
              <a:t>The Condition of Education 2010 </a:t>
            </a:r>
            <a:r>
              <a:rPr lang="en-US" sz="1100" dirty="0">
                <a:latin typeface="+mj-lt"/>
              </a:rPr>
              <a:t>(Table A-20-3) and </a:t>
            </a:r>
            <a:r>
              <a:rPr lang="en-US" sz="1100" i="1" dirty="0">
                <a:latin typeface="+mj-lt"/>
              </a:rPr>
              <a:t>The Condition of Education 2011 </a:t>
            </a:r>
            <a:r>
              <a:rPr lang="en-US" sz="1100" dirty="0">
                <a:latin typeface="+mj-lt"/>
              </a:rPr>
              <a:t>(Table A-21-2).</a:t>
            </a:r>
          </a:p>
          <a:p>
            <a:endParaRPr lang="en-US" sz="1100" dirty="0">
              <a:latin typeface="+mj-lt"/>
            </a:endParaRPr>
          </a:p>
        </p:txBody>
      </p:sp>
    </p:spTree>
    <p:extLst>
      <p:ext uri="{BB962C8B-B14F-4D97-AF65-F5344CB8AC3E}">
        <p14:creationId xmlns:p14="http://schemas.microsoft.com/office/powerpoint/2010/main" val="2728037967"/>
      </p:ext>
    </p:extLst>
  </p:cSld>
  <p:clrMapOvr>
    <a:masterClrMapping/>
  </p:clrMapOvr>
  <p:timing>
    <p:tnLst>
      <p:par>
        <p:cTn id="1" dur="indefinite" restart="never" nodeType="tmRoot"/>
      </p:par>
    </p:tnLst>
  </p:timing>
</p:sld>
</file>

<file path=ppt/slides/slide3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905000" y="6172200"/>
            <a:ext cx="7620000" cy="261938"/>
          </a:xfrm>
          <a:prstGeom prst="rect">
            <a:avLst/>
          </a:prstGeom>
          <a:noFill/>
          <a:ln w="9525">
            <a:noFill/>
            <a:miter lim="800%"/>
            <a:headEnd/>
            <a:tailEnd/>
          </a:ln>
        </p:spPr>
        <p:txBody>
          <a:bodyPr>
            <a:spAutoFit/>
          </a:bodyPr>
          <a:lstStyle/>
          <a:p>
            <a:pPr eaLnBrk="0" hangingPunct="0">
              <a:defRPr/>
            </a:pPr>
            <a:endParaRPr lang="en-US" altLang="en-US" sz="1100" dirty="0">
              <a:latin typeface="+mj-lt"/>
            </a:endParaRPr>
          </a:p>
        </p:txBody>
      </p:sp>
      <p:sp>
        <p:nvSpPr>
          <p:cNvPr id="24580" name="Title 8"/>
          <p:cNvSpPr>
            <a:spLocks noGrp="1"/>
          </p:cNvSpPr>
          <p:nvPr>
            <p:ph type="title"/>
          </p:nvPr>
        </p:nvSpPr>
        <p:spPr>
          <a:xfrm>
            <a:off x="1981200" y="381000"/>
            <a:ext cx="8229600" cy="1066800"/>
          </a:xfrm>
        </p:spPr>
        <p:txBody>
          <a:bodyPr>
            <a:normAutofit fontScale="90%"/>
          </a:bodyPr>
          <a:lstStyle/>
          <a:p>
            <a:pPr>
              <a:defRPr/>
            </a:pPr>
            <a:r>
              <a:rPr lang="en-US" sz="3600" dirty="0"/>
              <a:t>Immediate College-Going Increasing for All Racial/Ethnic Groups: 1972 to 2012</a:t>
            </a:r>
          </a:p>
        </p:txBody>
      </p:sp>
      <p:sp>
        <p:nvSpPr>
          <p:cNvPr id="2055" name="TextBox 6"/>
          <p:cNvSpPr txBox="1">
            <a:spLocks noChangeArrowheads="1"/>
          </p:cNvSpPr>
          <p:nvPr/>
        </p:nvSpPr>
        <p:spPr bwMode="auto">
          <a:xfrm>
            <a:off x="1524000" y="6046114"/>
            <a:ext cx="7391400" cy="430887"/>
          </a:xfrm>
          <a:prstGeom prst="rect">
            <a:avLst/>
          </a:prstGeom>
          <a:noFill/>
          <a:ln w="9525">
            <a:noFill/>
            <a:miter lim="800%"/>
            <a:headEnd/>
            <a:tailEnd/>
          </a:ln>
        </p:spPr>
        <p:txBody>
          <a:bodyPr>
            <a:spAutoFit/>
          </a:bodyPr>
          <a:lstStyle/>
          <a:p>
            <a:r>
              <a:rPr lang="en-US" sz="1100" dirty="0">
                <a:latin typeface="+mj-lt"/>
                <a:cs typeface="Arial" charset="0"/>
              </a:rPr>
              <a:t>Note: Percent of high school completers who were enrolled in college the October after completing high school</a:t>
            </a:r>
          </a:p>
          <a:p>
            <a:endParaRPr lang="en-US" sz="1100" dirty="0">
              <a:latin typeface="+mj-lt"/>
              <a:cs typeface="Arial" charset="0"/>
            </a:endParaRPr>
          </a:p>
        </p:txBody>
      </p:sp>
      <p:sp>
        <p:nvSpPr>
          <p:cNvPr id="10" name="TextBox 9"/>
          <p:cNvSpPr txBox="1"/>
          <p:nvPr/>
        </p:nvSpPr>
        <p:spPr>
          <a:xfrm>
            <a:off x="1524000" y="6248400"/>
            <a:ext cx="6822374" cy="261610"/>
          </a:xfrm>
          <a:prstGeom prst="rect">
            <a:avLst/>
          </a:prstGeom>
          <a:noFill/>
        </p:spPr>
        <p:txBody>
          <a:bodyPr wrap="square" rtlCol="0">
            <a:spAutoFit/>
          </a:bodyPr>
          <a:lstStyle/>
          <a:p>
            <a:r>
              <a:rPr lang="en-US" sz="1100" dirty="0">
                <a:latin typeface="+mj-lt"/>
              </a:rPr>
              <a:t>Source: NCES, </a:t>
            </a:r>
            <a:r>
              <a:rPr lang="en-US" sz="1100" i="1" dirty="0">
                <a:latin typeface="+mj-lt"/>
              </a:rPr>
              <a:t>The Digest of Education Statistics 2013 </a:t>
            </a:r>
            <a:r>
              <a:rPr lang="en-US" sz="1100" dirty="0">
                <a:latin typeface="+mj-lt"/>
              </a:rPr>
              <a:t>(Table 302.20).</a:t>
            </a:r>
          </a:p>
        </p:txBody>
      </p:sp>
      <p:graphicFrame>
        <p:nvGraphicFramePr>
          <p:cNvPr id="9" name="Chart 8"/>
          <p:cNvGraphicFramePr/>
          <p:nvPr>
            <p:extLst/>
          </p:nvPr>
        </p:nvGraphicFramePr>
        <p:xfrm>
          <a:off x="1524000" y="1397000"/>
          <a:ext cx="8991600" cy="4622800"/>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1627503681"/>
      </p:ext>
    </p:extLst>
  </p:cSld>
  <p:clrMapOvr>
    <a:masterClrMapping/>
  </p:clrMapOvr>
  <p:transition spd="slow"/>
  <p:timing>
    <p:tnLst>
      <p:par>
        <p:cTn id="1" dur="indefinite" restart="never" nodeType="tmRoot"/>
      </p:par>
    </p:tnLst>
  </p:timing>
</p:sld>
</file>

<file path=ppt/slides/slide3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381000"/>
            <a:ext cx="8229600" cy="1066800"/>
          </a:xfrm>
        </p:spPr>
        <p:txBody>
          <a:bodyPr rtlCol="0">
            <a:normAutofit fontScale="90%"/>
          </a:bodyPr>
          <a:lstStyle/>
          <a:p>
            <a:pPr>
              <a:defRPr/>
            </a:pPr>
            <a:r>
              <a:rPr lang="en-US" sz="3600" dirty="0"/>
              <a:t>College-Going Generally Increasing </a:t>
            </a:r>
            <a:br>
              <a:rPr lang="en-US" sz="3600" dirty="0"/>
            </a:br>
            <a:r>
              <a:rPr lang="en-US" sz="3600" dirty="0"/>
              <a:t>for All Income Groups</a:t>
            </a:r>
          </a:p>
        </p:txBody>
      </p:sp>
      <p:sp>
        <p:nvSpPr>
          <p:cNvPr id="5" name="TextBox 4"/>
          <p:cNvSpPr txBox="1"/>
          <p:nvPr/>
        </p:nvSpPr>
        <p:spPr>
          <a:xfrm>
            <a:off x="1524000" y="6248401"/>
            <a:ext cx="7620000" cy="430887"/>
          </a:xfrm>
          <a:prstGeom prst="rect">
            <a:avLst/>
          </a:prstGeom>
          <a:noFill/>
        </p:spPr>
        <p:txBody>
          <a:bodyPr wrap="square" rtlCol="0">
            <a:spAutoFit/>
          </a:bodyPr>
          <a:lstStyle/>
          <a:p>
            <a:r>
              <a:rPr lang="en-US" sz="1100" dirty="0">
                <a:latin typeface="+mj-lt"/>
              </a:rPr>
              <a:t>Source: NCES, </a:t>
            </a:r>
            <a:r>
              <a:rPr lang="en-US" sz="1100" i="1" dirty="0">
                <a:latin typeface="+mj-lt"/>
              </a:rPr>
              <a:t>The Condition of Education 2010 </a:t>
            </a:r>
            <a:r>
              <a:rPr lang="en-US" sz="1100" dirty="0">
                <a:latin typeface="+mj-lt"/>
              </a:rPr>
              <a:t>(Table A-20-1) and </a:t>
            </a:r>
            <a:r>
              <a:rPr lang="en-US" sz="1100" i="1" dirty="0">
                <a:latin typeface="+mj-lt"/>
              </a:rPr>
              <a:t>The Digest of Education Statistics 2013 </a:t>
            </a:r>
            <a:r>
              <a:rPr lang="en-US" sz="1100" dirty="0">
                <a:latin typeface="+mj-lt"/>
              </a:rPr>
              <a:t>(Table 302.30).</a:t>
            </a:r>
          </a:p>
        </p:txBody>
      </p:sp>
      <p:sp>
        <p:nvSpPr>
          <p:cNvPr id="11" name="TextBox 6"/>
          <p:cNvSpPr txBox="1">
            <a:spLocks noChangeArrowheads="1"/>
          </p:cNvSpPr>
          <p:nvPr/>
        </p:nvSpPr>
        <p:spPr bwMode="auto">
          <a:xfrm>
            <a:off x="1524000" y="6046113"/>
            <a:ext cx="7391400" cy="261610"/>
          </a:xfrm>
          <a:prstGeom prst="rect">
            <a:avLst/>
          </a:prstGeom>
          <a:noFill/>
          <a:ln w="9525">
            <a:noFill/>
            <a:miter lim="800%"/>
            <a:headEnd/>
            <a:tailEnd/>
          </a:ln>
        </p:spPr>
        <p:txBody>
          <a:bodyPr>
            <a:spAutoFit/>
          </a:bodyPr>
          <a:lstStyle/>
          <a:p>
            <a:r>
              <a:rPr lang="en-US" sz="1100" dirty="0">
                <a:latin typeface="+mj-lt"/>
                <a:cs typeface="Arial" charset="0"/>
              </a:rPr>
              <a:t>Note: Percent of high school completers who were enrolled in college the October after completing high school</a:t>
            </a:r>
          </a:p>
        </p:txBody>
      </p:sp>
      <p:graphicFrame>
        <p:nvGraphicFramePr>
          <p:cNvPr id="6" name="Chart 5"/>
          <p:cNvGraphicFramePr/>
          <p:nvPr>
            <p:extLst/>
          </p:nvPr>
        </p:nvGraphicFramePr>
        <p:xfrm>
          <a:off x="1524000" y="1397000"/>
          <a:ext cx="8991600" cy="4622800"/>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3311415430"/>
      </p:ext>
    </p:extLst>
  </p:cSld>
  <p:clrMapOvr>
    <a:masterClrMapping/>
  </p:clrMapOvr>
  <p:transition spd="slow" advClick="0" advTm="20000"/>
  <p:timing>
    <p:tnLst>
      <p:par>
        <p:cTn id="1" dur="indefinite" restart="never" nodeType="tmRoot"/>
      </p:par>
    </p:tnLst>
  </p:timing>
</p:sld>
</file>

<file path=ppt/slides/slide3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p:txBody>
          <a:bodyPr/>
          <a:lstStyle/>
          <a:p>
            <a:r>
              <a:rPr lang="en-US" dirty="0" smtClean="0">
                <a:latin typeface="Univers 55"/>
              </a:rPr>
              <a:t> But though </a:t>
            </a:r>
            <a:r>
              <a:rPr lang="en-US" dirty="0">
                <a:latin typeface="Univers 55"/>
              </a:rPr>
              <a:t>college going up for low-income </a:t>
            </a:r>
            <a:r>
              <a:rPr lang="en-US" dirty="0" smtClean="0">
                <a:latin typeface="Univers 55"/>
              </a:rPr>
              <a:t>students…</a:t>
            </a:r>
            <a:endParaRPr lang="en-US" dirty="0">
              <a:latin typeface="Univers 55"/>
            </a:endParaRPr>
          </a:p>
        </p:txBody>
      </p:sp>
    </p:spTree>
    <p:extLst>
      <p:ext uri="{BB962C8B-B14F-4D97-AF65-F5344CB8AC3E}">
        <p14:creationId xmlns:p14="http://schemas.microsoft.com/office/powerpoint/2010/main" val="3460896993"/>
      </p:ext>
    </p:extLst>
  </p:cSld>
  <p:clrMapOvr>
    <a:masterClrMapping/>
  </p:clrMapOvr>
  <p:transition/>
  <p:timing>
    <p:tnLst>
      <p:par>
        <p:cTn id="1" dur="indefinite" restart="never" nodeType="tmRoot"/>
      </p:par>
    </p:tnLst>
  </p:timing>
</p:sld>
</file>

<file path=ppt/slides/slide3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2" y="533400"/>
            <a:ext cx="8991599" cy="1143000"/>
          </a:xfrm>
        </p:spPr>
        <p:txBody>
          <a:bodyPr>
            <a:normAutofit fontScale="90%"/>
          </a:bodyPr>
          <a:lstStyle/>
          <a:p>
            <a:r>
              <a:rPr lang="en-US" sz="3200" dirty="0"/>
              <a:t>Low-Income Students Today Still Not Reaching the College-going Rate for High-Income Students </a:t>
            </a:r>
            <a:br>
              <a:rPr lang="en-US" sz="3200" dirty="0"/>
            </a:br>
            <a:r>
              <a:rPr lang="en-US" sz="3200" dirty="0"/>
              <a:t>in 1972…</a:t>
            </a:r>
          </a:p>
        </p:txBody>
      </p:sp>
      <p:sp>
        <p:nvSpPr>
          <p:cNvPr id="6" name="TextBox 9"/>
          <p:cNvSpPr txBox="1">
            <a:spLocks noChangeArrowheads="1"/>
          </p:cNvSpPr>
          <p:nvPr/>
        </p:nvSpPr>
        <p:spPr bwMode="auto">
          <a:xfrm>
            <a:off x="1524000" y="6062990"/>
            <a:ext cx="8763000" cy="261610"/>
          </a:xfrm>
          <a:prstGeom prst="rect">
            <a:avLst/>
          </a:prstGeom>
          <a:noFill/>
          <a:ln w="9525">
            <a:noFill/>
            <a:miter lim="800%"/>
            <a:headEnd/>
            <a:tailEnd/>
          </a:ln>
        </p:spPr>
        <p:txBody>
          <a:bodyPr wrap="square">
            <a:spAutoFit/>
          </a:bodyPr>
          <a:lstStyle/>
          <a:p>
            <a:pPr>
              <a:defRPr/>
            </a:pPr>
            <a:r>
              <a:rPr lang="en-US" sz="1100" dirty="0">
                <a:latin typeface="+mj-lt"/>
              </a:rPr>
              <a:t>Note:  Data for black, Hispanic, and low-income represent two-year moving average because of small sample sizes.</a:t>
            </a:r>
          </a:p>
        </p:txBody>
      </p:sp>
      <p:sp>
        <p:nvSpPr>
          <p:cNvPr id="7" name="TextBox 6"/>
          <p:cNvSpPr txBox="1"/>
          <p:nvPr/>
        </p:nvSpPr>
        <p:spPr>
          <a:xfrm>
            <a:off x="1524001" y="6248400"/>
            <a:ext cx="8077199" cy="261610"/>
          </a:xfrm>
          <a:prstGeom prst="rect">
            <a:avLst/>
          </a:prstGeom>
          <a:noFill/>
        </p:spPr>
        <p:txBody>
          <a:bodyPr wrap="square" rtlCol="0">
            <a:spAutoFit/>
          </a:bodyPr>
          <a:lstStyle/>
          <a:p>
            <a:r>
              <a:rPr lang="en-US" sz="1100" dirty="0">
                <a:latin typeface="+mj-lt"/>
              </a:rPr>
              <a:t>Source: NCES, </a:t>
            </a:r>
            <a:r>
              <a:rPr lang="en-US" sz="1100" i="1" dirty="0">
                <a:latin typeface="+mj-lt"/>
              </a:rPr>
              <a:t>The Condition of Education </a:t>
            </a:r>
            <a:r>
              <a:rPr lang="en-US" sz="1100" dirty="0">
                <a:latin typeface="+mj-lt"/>
              </a:rPr>
              <a:t>2010  (Table A-20-1) and </a:t>
            </a:r>
            <a:r>
              <a:rPr lang="en-US" sz="1100" i="1" dirty="0">
                <a:latin typeface="+mj-lt"/>
              </a:rPr>
              <a:t>The Digest of Education Statistics </a:t>
            </a:r>
            <a:r>
              <a:rPr lang="en-US" sz="1100" dirty="0">
                <a:latin typeface="+mj-lt"/>
              </a:rPr>
              <a:t>2013 (Table 302.30)</a:t>
            </a:r>
          </a:p>
        </p:txBody>
      </p:sp>
      <p:graphicFrame>
        <p:nvGraphicFramePr>
          <p:cNvPr id="9" name="Content Placeholder 4"/>
          <p:cNvGraphicFramePr>
            <a:graphicFrameLocks noGrp="1"/>
          </p:cNvGraphicFramePr>
          <p:nvPr>
            <p:ph idx="1"/>
            <p:extLst/>
          </p:nvPr>
        </p:nvGraphicFramePr>
        <p:xfrm>
          <a:off x="1981199" y="1537028"/>
          <a:ext cx="8229600" cy="4525963"/>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4226747848"/>
      </p:ext>
    </p:extLst>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2130426"/>
            <a:ext cx="8915400" cy="1470025"/>
          </a:xfrm>
        </p:spPr>
        <p:txBody>
          <a:bodyPr/>
          <a:lstStyle/>
          <a:p>
            <a:r>
              <a:rPr lang="en-US" b="1" dirty="0" smtClean="0"/>
              <a:t>2.  </a:t>
            </a:r>
            <a:r>
              <a:rPr lang="en-US" b="1" u="sng" dirty="0" smtClean="0">
                <a:latin typeface="Univers 55"/>
              </a:rPr>
              <a:t>Generational</a:t>
            </a:r>
            <a:r>
              <a:rPr lang="en-US" b="1" u="sng" dirty="0" smtClean="0"/>
              <a:t> Advancement:</a:t>
            </a:r>
            <a:endParaRPr lang="en-US" dirty="0"/>
          </a:p>
        </p:txBody>
      </p:sp>
      <p:sp>
        <p:nvSpPr>
          <p:cNvPr id="5" name="Subtitle 2"/>
          <p:cNvSpPr>
            <a:spLocks noGrp="1"/>
          </p:cNvSpPr>
          <p:nvPr>
            <p:ph type="subTitle" idx="1"/>
          </p:nvPr>
        </p:nvSpPr>
        <p:spPr>
          <a:xfrm>
            <a:off x="2590800" y="3886200"/>
            <a:ext cx="7010400" cy="1752600"/>
          </a:xfrm>
        </p:spPr>
        <p:txBody>
          <a:bodyPr>
            <a:normAutofit/>
          </a:bodyPr>
          <a:lstStyle/>
          <a:p>
            <a:r>
              <a:rPr lang="en-US" sz="3600" dirty="0">
                <a:solidFill>
                  <a:schemeClr val="bg1">
                    <a:lumMod val="50%"/>
                  </a:schemeClr>
                </a:solidFill>
              </a:rPr>
              <a:t>Through hard work, each generation of parents can assure a better life — and better education — for their children.</a:t>
            </a:r>
          </a:p>
        </p:txBody>
      </p:sp>
    </p:spTree>
    <p:extLst>
      <p:ext uri="{BB962C8B-B14F-4D97-AF65-F5344CB8AC3E}">
        <p14:creationId xmlns:p14="http://schemas.microsoft.com/office/powerpoint/2010/main" val="502685749"/>
      </p:ext>
    </p:extLst>
  </p:cSld>
  <p:clrMapOvr>
    <a:masterClrMapping/>
  </p:clrMapOvr>
  <p:timing>
    <p:tnLst>
      <p:par>
        <p:cTn id="1" dur="indefinite" restart="never" nodeType="tmRoot"/>
      </p:par>
    </p:tnLst>
  </p:timing>
</p:sld>
</file>

<file path=ppt/slides/slide4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p:txBody>
          <a:bodyPr/>
          <a:lstStyle/>
          <a:p>
            <a:r>
              <a:rPr lang="en-US" dirty="0">
                <a:latin typeface="Univers 55"/>
              </a:rPr>
              <a:t>But access isn’t the only issue:  </a:t>
            </a:r>
          </a:p>
        </p:txBody>
      </p:sp>
      <p:sp>
        <p:nvSpPr>
          <p:cNvPr id="288771" name="Rectangle 3"/>
          <p:cNvSpPr>
            <a:spLocks noGrp="1" noChangeArrowheads="1"/>
          </p:cNvSpPr>
          <p:nvPr>
            <p:ph type="subTitle" idx="1"/>
          </p:nvPr>
        </p:nvSpPr>
        <p:spPr/>
        <p:txBody>
          <a:bodyPr/>
          <a:lstStyle/>
          <a:p>
            <a:r>
              <a:rPr lang="en-US" dirty="0">
                <a:solidFill>
                  <a:schemeClr val="bg1">
                    <a:lumMod val="50%"/>
                  </a:schemeClr>
                </a:solidFill>
              </a:rPr>
              <a:t>There’s a question of access to what…</a:t>
            </a:r>
          </a:p>
        </p:txBody>
      </p:sp>
    </p:spTree>
    <p:extLst>
      <p:ext uri="{BB962C8B-B14F-4D97-AF65-F5344CB8AC3E}">
        <p14:creationId xmlns:p14="http://schemas.microsoft.com/office/powerpoint/2010/main" val="2204337468"/>
      </p:ext>
    </p:extLst>
  </p:cSld>
  <p:clrMapOvr>
    <a:masterClrMapping/>
  </p:clrMapOvr>
  <p:transition/>
  <p:timing>
    <p:tnLst>
      <p:par>
        <p:cTn id="1" dur="indefinite" restart="never" nodeType="tmRoot"/>
      </p:par>
    </p:tnLst>
  </p:timing>
</p:sld>
</file>

<file path=ppt/slides/slide4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9144000" cy="1143000"/>
          </a:xfrm>
        </p:spPr>
        <p:txBody>
          <a:bodyPr/>
          <a:lstStyle/>
          <a:p>
            <a:r>
              <a:rPr lang="en-US" sz="2800" b="1" dirty="0"/>
              <a:t>Low-Income Students and Students of Color Twice as Likely to Enter For-profit Colleges</a:t>
            </a:r>
          </a:p>
        </p:txBody>
      </p:sp>
      <p:graphicFrame>
        <p:nvGraphicFramePr>
          <p:cNvPr id="10" name="Content Placeholder 9"/>
          <p:cNvGraphicFramePr>
            <a:graphicFrameLocks noGrp="1"/>
          </p:cNvGraphicFramePr>
          <p:nvPr>
            <p:ph idx="1"/>
            <p:extLst/>
          </p:nvPr>
        </p:nvGraphicFramePr>
        <p:xfrm>
          <a:off x="1752600" y="1445456"/>
          <a:ext cx="8686800" cy="4754563"/>
        </p:xfrm>
        <a:graphic>
          <a:graphicData uri="http://purl.oclc.org/ooxml/drawingml/chart">
            <c:chart xmlns:c="http://purl.oclc.org/ooxml/drawingml/chart" xmlns:r="http://purl.oclc.org/ooxml/officeDocument/relationships" r:id="rId3"/>
          </a:graphicData>
        </a:graphic>
      </p:graphicFrame>
      <p:sp>
        <p:nvSpPr>
          <p:cNvPr id="7" name="Oval 6"/>
          <p:cNvSpPr/>
          <p:nvPr/>
        </p:nvSpPr>
        <p:spPr>
          <a:xfrm>
            <a:off x="3442385" y="2738827"/>
            <a:ext cx="1905000" cy="994973"/>
          </a:xfrm>
          <a:prstGeom prst="ellipse">
            <a:avLst/>
          </a:prstGeom>
          <a:noFill/>
          <a:ln w="88900">
            <a:solidFill>
              <a:schemeClr val="tx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671669" y="4278923"/>
            <a:ext cx="1446432" cy="381000"/>
          </a:xfrm>
          <a:prstGeom prst="ellipse">
            <a:avLst/>
          </a:prstGeom>
          <a:noFill/>
          <a:ln w="88900">
            <a:solidFill>
              <a:schemeClr val="tx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10704" y="6257836"/>
            <a:ext cx="6934200" cy="600164"/>
          </a:xfrm>
          <a:prstGeom prst="rect">
            <a:avLst/>
          </a:prstGeom>
          <a:noFill/>
        </p:spPr>
        <p:txBody>
          <a:bodyPr wrap="square" rtlCol="0">
            <a:spAutoFit/>
          </a:bodyPr>
          <a:lstStyle/>
          <a:p>
            <a:pPr marL="914400" indent="-914400"/>
            <a:r>
              <a:rPr lang="en-US" sz="1100" dirty="0"/>
              <a:t>Ed Trust analysis of IPEDS Fall enrollment, Fall 2012 (by race) and IPEDS Student Financial Aid survey, 2011-12 (by Pell recipient status).</a:t>
            </a:r>
          </a:p>
          <a:p>
            <a:endParaRPr lang="en-US" sz="1100" dirty="0">
              <a:latin typeface="+mj-lt"/>
            </a:endParaRPr>
          </a:p>
        </p:txBody>
      </p:sp>
      <p:sp>
        <p:nvSpPr>
          <p:cNvPr id="11" name="Slide Number Placeholder 10"/>
          <p:cNvSpPr>
            <a:spLocks noGrp="1"/>
          </p:cNvSpPr>
          <p:nvPr>
            <p:ph type="sldNum" sz="quarter" idx="4294967295"/>
          </p:nvPr>
        </p:nvSpPr>
        <p:spPr>
          <a:xfrm>
            <a:off x="8077200" y="6356351"/>
            <a:ext cx="2133600" cy="365125"/>
          </a:xfrm>
          <a:prstGeom prst="rect">
            <a:avLst/>
          </a:prstGeom>
        </p:spPr>
        <p:txBody>
          <a:bodyPr/>
          <a:lstStyle/>
          <a:p>
            <a:pPr>
              <a:defRPr/>
            </a:pPr>
            <a:fld id="{2ED82601-674D-4063-8512-2FA064FFFA03}" type="slidenum">
              <a:rPr lang="en-US" smtClean="0"/>
              <a:pPr>
                <a:defRPr/>
              </a:pPr>
              <a:t>41</a:t>
            </a:fld>
            <a:endParaRPr lang="en-US"/>
          </a:p>
        </p:txBody>
      </p:sp>
    </p:spTree>
    <p:extLst>
      <p:ext uri="{BB962C8B-B14F-4D97-AF65-F5344CB8AC3E}">
        <p14:creationId xmlns:p14="http://schemas.microsoft.com/office/powerpoint/2010/main" val="1380069670"/>
      </p:ext>
    </p:extLst>
  </p:cSld>
  <p:clrMapOvr>
    <a:masterClrMapping/>
  </p:clrMapOvr>
  <p:timing>
    <p:tnLst>
      <p:par>
        <p:cTn id="1" dur="indefinite" restart="never" nodeType="tmRoot"/>
      </p:par>
    </p:tnLst>
  </p:timing>
</p:sld>
</file>

<file path=ppt/slides/slide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1981200" y="5943601"/>
            <a:ext cx="6477000" cy="1277273"/>
          </a:xfrm>
          <a:prstGeom prst="rect">
            <a:avLst/>
          </a:prstGeom>
          <a:noFill/>
        </p:spPr>
        <p:txBody>
          <a:bodyPr wrap="square" rtlCol="0">
            <a:spAutoFit/>
          </a:bodyPr>
          <a:lstStyle/>
          <a:p>
            <a:r>
              <a:rPr lang="en-US" sz="1100" dirty="0">
                <a:latin typeface="+mj-lt"/>
              </a:rPr>
              <a:t>IPEDS  Enrollment Fall 2011 First Look (December 2012); Majority staff calculation of data provided by U.S. Department of Education, 2008-09 in </a:t>
            </a:r>
            <a:r>
              <a:rPr lang="en-US" sz="1100" b="1" dirty="0">
                <a:latin typeface="+mj-lt"/>
              </a:rPr>
              <a:t>“</a:t>
            </a:r>
            <a:r>
              <a:rPr lang="en-US" sz="1100" dirty="0">
                <a:latin typeface="+mj-lt"/>
              </a:rPr>
              <a:t>Emerging Risk?: An Overview of Growth, Spending, Student Debt and Unanswered Questions in For-Profit Higher Education.” Senate HELP Committee. 24 June 2010 (page 4); and Ed Trust analysis of FY 2009 data in “Institutional Default Rate Comparison of FY 2007, 2008, and 2009 Cohort Default Rates.” </a:t>
            </a:r>
            <a:r>
              <a:rPr lang="en-US" sz="1100" dirty="0">
                <a:hlinkClick r:id="rId3"/>
              </a:rPr>
              <a:t>http://www.gao.gov/new.items/d114.pdf</a:t>
            </a:r>
            <a:r>
              <a:rPr lang="en-US" sz="1100" dirty="0"/>
              <a:t> (page 8)</a:t>
            </a:r>
            <a:endParaRPr lang="en-US" sz="1100" dirty="0">
              <a:latin typeface="+mj-lt"/>
            </a:endParaRPr>
          </a:p>
          <a:p>
            <a:endParaRPr lang="en-US" sz="1100" dirty="0">
              <a:latin typeface="+mj-lt"/>
            </a:endParaRPr>
          </a:p>
        </p:txBody>
      </p:sp>
      <p:grpSp>
        <p:nvGrpSpPr>
          <p:cNvPr id="2" name="Group 4"/>
          <p:cNvGrpSpPr/>
          <p:nvPr/>
        </p:nvGrpSpPr>
        <p:grpSpPr>
          <a:xfrm>
            <a:off x="5156886" y="472967"/>
            <a:ext cx="5511114" cy="5705475"/>
            <a:chOff x="3632886" y="440338"/>
            <a:chExt cx="5511114" cy="5705475"/>
          </a:xfrm>
        </p:grpSpPr>
        <p:pic>
          <p:nvPicPr>
            <p:cNvPr id="9" name="Picture 1"/>
            <p:cNvPicPr>
              <a:picLocks noChangeAspect="1" noChangeArrowheads="1"/>
            </p:cNvPicPr>
            <p:nvPr/>
          </p:nvPicPr>
          <p:blipFill>
            <a:blip r:embed="rId4" cstate="print"/>
            <a:srcRect l="1.646%"/>
            <a:stretch>
              <a:fillRect/>
            </a:stretch>
          </p:blipFill>
          <p:spPr bwMode="auto">
            <a:xfrm>
              <a:off x="3682314" y="440338"/>
              <a:ext cx="5461686" cy="5705475"/>
            </a:xfrm>
            <a:prstGeom prst="rect">
              <a:avLst/>
            </a:prstGeom>
            <a:noFill/>
            <a:ln w="9525">
              <a:noFill/>
              <a:miter lim="800%"/>
              <a:headEnd/>
              <a:tailEnd/>
            </a:ln>
          </p:spPr>
        </p:pic>
        <p:sp>
          <p:nvSpPr>
            <p:cNvPr id="10" name="Rectangle 9"/>
            <p:cNvSpPr/>
            <p:nvPr/>
          </p:nvSpPr>
          <p:spPr>
            <a:xfrm>
              <a:off x="3632886" y="3200400"/>
              <a:ext cx="864973" cy="333632"/>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5"/>
          <p:cNvSpPr>
            <a:spLocks noGrp="1"/>
          </p:cNvSpPr>
          <p:nvPr>
            <p:ph type="title"/>
          </p:nvPr>
        </p:nvSpPr>
        <p:spPr>
          <a:xfrm>
            <a:off x="1524001" y="405714"/>
            <a:ext cx="3966518" cy="1287162"/>
          </a:xfrm>
        </p:spPr>
        <p:txBody>
          <a:bodyPr>
            <a:noAutofit/>
          </a:bodyPr>
          <a:lstStyle/>
          <a:p>
            <a:r>
              <a:rPr lang="en-US" dirty="0" smtClean="0"/>
              <a:t>Access to what?</a:t>
            </a:r>
            <a:endParaRPr lang="en-US" dirty="0"/>
          </a:p>
        </p:txBody>
      </p:sp>
      <p:sp>
        <p:nvSpPr>
          <p:cNvPr id="14" name="Content Placeholder 6"/>
          <p:cNvSpPr>
            <a:spLocks noGrp="1"/>
          </p:cNvSpPr>
          <p:nvPr>
            <p:ph idx="1"/>
          </p:nvPr>
        </p:nvSpPr>
        <p:spPr>
          <a:xfrm>
            <a:off x="1524000" y="1462985"/>
            <a:ext cx="8382000" cy="4449763"/>
          </a:xfrm>
        </p:spPr>
        <p:txBody>
          <a:bodyPr/>
          <a:lstStyle/>
          <a:p>
            <a:pPr>
              <a:buNone/>
            </a:pPr>
            <a:r>
              <a:rPr lang="en-US" sz="2800" dirty="0"/>
              <a:t>For-profit college companies</a:t>
            </a:r>
          </a:p>
          <a:p>
            <a:pPr>
              <a:buFont typeface="Wingdings" charset="2"/>
              <a:buChar char="§"/>
            </a:pPr>
            <a:r>
              <a:rPr lang="en-US" sz="2800" b="1" dirty="0"/>
              <a:t>11% </a:t>
            </a:r>
            <a:r>
              <a:rPr lang="en-US" sz="2800" dirty="0"/>
              <a:t>of enrollments</a:t>
            </a:r>
          </a:p>
          <a:p>
            <a:pPr>
              <a:buFont typeface="Wingdings" charset="2"/>
              <a:buChar char="§"/>
            </a:pPr>
            <a:r>
              <a:rPr lang="en-US" sz="2800" b="1" dirty="0"/>
              <a:t>24% </a:t>
            </a:r>
            <a:r>
              <a:rPr lang="en-US" sz="2800" dirty="0"/>
              <a:t>of Pell Grants and </a:t>
            </a:r>
          </a:p>
          <a:p>
            <a:pPr>
              <a:buNone/>
            </a:pPr>
            <a:r>
              <a:rPr lang="en-US" sz="2800" dirty="0"/>
              <a:t>	federal student loan dollars</a:t>
            </a:r>
          </a:p>
          <a:p>
            <a:pPr>
              <a:buFont typeface="Wingdings" pitchFamily="2" charset="2"/>
              <a:buChar char="§"/>
            </a:pPr>
            <a:r>
              <a:rPr lang="en-US" sz="2800" dirty="0"/>
              <a:t>Lowest degree completion rates of </a:t>
            </a:r>
          </a:p>
          <a:p>
            <a:pPr>
              <a:buNone/>
            </a:pPr>
            <a:r>
              <a:rPr lang="en-US" sz="2800" dirty="0"/>
              <a:t>     any 4-year sector</a:t>
            </a:r>
          </a:p>
          <a:p>
            <a:pPr>
              <a:buFont typeface="Wingdings" charset="2"/>
              <a:buChar char="§"/>
            </a:pPr>
            <a:r>
              <a:rPr lang="en-US" sz="2800" b="1" dirty="0"/>
              <a:t>48% </a:t>
            </a:r>
            <a:r>
              <a:rPr lang="en-US" sz="2800" dirty="0"/>
              <a:t>of federal student </a:t>
            </a:r>
          </a:p>
          <a:p>
            <a:pPr>
              <a:buNone/>
            </a:pPr>
            <a:r>
              <a:rPr lang="en-US" sz="2800" dirty="0"/>
              <a:t>	loan defaults</a:t>
            </a:r>
          </a:p>
          <a:p>
            <a:pPr>
              <a:buNone/>
            </a:pPr>
            <a:endParaRPr lang="en-US" sz="1800" dirty="0">
              <a:solidFill>
                <a:schemeClr val="accent2"/>
              </a:solidFill>
            </a:endParaRPr>
          </a:p>
        </p:txBody>
      </p:sp>
    </p:spTree>
    <p:extLst>
      <p:ext uri="{BB962C8B-B14F-4D97-AF65-F5344CB8AC3E}">
        <p14:creationId xmlns:p14="http://schemas.microsoft.com/office/powerpoint/2010/main" val="3351568939"/>
      </p:ext>
    </p:extLst>
  </p:cSld>
  <p:clrMapOvr>
    <a:masterClrMapping/>
  </p:clrMapOvr>
  <p:timing>
    <p:tnLst>
      <p:par>
        <p:cTn id="1" dur="indefinite" restart="never" nodeType="tmRoot"/>
      </p:par>
    </p:tnLst>
  </p:timing>
</p:sld>
</file>

<file path=ppt/slides/slide4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p:txBody>
          <a:bodyPr>
            <a:normAutofit fontScale="90%"/>
          </a:bodyPr>
          <a:lstStyle/>
          <a:p>
            <a:r>
              <a:rPr lang="en-US" dirty="0" smtClean="0"/>
              <a:t>And what about graduation in colleges more generally?</a:t>
            </a:r>
            <a:br>
              <a:rPr lang="en-US" dirty="0" smtClean="0"/>
            </a:br>
            <a:endParaRPr lang="en-US" dirty="0"/>
          </a:p>
        </p:txBody>
      </p:sp>
      <p:sp>
        <p:nvSpPr>
          <p:cNvPr id="290819" name="Rectangle 3"/>
          <p:cNvSpPr>
            <a:spLocks noGrp="1" noChangeArrowheads="1"/>
          </p:cNvSpPr>
          <p:nvPr>
            <p:ph type="subTitle" idx="1"/>
          </p:nvPr>
        </p:nvSpPr>
        <p:spPr/>
        <p:txBody>
          <a:bodyPr/>
          <a:lstStyle/>
          <a:p>
            <a:endParaRPr lang="en-US" dirty="0"/>
          </a:p>
        </p:txBody>
      </p:sp>
    </p:spTree>
    <p:extLst>
      <p:ext uri="{BB962C8B-B14F-4D97-AF65-F5344CB8AC3E}">
        <p14:creationId xmlns:p14="http://schemas.microsoft.com/office/powerpoint/2010/main" val="96948269"/>
      </p:ext>
    </p:extLst>
  </p:cSld>
  <p:clrMapOvr>
    <a:masterClrMapping/>
  </p:clrMapOvr>
  <p:transition/>
  <p:timing>
    <p:tnLst>
      <p:par>
        <p:cTn id="1" dur="indefinite" restart="never" nodeType="tmRoot"/>
      </p:par>
    </p:tnLst>
  </p:timing>
</p:sld>
</file>

<file path=ppt/slides/slide4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9025"/>
            <a:ext cx="9144000" cy="1143000"/>
          </a:xfrm>
        </p:spPr>
        <p:txBody>
          <a:bodyPr/>
          <a:lstStyle/>
          <a:p>
            <a:r>
              <a:rPr lang="en-US" sz="3200" dirty="0"/>
              <a:t>Black, Latino, and American Indian Freshmen Complete College at Lower Rates Than Other Students</a:t>
            </a:r>
          </a:p>
        </p:txBody>
      </p:sp>
      <p:sp>
        <p:nvSpPr>
          <p:cNvPr id="9" name="TextBox 8"/>
          <p:cNvSpPr txBox="1"/>
          <p:nvPr/>
        </p:nvSpPr>
        <p:spPr>
          <a:xfrm>
            <a:off x="3684014" y="1522025"/>
            <a:ext cx="5537285" cy="523220"/>
          </a:xfrm>
          <a:prstGeom prst="rect">
            <a:avLst/>
          </a:prstGeom>
          <a:noFill/>
        </p:spPr>
        <p:txBody>
          <a:bodyPr wrap="none" rtlCol="0">
            <a:spAutoFit/>
          </a:bodyPr>
          <a:lstStyle/>
          <a:p>
            <a:pPr algn="ctr"/>
            <a:r>
              <a:rPr lang="en-US" sz="1400" dirty="0">
                <a:latin typeface="+mj-lt"/>
                <a:cs typeface="Univers 57 Condensed"/>
              </a:rPr>
              <a:t>6 -year bachelor’s completion rates for first-time, full-time freshmen,</a:t>
            </a:r>
          </a:p>
          <a:p>
            <a:pPr algn="ctr"/>
            <a:r>
              <a:rPr lang="en-US" sz="1400" dirty="0">
                <a:latin typeface="+mj-lt"/>
                <a:cs typeface="Univers 57 Condensed"/>
              </a:rPr>
              <a:t>Fall 2008 cohort at 4-year institutions</a:t>
            </a:r>
          </a:p>
        </p:txBody>
      </p:sp>
      <p:sp>
        <p:nvSpPr>
          <p:cNvPr id="7" name="TextBox 6"/>
          <p:cNvSpPr txBox="1"/>
          <p:nvPr/>
        </p:nvSpPr>
        <p:spPr>
          <a:xfrm>
            <a:off x="1524000" y="6248400"/>
            <a:ext cx="6477000" cy="600164"/>
          </a:xfrm>
          <a:prstGeom prst="rect">
            <a:avLst/>
          </a:prstGeom>
          <a:noFill/>
        </p:spPr>
        <p:txBody>
          <a:bodyPr wrap="square" rtlCol="0">
            <a:spAutoFit/>
          </a:bodyPr>
          <a:lstStyle/>
          <a:p>
            <a:r>
              <a:rPr lang="en-US" sz="1100" dirty="0">
                <a:latin typeface="+mj-lt"/>
              </a:rPr>
              <a:t>Source: NCES (December 2015). Graduation Rates for Selected Cohorts, 2006-11; Student Financial Aid, Academic Year 2013-14; and Admissions in Postsecondary Institutions, Fall 2014. First Look (Provisional Data)</a:t>
            </a:r>
          </a:p>
        </p:txBody>
      </p:sp>
      <p:graphicFrame>
        <p:nvGraphicFramePr>
          <p:cNvPr id="12" name="Content Placeholder 3"/>
          <p:cNvGraphicFramePr>
            <a:graphicFrameLocks noGrp="1"/>
          </p:cNvGraphicFramePr>
          <p:nvPr>
            <p:ph idx="1"/>
            <p:extLst/>
          </p:nvPr>
        </p:nvGraphicFramePr>
        <p:xfrm>
          <a:off x="1524000" y="1417638"/>
          <a:ext cx="9144000" cy="4830763"/>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8850258"/>
      </p:ext>
    </p:extLst>
  </p:cSld>
  <p:clrMapOvr>
    <a:masterClrMapping/>
  </p:clrMapOvr>
  <p:timing>
    <p:tnLst>
      <p:par>
        <p:cTn id="1" dur="indefinite" restart="never" nodeType="tmRoot"/>
      </p:par>
    </p:tnLst>
  </p:timing>
</p:sld>
</file>

<file path=ppt/slides/slide4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itle 1"/>
          <p:cNvSpPr txBox="1">
            <a:spLocks/>
          </p:cNvSpPr>
          <p:nvPr/>
        </p:nvSpPr>
        <p:spPr>
          <a:xfrm>
            <a:off x="1524000" y="533400"/>
            <a:ext cx="9144000" cy="1143000"/>
          </a:xfrm>
          <a:prstGeom prst="rect">
            <a:avLst/>
          </a:prstGeom>
        </p:spPr>
        <p:txBody>
          <a:bodyPr/>
          <a:lstStyle/>
          <a:p>
            <a:pPr algn="ctr" eaLnBrk="0" fontAlgn="base" hangingPunct="0">
              <a:spcBef>
                <a:spcPct val="0%"/>
              </a:spcBef>
              <a:spcAft>
                <a:spcPct val="0%"/>
              </a:spcAft>
              <a:defRPr/>
            </a:pPr>
            <a:r>
              <a:rPr lang="en-US" sz="3200" dirty="0">
                <a:latin typeface="+mj-lt"/>
                <a:ea typeface="+mj-ea"/>
                <a:cs typeface="+mj-cs"/>
              </a:rPr>
              <a:t>Graduation rates at </a:t>
            </a:r>
          </a:p>
          <a:p>
            <a:pPr algn="ctr" eaLnBrk="0" fontAlgn="base" hangingPunct="0">
              <a:spcBef>
                <a:spcPct val="0%"/>
              </a:spcBef>
              <a:spcAft>
                <a:spcPct val="0%"/>
              </a:spcAft>
              <a:defRPr/>
            </a:pPr>
            <a:r>
              <a:rPr lang="en-US" sz="3200" dirty="0">
                <a:latin typeface="+mj-lt"/>
                <a:ea typeface="+mj-ea"/>
                <a:cs typeface="+mj-cs"/>
              </a:rPr>
              <a:t>public community colleges</a:t>
            </a:r>
            <a:br>
              <a:rPr lang="en-US" sz="3200" dirty="0">
                <a:latin typeface="+mj-lt"/>
                <a:ea typeface="+mj-ea"/>
                <a:cs typeface="+mj-cs"/>
              </a:rPr>
            </a:br>
            <a:endParaRPr lang="en-US" sz="3200" dirty="0">
              <a:latin typeface="+mj-lt"/>
              <a:ea typeface="+mj-ea"/>
              <a:cs typeface="+mj-cs"/>
            </a:endParaRPr>
          </a:p>
        </p:txBody>
      </p:sp>
      <p:graphicFrame>
        <p:nvGraphicFramePr>
          <p:cNvPr id="8" name="Chart 7"/>
          <p:cNvGraphicFramePr/>
          <p:nvPr>
            <p:extLst/>
          </p:nvPr>
        </p:nvGraphicFramePr>
        <p:xfrm>
          <a:off x="1896980" y="1185260"/>
          <a:ext cx="8639503" cy="5171090"/>
        </p:xfrm>
        <a:graphic>
          <a:graphicData uri="http://purl.oclc.org/ooxml/drawingml/chart">
            <c:chart xmlns:c="http://purl.oclc.org/ooxml/drawingml/chart" xmlns:r="http://purl.oclc.org/ooxml/officeDocument/relationships" r:id="rId3"/>
          </a:graphicData>
        </a:graphic>
      </p:graphicFrame>
      <p:sp>
        <p:nvSpPr>
          <p:cNvPr id="10" name="TextBox 9"/>
          <p:cNvSpPr txBox="1"/>
          <p:nvPr/>
        </p:nvSpPr>
        <p:spPr>
          <a:xfrm>
            <a:off x="1524000" y="6260434"/>
            <a:ext cx="6477000" cy="577081"/>
          </a:xfrm>
          <a:prstGeom prst="rect">
            <a:avLst/>
          </a:prstGeom>
          <a:noFill/>
        </p:spPr>
        <p:txBody>
          <a:bodyPr wrap="square" rtlCol="0">
            <a:spAutoFit/>
          </a:bodyPr>
          <a:lstStyle/>
          <a:p>
            <a:r>
              <a:rPr lang="en-US" sz="1050" dirty="0">
                <a:latin typeface="+mj-lt"/>
              </a:rPr>
              <a:t>Source: NCES (Dec. 2013).  First Look:  Enrollment in Postsecondary Institutions, Fall 2012; Financial Statistics, Fiscal Year 2012; and Graduation Rates, Selected Cohorts, 2004-2009, First Look (Provisional Data) Table 3.</a:t>
            </a:r>
          </a:p>
        </p:txBody>
      </p:sp>
    </p:spTree>
    <p:extLst>
      <p:ext uri="{BB962C8B-B14F-4D97-AF65-F5344CB8AC3E}">
        <p14:creationId xmlns:p14="http://schemas.microsoft.com/office/powerpoint/2010/main" val="1980875416"/>
      </p:ext>
    </p:extLst>
  </p:cSld>
  <p:clrMapOvr>
    <a:masterClrMapping/>
  </p:clrMapOvr>
  <p:timing>
    <p:tnLst>
      <p:par>
        <p:cTn id="1" dur="indefinite" restart="never" nodeType="tmRoot"/>
      </p:par>
    </p:tnLst>
  </p:timing>
</p:sld>
</file>

<file path=ppt/slides/slide4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2209800" y="1335505"/>
            <a:ext cx="7772400" cy="3441032"/>
          </a:xfrm>
        </p:spPr>
        <p:txBody>
          <a:bodyPr>
            <a:normAutofit fontScale="90%"/>
          </a:bodyPr>
          <a:lstStyle/>
          <a:p>
            <a:pPr eaLnBrk="1" hangingPunct="1"/>
            <a:r>
              <a:rPr lang="en-US" sz="4000" dirty="0"/>
              <a:t>Chance of </a:t>
            </a:r>
            <a:br>
              <a:rPr lang="en-US" sz="4000" dirty="0"/>
            </a:br>
            <a:r>
              <a:rPr lang="en-US" sz="4000" dirty="0"/>
              <a:t>attaining a bachelor’s degree </a:t>
            </a:r>
            <a:br>
              <a:rPr lang="en-US" sz="4000" dirty="0"/>
            </a:br>
            <a:r>
              <a:rPr lang="en-US" sz="4000" dirty="0"/>
              <a:t>within six years, </a:t>
            </a:r>
            <a:br>
              <a:rPr lang="en-US" sz="4000" dirty="0"/>
            </a:br>
            <a:r>
              <a:rPr lang="en-US" sz="4000" dirty="0"/>
              <a:t>among students who aspire to a Bachelors degree and </a:t>
            </a:r>
            <a:br>
              <a:rPr lang="en-US" sz="4000" dirty="0"/>
            </a:br>
            <a:r>
              <a:rPr lang="en-US" sz="4000" dirty="0"/>
              <a:t>begin at community college?</a:t>
            </a:r>
          </a:p>
        </p:txBody>
      </p:sp>
      <p:sp>
        <p:nvSpPr>
          <p:cNvPr id="4" name="TextBox 3"/>
          <p:cNvSpPr txBox="1"/>
          <p:nvPr/>
        </p:nvSpPr>
        <p:spPr>
          <a:xfrm>
            <a:off x="1981200" y="6248400"/>
            <a:ext cx="6477000" cy="261610"/>
          </a:xfrm>
          <a:prstGeom prst="rect">
            <a:avLst/>
          </a:prstGeom>
          <a:noFill/>
        </p:spPr>
        <p:txBody>
          <a:bodyPr wrap="square" rtlCol="0">
            <a:spAutoFit/>
          </a:bodyPr>
          <a:lstStyle/>
          <a:p>
            <a:pPr>
              <a:spcBef>
                <a:spcPct val="50%"/>
              </a:spcBef>
            </a:pPr>
            <a:r>
              <a:rPr lang="en-US" sz="1100" dirty="0">
                <a:latin typeface="+mj-lt"/>
                <a:cs typeface="Arial" pitchFamily="34" charset="0"/>
              </a:rPr>
              <a:t>n/a</a:t>
            </a:r>
            <a:endParaRPr lang="en-US" sz="1100" dirty="0">
              <a:solidFill>
                <a:schemeClr val="accent4"/>
              </a:solidFill>
              <a:latin typeface="+mj-lt"/>
              <a:cs typeface="Arial" pitchFamily="34" charset="0"/>
            </a:endParaRPr>
          </a:p>
        </p:txBody>
      </p:sp>
    </p:spTree>
    <p:extLst>
      <p:ext uri="{BB962C8B-B14F-4D97-AF65-F5344CB8AC3E}">
        <p14:creationId xmlns:p14="http://schemas.microsoft.com/office/powerpoint/2010/main" val="2200791814"/>
      </p:ext>
    </p:extLst>
  </p:cSld>
  <p:clrMapOvr>
    <a:masterClrMapping/>
  </p:clrMapOvr>
  <p:timing>
    <p:tnLst>
      <p:par>
        <p:cTn id="1" dur="indefinite" restart="never" nodeType="tmRoot"/>
      </p:par>
    </p:tnLst>
  </p:timing>
</p:sld>
</file>

<file path=ppt/slides/slide4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776249" y="1040524"/>
          <a:ext cx="8639503" cy="5171090"/>
        </p:xfrm>
        <a:graphic>
          <a:graphicData uri="http://purl.oclc.org/ooxml/drawingml/chart">
            <c:chart xmlns:c="http://purl.oclc.org/ooxml/drawingml/chart" xmlns:r="http://purl.oclc.org/ooxml/officeDocument/relationships" r:id="rId3"/>
          </a:graphicData>
        </a:graphic>
      </p:graphicFrame>
      <p:sp>
        <p:nvSpPr>
          <p:cNvPr id="7" name="Title 1"/>
          <p:cNvSpPr txBox="1">
            <a:spLocks/>
          </p:cNvSpPr>
          <p:nvPr/>
        </p:nvSpPr>
        <p:spPr>
          <a:xfrm>
            <a:off x="1524000" y="531262"/>
            <a:ext cx="9144000" cy="637139"/>
          </a:xfrm>
          <a:prstGeom prst="rect">
            <a:avLst/>
          </a:prstGeom>
        </p:spPr>
        <p:txBody>
          <a:bodyPr/>
          <a:lstStyle/>
          <a:p>
            <a:pPr algn="ctr" eaLnBrk="0" fontAlgn="base" hangingPunct="0">
              <a:spcBef>
                <a:spcPct val="0%"/>
              </a:spcBef>
              <a:spcAft>
                <a:spcPct val="0%"/>
              </a:spcAft>
              <a:defRPr/>
            </a:pPr>
            <a:r>
              <a:rPr lang="en-US" sz="3200" dirty="0">
                <a:latin typeface="+mj-lt"/>
                <a:ea typeface="+mj-ea"/>
                <a:cs typeface="+mj-cs"/>
              </a:rPr>
              <a:t>Only 14 percent.</a:t>
            </a:r>
          </a:p>
        </p:txBody>
      </p:sp>
      <p:sp>
        <p:nvSpPr>
          <p:cNvPr id="8" name="TextBox 7"/>
          <p:cNvSpPr txBox="1"/>
          <p:nvPr/>
        </p:nvSpPr>
        <p:spPr>
          <a:xfrm>
            <a:off x="3436884" y="1747521"/>
            <a:ext cx="5444358" cy="830997"/>
          </a:xfrm>
          <a:prstGeom prst="rect">
            <a:avLst/>
          </a:prstGeom>
          <a:noFill/>
        </p:spPr>
        <p:txBody>
          <a:bodyPr wrap="square" rtlCol="0">
            <a:spAutoFit/>
          </a:bodyPr>
          <a:lstStyle/>
          <a:p>
            <a:pPr algn="ctr"/>
            <a:r>
              <a:rPr lang="en-US" sz="1600" dirty="0"/>
              <a:t>Percent of students who started at a community college intending to earn a Bachelor’s in 2003 and</a:t>
            </a:r>
          </a:p>
          <a:p>
            <a:pPr algn="ctr"/>
            <a:r>
              <a:rPr lang="en-US" sz="1600" dirty="0"/>
              <a:t> earned a BA degree by 2009</a:t>
            </a:r>
          </a:p>
        </p:txBody>
      </p:sp>
      <p:sp>
        <p:nvSpPr>
          <p:cNvPr id="9" name="TextBox 8"/>
          <p:cNvSpPr txBox="1"/>
          <p:nvPr/>
        </p:nvSpPr>
        <p:spPr>
          <a:xfrm>
            <a:off x="1524000" y="6248400"/>
            <a:ext cx="6477000" cy="600164"/>
          </a:xfrm>
          <a:prstGeom prst="rect">
            <a:avLst/>
          </a:prstGeom>
          <a:noFill/>
        </p:spPr>
        <p:txBody>
          <a:bodyPr wrap="square" rtlCol="0">
            <a:spAutoFit/>
          </a:bodyPr>
          <a:lstStyle/>
          <a:p>
            <a:r>
              <a:rPr lang="en-US" sz="1100" dirty="0">
                <a:latin typeface="+mj-lt"/>
              </a:rPr>
              <a:t>Source: U.S. Department of Education, National Center for Education Statistics, 2003-04 Beginning Postsecondary Students Longitudinal Study, First Follow-up (BPS:04/06).</a:t>
            </a:r>
          </a:p>
          <a:p>
            <a:endParaRPr lang="en-US" sz="1100" dirty="0">
              <a:solidFill>
                <a:schemeClr val="accent4"/>
              </a:solidFill>
              <a:latin typeface="+mj-lt"/>
              <a:cs typeface="Arial" pitchFamily="34" charset="0"/>
            </a:endParaRPr>
          </a:p>
        </p:txBody>
      </p:sp>
    </p:spTree>
    <p:extLst>
      <p:ext uri="{BB962C8B-B14F-4D97-AF65-F5344CB8AC3E}">
        <p14:creationId xmlns:p14="http://schemas.microsoft.com/office/powerpoint/2010/main" val="2800551575"/>
      </p:ext>
    </p:extLst>
  </p:cSld>
  <p:clrMapOvr>
    <a:masterClrMapping/>
  </p:clrMapOvr>
  <p:timing>
    <p:tnLst>
      <p:par>
        <p:cTn id="1" dur="indefinite" restart="never" nodeType="tmRoot"/>
      </p:par>
    </p:tnLst>
  </p:timing>
</p:sld>
</file>

<file path=ppt/slides/slide4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sz="4800"/>
              <a:t>Add it all up…</a:t>
            </a:r>
          </a:p>
        </p:txBody>
      </p:sp>
    </p:spTree>
    <p:extLst>
      <p:ext uri="{BB962C8B-B14F-4D97-AF65-F5344CB8AC3E}">
        <p14:creationId xmlns:p14="http://schemas.microsoft.com/office/powerpoint/2010/main" val="1948078617"/>
      </p:ext>
    </p:extLst>
  </p:cSld>
  <p:clrMapOvr>
    <a:masterClrMapping/>
  </p:clrMapOvr>
  <p:timing>
    <p:tnLst>
      <p:par>
        <p:cTn id="1" dur="indefinite" restart="never" nodeType="tmRoot"/>
      </p:par>
    </p:tnLst>
  </p:timing>
</p:sld>
</file>

<file path=ppt/slides/slide4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209800" y="1905000"/>
            <a:ext cx="7772400" cy="2362200"/>
          </a:xfrm>
          <a:prstGeom prst="rect">
            <a:avLst/>
          </a:prstGeom>
        </p:spPr>
        <p:txBody>
          <a:bodyPr/>
          <a:lstStyle/>
          <a:p>
            <a:pPr algn="ctr" fontAlgn="base">
              <a:spcBef>
                <a:spcPct val="0%"/>
              </a:spcBef>
              <a:spcAft>
                <a:spcPct val="0%"/>
              </a:spcAft>
              <a:defRPr/>
            </a:pPr>
            <a:r>
              <a:rPr lang="en-US" sz="4000" dirty="0">
                <a:latin typeface="Univers 55"/>
                <a:ea typeface="ＭＳ Ｐゴシック" charset="-128"/>
                <a:cs typeface="Univers 55"/>
              </a:rPr>
              <a:t>Different groups of young Americans obtain degrees at </a:t>
            </a:r>
            <a:r>
              <a:rPr lang="en-US" sz="4000" i="1" u="sng" dirty="0">
                <a:latin typeface="Univers 55"/>
                <a:ea typeface="ＭＳ Ｐゴシック" charset="-128"/>
                <a:cs typeface="Univers 55"/>
              </a:rPr>
              <a:t>very</a:t>
            </a:r>
            <a:r>
              <a:rPr lang="en-US" sz="4000" dirty="0">
                <a:latin typeface="Univers 55"/>
                <a:ea typeface="ＭＳ Ｐゴシック" charset="-128"/>
                <a:cs typeface="Univers 55"/>
              </a:rPr>
              <a:t> different rates.</a:t>
            </a:r>
          </a:p>
        </p:txBody>
      </p:sp>
      <p:sp>
        <p:nvSpPr>
          <p:cNvPr id="3" name="TextBox 2"/>
          <p:cNvSpPr txBox="1"/>
          <p:nvPr/>
        </p:nvSpPr>
        <p:spPr>
          <a:xfrm>
            <a:off x="1981200" y="6248400"/>
            <a:ext cx="6477000" cy="261610"/>
          </a:xfrm>
          <a:prstGeom prst="rect">
            <a:avLst/>
          </a:prstGeom>
          <a:noFill/>
        </p:spPr>
        <p:txBody>
          <a:bodyPr wrap="square" rtlCol="0">
            <a:spAutoFit/>
          </a:bodyPr>
          <a:lstStyle/>
          <a:p>
            <a:r>
              <a:rPr lang="en-US" sz="1100" dirty="0">
                <a:latin typeface="+mj-lt"/>
              </a:rPr>
              <a:t>n/a</a:t>
            </a:r>
          </a:p>
        </p:txBody>
      </p:sp>
    </p:spTree>
    <p:extLst>
      <p:ext uri="{BB962C8B-B14F-4D97-AF65-F5344CB8AC3E}">
        <p14:creationId xmlns:p14="http://schemas.microsoft.com/office/powerpoint/2010/main" val="2483712682"/>
      </p:ext>
    </p:extLst>
  </p:cSld>
  <p:clrMapOvr>
    <a:masterClrMapping/>
  </p:clrMapOvr>
  <p:timing>
    <p:tnLst>
      <p:par>
        <p:cTn id="1" dur="indefinite" restart="never" nodeType="tmRoot"/>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These stories animated hopes and dreams of people here at home</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And drew countless immigrants to our shores</a:t>
            </a:r>
            <a:endParaRPr lang="en-US" dirty="0"/>
          </a:p>
        </p:txBody>
      </p:sp>
    </p:spTree>
    <p:extLst>
      <p:ext uri="{BB962C8B-B14F-4D97-AF65-F5344CB8AC3E}">
        <p14:creationId xmlns:p14="http://schemas.microsoft.com/office/powerpoint/2010/main" val="28698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385011"/>
            <a:ext cx="9144000" cy="1032627"/>
          </a:xfrm>
        </p:spPr>
        <p:txBody>
          <a:bodyPr/>
          <a:lstStyle/>
          <a:p>
            <a:pPr eaLnBrk="1" hangingPunct="1"/>
            <a:r>
              <a:rPr lang="en-US" sz="2600" dirty="0">
                <a:solidFill>
                  <a:srgbClr val="000000"/>
                </a:solidFill>
              </a:rPr>
              <a:t>Whites attain bachelor’s degrees at nearly twice the rate of blacks and almost three times the rate of Hispanics</a:t>
            </a:r>
          </a:p>
        </p:txBody>
      </p:sp>
      <p:sp>
        <p:nvSpPr>
          <p:cNvPr id="10" name="TextBox 9"/>
          <p:cNvSpPr txBox="1"/>
          <p:nvPr/>
        </p:nvSpPr>
        <p:spPr>
          <a:xfrm>
            <a:off x="1524000" y="6248401"/>
            <a:ext cx="6781800" cy="430887"/>
          </a:xfrm>
          <a:prstGeom prst="rect">
            <a:avLst/>
          </a:prstGeom>
          <a:noFill/>
        </p:spPr>
        <p:txBody>
          <a:bodyPr wrap="square" rtlCol="0">
            <a:spAutoFit/>
          </a:bodyPr>
          <a:lstStyle/>
          <a:p>
            <a:r>
              <a:rPr lang="en-US" sz="1100" dirty="0">
                <a:latin typeface="+mj-lt"/>
              </a:rPr>
              <a:t>Source: U.S. Census Bureau, Educational Attainment in the United States: 2014</a:t>
            </a:r>
          </a:p>
          <a:p>
            <a:endParaRPr lang="en-US" sz="1100" dirty="0">
              <a:solidFill>
                <a:schemeClr val="accent4"/>
              </a:solidFill>
              <a:latin typeface="+mj-lt"/>
              <a:cs typeface="Arial" pitchFamily="34" charset="0"/>
            </a:endParaRPr>
          </a:p>
        </p:txBody>
      </p:sp>
      <p:graphicFrame>
        <p:nvGraphicFramePr>
          <p:cNvPr id="11" name="Content Placeholder 4"/>
          <p:cNvGraphicFramePr>
            <a:graphicFrameLocks/>
          </p:cNvGraphicFramePr>
          <p:nvPr>
            <p:extLst/>
          </p:nvPr>
        </p:nvGraphicFramePr>
        <p:xfrm>
          <a:off x="1838701" y="1390934"/>
          <a:ext cx="8261132" cy="4832131"/>
        </p:xfrm>
        <a:graphic>
          <a:graphicData uri="http://purl.oclc.org/ooxml/drawingml/chart">
            <c:chart xmlns:c="http://purl.oclc.org/ooxml/drawingml/chart" xmlns:r="http://purl.oclc.org/ooxml/officeDocument/relationships" r:id="rId3"/>
          </a:graphicData>
        </a:graphic>
      </p:graphicFrame>
    </p:spTree>
    <p:extLst>
      <p:ext uri="{BB962C8B-B14F-4D97-AF65-F5344CB8AC3E}">
        <p14:creationId xmlns:p14="http://schemas.microsoft.com/office/powerpoint/2010/main" val="3958118565"/>
      </p:ext>
    </p:extLst>
  </p:cSld>
  <p:clrMapOvr>
    <a:masterClrMapping/>
  </p:clrMapOvr>
  <p:transition/>
  <p:timing>
    <p:tnLst>
      <p:par>
        <p:cTn id="1" dur="indefinite" restart="never" nodeType="tmRoot"/>
      </p:par>
    </p:tnLst>
  </p:timing>
</p:sld>
</file>

<file path=ppt/slides/slide5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279358"/>
          </a:xfrm>
        </p:spPr>
        <p:txBody>
          <a:bodyPr>
            <a:noAutofit/>
          </a:bodyPr>
          <a:lstStyle/>
          <a:p>
            <a:r>
              <a:rPr lang="en-US" sz="2800" dirty="0"/>
              <a:t>Young adults from high-income families are 3 times </a:t>
            </a:r>
            <a:r>
              <a:rPr lang="en-US" sz="2800" dirty="0" smtClean="0"/>
              <a:t>as likely as those from low-income families to </a:t>
            </a:r>
            <a:r>
              <a:rPr lang="en-US" sz="2800" dirty="0"/>
              <a:t>earn bachelor’s degrees by age 24</a:t>
            </a:r>
          </a:p>
        </p:txBody>
      </p:sp>
      <p:graphicFrame>
        <p:nvGraphicFramePr>
          <p:cNvPr id="7" name="Content Placeholder 4"/>
          <p:cNvGraphicFramePr>
            <a:graphicFrameLocks/>
          </p:cNvGraphicFramePr>
          <p:nvPr>
            <p:extLst/>
          </p:nvPr>
        </p:nvGraphicFramePr>
        <p:xfrm>
          <a:off x="1524000" y="1440872"/>
          <a:ext cx="9144000" cy="4648200"/>
        </p:xfrm>
        <a:graphic>
          <a:graphicData uri="http://purl.oclc.org/ooxml/drawingml/chart">
            <c:chart xmlns:c="http://purl.oclc.org/ooxml/drawingml/chart" xmlns:r="http://purl.oclc.org/ooxml/officeDocument/relationships" r:id="rId3"/>
          </a:graphicData>
        </a:graphic>
      </p:graphicFrame>
      <p:sp>
        <p:nvSpPr>
          <p:cNvPr id="5" name="TextBox 4"/>
          <p:cNvSpPr txBox="1"/>
          <p:nvPr/>
        </p:nvSpPr>
        <p:spPr>
          <a:xfrm>
            <a:off x="1981200" y="6248401"/>
            <a:ext cx="6477000" cy="430887"/>
          </a:xfrm>
          <a:prstGeom prst="rect">
            <a:avLst/>
          </a:prstGeom>
          <a:noFill/>
        </p:spPr>
        <p:txBody>
          <a:bodyPr wrap="square" rtlCol="0">
            <a:spAutoFit/>
          </a:bodyPr>
          <a:lstStyle/>
          <a:p>
            <a:r>
              <a:rPr lang="en-US" sz="1100" dirty="0">
                <a:latin typeface="+mj-lt"/>
              </a:rPr>
              <a:t>http://www.brookings.edu/research/papers/2015/03/12-chalkboard-income-education-attainment-chingos</a:t>
            </a:r>
            <a:endParaRPr lang="en-US" sz="1100" dirty="0">
              <a:solidFill>
                <a:schemeClr val="accent4"/>
              </a:solidFill>
              <a:latin typeface="+mj-lt"/>
              <a:cs typeface="Arial" pitchFamily="34" charset="0"/>
            </a:endParaRPr>
          </a:p>
        </p:txBody>
      </p:sp>
    </p:spTree>
    <p:extLst>
      <p:ext uri="{BB962C8B-B14F-4D97-AF65-F5344CB8AC3E}">
        <p14:creationId xmlns:p14="http://schemas.microsoft.com/office/powerpoint/2010/main" val="562134822"/>
      </p:ext>
    </p:extLst>
  </p:cSld>
  <p:clrMapOvr>
    <a:masterClrMapping/>
  </p:clrMapOvr>
  <mc:AlternateContent xmlns:mc="http://schemas.openxmlformats.org/markup-compatibility/2006" xmlns:p14="http://schemas.microsoft.com/office/powerpoint/2010/main">
    <mc:Choice Requires="p14">
      <p:transition spd="slow" p14:dur="2000"/>
    </mc:Choice>
    <mc:Fallback xmlns:p="http://schemas.openxmlformats.org/presentationml/2006/main" xmlns:r="http://schemas.openxmlformats.org/officeDocument/2006/relationships" xmlns:a="http://schemas.openxmlformats.org/drawingml/2006/main" xmlns="">
      <p:transition spd="slow"/>
    </mc:Fallback>
  </mc:AlternateContent>
  <p:timing>
    <p:tnLst>
      <p:par>
        <p:cTn id="1" dur="indefinite" restart="never" nodeType="tmRoot"/>
      </p:par>
    </p:tnLst>
  </p:timing>
</p:sld>
</file>

<file path=ppt/slides/slide5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US" smtClean="0"/>
              <a:t>These rates </a:t>
            </a:r>
            <a:r>
              <a:rPr lang="en-US" smtClean="0">
                <a:solidFill>
                  <a:schemeClr val="accent1"/>
                </a:solidFill>
              </a:rPr>
              <a:t>threaten</a:t>
            </a:r>
            <a:r>
              <a:rPr lang="en-US" smtClean="0"/>
              <a:t> health of our democracy.  </a:t>
            </a:r>
          </a:p>
        </p:txBody>
      </p:sp>
      <p:sp>
        <p:nvSpPr>
          <p:cNvPr id="4" name="Subtitle 3"/>
          <p:cNvSpPr>
            <a:spLocks noGrp="1"/>
          </p:cNvSpPr>
          <p:nvPr>
            <p:ph type="subTitle" idx="1"/>
          </p:nvPr>
        </p:nvSpPr>
        <p:spPr/>
        <p:txBody>
          <a:bodyPr rtlCol="0">
            <a:normAutofit/>
          </a:bodyPr>
          <a:lstStyle/>
          <a:p>
            <a:pPr>
              <a:defRPr/>
            </a:pPr>
            <a:r>
              <a:rPr lang="en-US" dirty="0" smtClean="0"/>
              <a:t>But even for those who don’t care much about that, they are particularly worrisome, given which groups are growing…and which aren’t.</a:t>
            </a:r>
          </a:p>
        </p:txBody>
      </p:sp>
    </p:spTree>
    <p:extLst>
      <p:ext uri="{BB962C8B-B14F-4D97-AF65-F5344CB8AC3E}">
        <p14:creationId xmlns:p14="http://schemas.microsoft.com/office/powerpoint/2010/main" val="1705025586"/>
      </p:ext>
    </p:extLst>
  </p:cSld>
  <p:clrMapOvr>
    <a:masterClrMapping/>
  </p:clrMapOvr>
  <p:timing>
    <p:tnLst>
      <p:par>
        <p:cTn id="1" dur="indefinite" restart="never" nodeType="tmRoot"/>
      </p:par>
    </p:tnLst>
  </p:timing>
</p:sld>
</file>

<file path=ppt/slides/slide5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3904" y="216570"/>
            <a:ext cx="8229600" cy="1191132"/>
          </a:xfrm>
        </p:spPr>
        <p:txBody>
          <a:bodyPr>
            <a:noAutofit/>
          </a:bodyPr>
          <a:lstStyle/>
          <a:p>
            <a:r>
              <a:rPr lang="en-US" sz="3000" dirty="0"/>
              <a:t>Changing demographics demand greater focus </a:t>
            </a:r>
            <a:br>
              <a:rPr lang="en-US" sz="3000" dirty="0"/>
            </a:br>
            <a:r>
              <a:rPr lang="en-US" sz="3000" dirty="0"/>
              <a:t>on underrepresented populations.</a:t>
            </a:r>
          </a:p>
        </p:txBody>
      </p:sp>
      <p:graphicFrame>
        <p:nvGraphicFramePr>
          <p:cNvPr id="8" name="Content Placeholder 7"/>
          <p:cNvGraphicFramePr>
            <a:graphicFrameLocks noGrp="1"/>
          </p:cNvGraphicFramePr>
          <p:nvPr>
            <p:ph sz="half" idx="1"/>
          </p:nvPr>
        </p:nvGraphicFramePr>
        <p:xfrm>
          <a:off x="1918138" y="1749981"/>
          <a:ext cx="3534102" cy="4682358"/>
        </p:xfrm>
        <a:graphic>
          <a:graphicData uri="http://purl.oclc.org/ooxml/drawingml/chart">
            <c:chart xmlns:c="http://purl.oclc.org/ooxml/drawingml/chart" xmlns:r="http://purl.oclc.org/ooxml/officeDocument/relationships" r:id="rId3"/>
          </a:graphicData>
        </a:graphic>
      </p:graphicFrame>
      <p:graphicFrame>
        <p:nvGraphicFramePr>
          <p:cNvPr id="9" name="Content Placeholder 8"/>
          <p:cNvGraphicFramePr>
            <a:graphicFrameLocks noGrp="1"/>
          </p:cNvGraphicFramePr>
          <p:nvPr>
            <p:ph sz="half" idx="2"/>
          </p:nvPr>
        </p:nvGraphicFramePr>
        <p:xfrm>
          <a:off x="5717630" y="1608087"/>
          <a:ext cx="4367046" cy="4903076"/>
        </p:xfrm>
        <a:graphic>
          <a:graphicData uri="http://purl.oclc.org/ooxml/drawingml/chart">
            <c:chart xmlns:c="http://purl.oclc.org/ooxml/drawingml/chart" xmlns:r="http://purl.oclc.org/ooxml/officeDocument/relationships" r:id="rId4"/>
          </a:graphicData>
        </a:graphic>
      </p:graphicFrame>
      <p:sp>
        <p:nvSpPr>
          <p:cNvPr id="6" name="TextBox 5"/>
          <p:cNvSpPr txBox="1"/>
          <p:nvPr/>
        </p:nvSpPr>
        <p:spPr>
          <a:xfrm>
            <a:off x="1523986" y="6025330"/>
            <a:ext cx="7662042" cy="261610"/>
          </a:xfrm>
          <a:prstGeom prst="rect">
            <a:avLst/>
          </a:prstGeom>
          <a:noFill/>
        </p:spPr>
        <p:txBody>
          <a:bodyPr wrap="square" rtlCol="0">
            <a:spAutoFit/>
          </a:bodyPr>
          <a:lstStyle/>
          <a:p>
            <a:r>
              <a:rPr lang="en-US" sz="1100" dirty="0"/>
              <a:t>Note: Projected Population Growth,  Ages 0-24, 2010-2050</a:t>
            </a:r>
          </a:p>
        </p:txBody>
      </p:sp>
      <p:sp>
        <p:nvSpPr>
          <p:cNvPr id="12" name="Text Placeholder 4"/>
          <p:cNvSpPr txBox="1">
            <a:spLocks/>
          </p:cNvSpPr>
          <p:nvPr/>
        </p:nvSpPr>
        <p:spPr>
          <a:xfrm>
            <a:off x="1492455" y="6232355"/>
            <a:ext cx="8513380" cy="219885"/>
          </a:xfrm>
          <a:prstGeom prst="rect">
            <a:avLst/>
          </a:prstGeom>
        </p:spPr>
        <p:txBody>
          <a:bodyPr vert="horz" lIns="91440" tIns="45720" rIns="91440" bIns="45720" rtlCol="0" anchor="ctr"/>
          <a:lstStyle/>
          <a:p>
            <a:pPr>
              <a:defRPr/>
            </a:pPr>
            <a:r>
              <a:rPr lang="fr-FR" sz="1100" dirty="0"/>
              <a:t> </a:t>
            </a:r>
            <a:r>
              <a:rPr lang="en-US" sz="1100" dirty="0"/>
              <a:t>Source: </a:t>
            </a:r>
            <a:r>
              <a:rPr lang="fr-FR" sz="1100" dirty="0"/>
              <a:t>National Population Projections, U.S. </a:t>
            </a:r>
            <a:r>
              <a:rPr lang="fr-FR" sz="1100" dirty="0" err="1"/>
              <a:t>Census</a:t>
            </a:r>
            <a:r>
              <a:rPr lang="fr-FR" sz="1100" dirty="0"/>
              <a:t> Bureau. </a:t>
            </a:r>
            <a:r>
              <a:rPr lang="fr-FR" sz="1100" dirty="0" err="1"/>
              <a:t>Released</a:t>
            </a:r>
            <a:r>
              <a:rPr lang="fr-FR" sz="1100" dirty="0"/>
              <a:t> 2008; NCHEMS ,</a:t>
            </a:r>
            <a:r>
              <a:rPr lang="en-US" sz="1100" dirty="0"/>
              <a:t>Adding It Up, 2007</a:t>
            </a:r>
          </a:p>
        </p:txBody>
      </p:sp>
      <p:sp>
        <p:nvSpPr>
          <p:cNvPr id="11" name="TextBox 10"/>
          <p:cNvSpPr txBox="1"/>
          <p:nvPr/>
        </p:nvSpPr>
        <p:spPr>
          <a:xfrm>
            <a:off x="2469931" y="1340075"/>
            <a:ext cx="3216165" cy="646331"/>
          </a:xfrm>
          <a:prstGeom prst="rect">
            <a:avLst/>
          </a:prstGeom>
          <a:noFill/>
        </p:spPr>
        <p:txBody>
          <a:bodyPr wrap="square" rtlCol="0">
            <a:spAutoFit/>
          </a:bodyPr>
          <a:lstStyle/>
          <a:p>
            <a:pPr algn="ctr"/>
            <a:r>
              <a:rPr lang="en-US" dirty="0">
                <a:latin typeface="+mj-lt"/>
              </a:rPr>
              <a:t>Population Increase, Ages 0-24, (in thousands)</a:t>
            </a:r>
          </a:p>
        </p:txBody>
      </p:sp>
      <p:sp>
        <p:nvSpPr>
          <p:cNvPr id="14" name="TextBox 13"/>
          <p:cNvSpPr txBox="1"/>
          <p:nvPr/>
        </p:nvSpPr>
        <p:spPr>
          <a:xfrm>
            <a:off x="5964621" y="1413643"/>
            <a:ext cx="3216165" cy="646331"/>
          </a:xfrm>
          <a:prstGeom prst="rect">
            <a:avLst/>
          </a:prstGeom>
          <a:noFill/>
        </p:spPr>
        <p:txBody>
          <a:bodyPr wrap="square" rtlCol="0">
            <a:spAutoFit/>
          </a:bodyPr>
          <a:lstStyle/>
          <a:p>
            <a:pPr algn="ctr"/>
            <a:r>
              <a:rPr lang="en-US" dirty="0">
                <a:latin typeface="+mj-lt"/>
              </a:rPr>
              <a:t>Percentage Increase, Ages 0-24, </a:t>
            </a:r>
          </a:p>
        </p:txBody>
      </p:sp>
    </p:spTree>
    <p:extLst>
      <p:ext uri="{BB962C8B-B14F-4D97-AF65-F5344CB8AC3E}">
        <p14:creationId xmlns:p14="http://schemas.microsoft.com/office/powerpoint/2010/main" val="4253624735"/>
      </p:ext>
    </p:extLst>
  </p:cSld>
  <p:clrMapOvr>
    <a:masterClrMapping/>
  </p:clrMapOvr>
  <p:timing>
    <p:tnLst>
      <p:par>
        <p:cTn id="1" dur="indefinite" restart="never" nodeType="tmRoot"/>
      </p:par>
    </p:tnLst>
  </p:timing>
</p:sld>
</file>

<file path=ppt/slides/slide5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p:txBody>
          <a:bodyPr/>
          <a:lstStyle/>
          <a:p>
            <a:pPr marL="838200" indent="-838200"/>
            <a:r>
              <a:rPr lang="en-US" sz="4000"/>
              <a:t>Not surprisingly, our </a:t>
            </a:r>
            <a:r>
              <a:rPr lang="en-US" sz="4000">
                <a:solidFill>
                  <a:schemeClr val="accent1"/>
                </a:solidFill>
              </a:rPr>
              <a:t>international lead</a:t>
            </a:r>
            <a:r>
              <a:rPr lang="en-US" sz="4000"/>
              <a:t> is slipping away </a:t>
            </a:r>
          </a:p>
        </p:txBody>
      </p:sp>
      <p:sp>
        <p:nvSpPr>
          <p:cNvPr id="159750" name="Rectangle 6"/>
          <p:cNvSpPr>
            <a:spLocks noGrp="1" noChangeArrowheads="1"/>
          </p:cNvSpPr>
          <p:nvPr>
            <p:ph type="subTitle" idx="1"/>
          </p:nvPr>
        </p:nvSpPr>
        <p:spPr/>
        <p:txBody>
          <a:bodyPr rtlCol="0">
            <a:normAutofit/>
          </a:bodyPr>
          <a:lstStyle/>
          <a:p>
            <a:pPr>
              <a:defRPr/>
            </a:pPr>
            <a:endParaRPr lang="en-US" dirty="0"/>
          </a:p>
        </p:txBody>
      </p:sp>
    </p:spTree>
    <p:extLst>
      <p:ext uri="{BB962C8B-B14F-4D97-AF65-F5344CB8AC3E}">
        <p14:creationId xmlns:p14="http://schemas.microsoft.com/office/powerpoint/2010/main" val="2214379901"/>
      </p:ext>
    </p:extLst>
  </p:cSld>
  <p:clrMapOvr>
    <a:masterClrMapping/>
  </p:clrMapOvr>
  <p:timing>
    <p:tnLst>
      <p:par>
        <p:cTn id="1" dur="indefinite" restart="never" nodeType="tmRoot"/>
      </p:par>
    </p:tnLst>
  </p:timing>
</p:sld>
</file>

<file path=ppt/slides/slide5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604478" y="1039091"/>
          <a:ext cx="8839200" cy="5029200"/>
        </p:xfrm>
        <a:graphic>
          <a:graphicData uri="http://purl.oclc.org/ooxml/drawingml/chart">
            <c:chart xmlns:c="http://purl.oclc.org/ooxml/drawingml/chart" xmlns:r="http://purl.oclc.org/ooxml/officeDocument/relationships" r:id="rId3"/>
          </a:graphicData>
        </a:graphic>
      </p:graphicFrame>
      <p:cxnSp>
        <p:nvCxnSpPr>
          <p:cNvPr id="6" name="Straight Arrow Connector 5"/>
          <p:cNvCxnSpPr/>
          <p:nvPr/>
        </p:nvCxnSpPr>
        <p:spPr>
          <a:xfrm flipH="1">
            <a:off x="3164527" y="2001820"/>
            <a:ext cx="12032" cy="806116"/>
          </a:xfrm>
          <a:prstGeom prst="straightConnector1">
            <a:avLst/>
          </a:prstGeom>
          <a:ln w="38100">
            <a:solidFill>
              <a:srgbClr val="960000"/>
            </a:solidFill>
            <a:tailEnd type="arrow"/>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bwMode="auto">
          <a:xfrm>
            <a:off x="1801906" y="228600"/>
            <a:ext cx="8839200" cy="914400"/>
          </a:xfrm>
          <a:prstGeom prst="rect">
            <a:avLst/>
          </a:prstGeom>
          <a:noFill/>
          <a:ln w="9525">
            <a:noFill/>
            <a:miter lim="800%"/>
            <a:headEnd/>
            <a:tailEnd/>
          </a:ln>
        </p:spPr>
        <p:txBody>
          <a:bodyPr vert="horz" wrap="square" lIns="91440" tIns="45720" rIns="91440" bIns="45720" numCol="1"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defRPr/>
            </a:pPr>
            <a:r>
              <a:rPr lang="en-US" sz="3000" dirty="0">
                <a:latin typeface="Univers 55"/>
                <a:ea typeface="ＭＳ Ｐゴシック" charset="-128"/>
                <a:cs typeface="Univers 55"/>
              </a:rPr>
              <a:t>We’re relatively strong in educational attainment</a:t>
            </a:r>
          </a:p>
        </p:txBody>
      </p:sp>
      <p:sp>
        <p:nvSpPr>
          <p:cNvPr id="10" name="TextBox 1"/>
          <p:cNvSpPr txBox="1"/>
          <p:nvPr/>
        </p:nvSpPr>
        <p:spPr>
          <a:xfrm>
            <a:off x="2609635" y="1735610"/>
            <a:ext cx="1133848" cy="2662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C00000"/>
                </a:solidFill>
              </a:rPr>
              <a:t>United States</a:t>
            </a:r>
          </a:p>
        </p:txBody>
      </p:sp>
      <p:sp>
        <p:nvSpPr>
          <p:cNvPr id="11" name="TextBox 1"/>
          <p:cNvSpPr txBox="1"/>
          <p:nvPr/>
        </p:nvSpPr>
        <p:spPr>
          <a:xfrm>
            <a:off x="6221507" y="2138668"/>
            <a:ext cx="1192201" cy="2662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2"/>
                </a:solidFill>
              </a:rPr>
              <a:t>OECD Average</a:t>
            </a:r>
          </a:p>
        </p:txBody>
      </p:sp>
      <p:cxnSp>
        <p:nvCxnSpPr>
          <p:cNvPr id="12" name="Straight Arrow Connector 11"/>
          <p:cNvCxnSpPr/>
          <p:nvPr/>
        </p:nvCxnSpPr>
        <p:spPr>
          <a:xfrm flipH="1">
            <a:off x="6661297" y="2404878"/>
            <a:ext cx="12032" cy="80611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10923" y="6235755"/>
            <a:ext cx="5891356" cy="246221"/>
          </a:xfrm>
          <a:prstGeom prst="rect">
            <a:avLst/>
          </a:prstGeom>
          <a:noFill/>
        </p:spPr>
        <p:txBody>
          <a:bodyPr wrap="none" rtlCol="0">
            <a:spAutoFit/>
          </a:bodyPr>
          <a:lstStyle/>
          <a:p>
            <a:r>
              <a:rPr lang="en-US" sz="1000" dirty="0" err="1"/>
              <a:t>Organisation</a:t>
            </a:r>
            <a:r>
              <a:rPr lang="en-US" sz="1000" dirty="0"/>
              <a:t> for Economic Co-operation and Development, Education at a Glance 2015 (2014 data). </a:t>
            </a:r>
          </a:p>
        </p:txBody>
      </p:sp>
    </p:spTree>
    <p:extLst>
      <p:ext uri="{BB962C8B-B14F-4D97-AF65-F5344CB8AC3E}">
        <p14:creationId xmlns:p14="http://schemas.microsoft.com/office/powerpoint/2010/main" val="2606216453"/>
      </p:ext>
    </p:extLst>
  </p:cSld>
  <p:clrMapOvr>
    <a:masterClrMapping/>
  </p:clrMapOvr>
  <p:transition>
    <p:random/>
  </p:transition>
  <p:timing>
    <p:tnLst>
      <p:par>
        <p:cTn id="1" dur="indefinite" restart="never" nodeType="tmRoot"/>
      </p:par>
    </p:tnLst>
  </p:timing>
</p:sld>
</file>

<file path=ppt/slides/slide5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676400" y="990600"/>
          <a:ext cx="8839200" cy="5029200"/>
        </p:xfrm>
        <a:graphic>
          <a:graphicData uri="http://purl.oclc.org/ooxml/drawingml/chart">
            <c:chart xmlns:c="http://purl.oclc.org/ooxml/drawingml/chart" xmlns:r="http://purl.oclc.org/ooxml/officeDocument/relationships" r:id="rId3"/>
          </a:graphicData>
        </a:graphic>
      </p:graphicFrame>
      <p:sp>
        <p:nvSpPr>
          <p:cNvPr id="5" name="TextBox 4"/>
          <p:cNvSpPr txBox="1"/>
          <p:nvPr/>
        </p:nvSpPr>
        <p:spPr>
          <a:xfrm>
            <a:off x="1991591" y="6238009"/>
            <a:ext cx="6477000" cy="261610"/>
          </a:xfrm>
          <a:prstGeom prst="rect">
            <a:avLst/>
          </a:prstGeom>
          <a:noFill/>
        </p:spPr>
        <p:txBody>
          <a:bodyPr wrap="square" rtlCol="0">
            <a:spAutoFit/>
          </a:bodyPr>
          <a:lstStyle/>
          <a:p>
            <a:r>
              <a:rPr lang="en-US" sz="1100" dirty="0" err="1">
                <a:latin typeface="+mj-lt"/>
              </a:rPr>
              <a:t>Organisation</a:t>
            </a:r>
            <a:r>
              <a:rPr lang="en-US" sz="1100" dirty="0">
                <a:latin typeface="+mj-lt"/>
              </a:rPr>
              <a:t> for Economic Co-operation and Development, Education at a Glance 2015 (2014 data). </a:t>
            </a:r>
          </a:p>
        </p:txBody>
      </p:sp>
      <p:sp>
        <p:nvSpPr>
          <p:cNvPr id="6" name="TextBox 5"/>
          <p:cNvSpPr txBox="1"/>
          <p:nvPr/>
        </p:nvSpPr>
        <p:spPr>
          <a:xfrm>
            <a:off x="1347354" y="5876836"/>
            <a:ext cx="9144000" cy="261610"/>
          </a:xfrm>
          <a:prstGeom prst="rect">
            <a:avLst/>
          </a:prstGeom>
          <a:noFill/>
        </p:spPr>
        <p:txBody>
          <a:bodyPr wrap="square" rtlCol="0">
            <a:spAutoFit/>
          </a:bodyPr>
          <a:lstStyle/>
          <a:p>
            <a:endParaRPr lang="en-US" sz="1100" dirty="0">
              <a:latin typeface="+mj-lt"/>
            </a:endParaRPr>
          </a:p>
        </p:txBody>
      </p:sp>
      <p:sp>
        <p:nvSpPr>
          <p:cNvPr id="7" name="TextBox 1"/>
          <p:cNvSpPr txBox="1"/>
          <p:nvPr/>
        </p:nvSpPr>
        <p:spPr>
          <a:xfrm>
            <a:off x="4222173" y="2353345"/>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C00000"/>
                </a:solidFill>
              </a:rPr>
              <a:t>United States</a:t>
            </a:r>
          </a:p>
        </p:txBody>
      </p:sp>
      <p:sp>
        <p:nvSpPr>
          <p:cNvPr id="8" name="TextBox 1"/>
          <p:cNvSpPr txBox="1"/>
          <p:nvPr/>
        </p:nvSpPr>
        <p:spPr>
          <a:xfrm>
            <a:off x="5846617" y="2370406"/>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2"/>
                </a:solidFill>
              </a:rPr>
              <a:t>OECD Average</a:t>
            </a:r>
          </a:p>
        </p:txBody>
      </p:sp>
      <p:cxnSp>
        <p:nvCxnSpPr>
          <p:cNvPr id="9" name="Straight Arrow Connector 8"/>
          <p:cNvCxnSpPr/>
          <p:nvPr/>
        </p:nvCxnSpPr>
        <p:spPr>
          <a:xfrm flipH="1">
            <a:off x="6352310" y="2770911"/>
            <a:ext cx="12021" cy="678913"/>
          </a:xfrm>
          <a:prstGeom prst="straightConnector1">
            <a:avLst/>
          </a:prstGeom>
          <a:noFill/>
          <a:ln w="38100" cap="flat" cmpd="sng" algn="ctr">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bwMode="auto">
          <a:xfrm>
            <a:off x="1524000" y="381000"/>
            <a:ext cx="9144000" cy="914400"/>
          </a:xfrm>
          <a:prstGeom prst="rect">
            <a:avLst/>
          </a:prstGeom>
          <a:noFill/>
          <a:ln w="9525">
            <a:noFill/>
            <a:miter lim="8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US" sz="2800" dirty="0">
                <a:latin typeface="Univers 55"/>
                <a:ea typeface="ＭＳ Ｐゴシック" charset="-128"/>
                <a:cs typeface="Univers 55"/>
              </a:rPr>
              <a:t>Our world standing drops to 11</a:t>
            </a:r>
            <a:r>
              <a:rPr lang="en-US" sz="2800" baseline="30%" dirty="0">
                <a:latin typeface="Univers 55"/>
                <a:ea typeface="ＭＳ Ｐゴシック" charset="-128"/>
                <a:cs typeface="Univers 55"/>
              </a:rPr>
              <a:t>th</a:t>
            </a:r>
            <a:r>
              <a:rPr lang="en-US" sz="2800" dirty="0">
                <a:latin typeface="Univers 55"/>
                <a:ea typeface="ＭＳ Ｐゴシック" charset="-128"/>
                <a:cs typeface="Univers 55"/>
              </a:rPr>
              <a:t> for younger adults</a:t>
            </a:r>
          </a:p>
        </p:txBody>
      </p:sp>
    </p:spTree>
    <p:extLst>
      <p:ext uri="{BB962C8B-B14F-4D97-AF65-F5344CB8AC3E}">
        <p14:creationId xmlns:p14="http://schemas.microsoft.com/office/powerpoint/2010/main" val="3275670411"/>
      </p:ext>
    </p:extLst>
  </p:cSld>
  <p:clrMapOvr>
    <a:masterClrMapping/>
  </p:clrMapOvr>
  <p:timing>
    <p:tnLst>
      <p:par>
        <p:cTn id="1" dur="indefinite" restart="never" nodeType="tmRoot"/>
      </p:par>
    </p:tnLst>
  </p:timing>
</p:sld>
</file>

<file path=ppt/slides/slide5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676400" y="838200"/>
          <a:ext cx="8839200" cy="5181600"/>
        </p:xfrm>
        <a:graphic>
          <a:graphicData uri="http://purl.oclc.org/ooxml/drawingml/chart">
            <c:chart xmlns:c="http://purl.oclc.org/ooxml/drawingml/chart" xmlns:r="http://purl.oclc.org/ooxml/officeDocument/relationships" r:id="rId3"/>
          </a:graphicData>
        </a:graphic>
      </p:graphicFrame>
      <p:sp>
        <p:nvSpPr>
          <p:cNvPr id="6" name="TextBox 5"/>
          <p:cNvSpPr txBox="1"/>
          <p:nvPr/>
        </p:nvSpPr>
        <p:spPr>
          <a:xfrm>
            <a:off x="1968626" y="6259484"/>
            <a:ext cx="6477000" cy="261610"/>
          </a:xfrm>
          <a:prstGeom prst="rect">
            <a:avLst/>
          </a:prstGeom>
          <a:noFill/>
        </p:spPr>
        <p:txBody>
          <a:bodyPr wrap="square" rtlCol="0">
            <a:spAutoFit/>
          </a:bodyPr>
          <a:lstStyle/>
          <a:p>
            <a:r>
              <a:rPr lang="en-US" sz="1100" dirty="0" err="1">
                <a:latin typeface="+mj-lt"/>
              </a:rPr>
              <a:t>Organisation</a:t>
            </a:r>
            <a:r>
              <a:rPr lang="en-US" sz="1100" dirty="0">
                <a:latin typeface="+mj-lt"/>
              </a:rPr>
              <a:t> for Economic Co-operation and Development, Education at a Glance 2015 (2014 data). </a:t>
            </a:r>
          </a:p>
        </p:txBody>
      </p:sp>
      <p:sp>
        <p:nvSpPr>
          <p:cNvPr id="10" name="TextBox 1"/>
          <p:cNvSpPr txBox="1"/>
          <p:nvPr/>
        </p:nvSpPr>
        <p:spPr>
          <a:xfrm>
            <a:off x="5207126" y="3329014"/>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2"/>
                </a:solidFill>
              </a:rPr>
              <a:t>OECD Average</a:t>
            </a:r>
          </a:p>
        </p:txBody>
      </p:sp>
      <p:sp>
        <p:nvSpPr>
          <p:cNvPr id="11" name="TextBox 1"/>
          <p:cNvSpPr txBox="1"/>
          <p:nvPr/>
        </p:nvSpPr>
        <p:spPr>
          <a:xfrm>
            <a:off x="8483725" y="3410169"/>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C00000"/>
                </a:solidFill>
              </a:rPr>
              <a:t>United States</a:t>
            </a:r>
          </a:p>
        </p:txBody>
      </p:sp>
      <p:cxnSp>
        <p:nvCxnSpPr>
          <p:cNvPr id="12" name="Straight Arrow Connector 11"/>
          <p:cNvCxnSpPr/>
          <p:nvPr/>
        </p:nvCxnSpPr>
        <p:spPr>
          <a:xfrm flipH="1">
            <a:off x="9067801" y="3797367"/>
            <a:ext cx="12021" cy="678913"/>
          </a:xfrm>
          <a:prstGeom prst="straightConnector1">
            <a:avLst/>
          </a:prstGeom>
          <a:noFill/>
          <a:ln w="38100" cap="flat" cmpd="sng" algn="ctr">
            <a:solidFill>
              <a:srgbClr val="96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91200" y="3599725"/>
            <a:ext cx="12022" cy="678913"/>
          </a:xfrm>
          <a:prstGeom prst="straightConnector1">
            <a:avLst/>
          </a:prstGeom>
          <a:noFill/>
          <a:ln w="38100" cap="flat" cmpd="sng" algn="ctr">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4" name="Title 3"/>
          <p:cNvSpPr txBox="1">
            <a:spLocks/>
          </p:cNvSpPr>
          <p:nvPr/>
        </p:nvSpPr>
        <p:spPr bwMode="auto">
          <a:xfrm>
            <a:off x="1524000" y="277091"/>
            <a:ext cx="9144000" cy="914400"/>
          </a:xfrm>
          <a:prstGeom prst="rect">
            <a:avLst/>
          </a:prstGeom>
          <a:noFill/>
          <a:ln w="9525">
            <a:noFill/>
            <a:miter lim="800%"/>
            <a:headEnd/>
            <a:tailEnd/>
          </a:ln>
        </p:spPr>
        <p:txBody>
          <a:bodyPr vert="horz" wrap="square" lIns="91440" tIns="45720" rIns="91440" bIns="45720" numCol="1" anchor="ctr" anchorCtr="0" compatLnSpc="1">
            <a:prstTxWarp prst="textNoShape">
              <a:avLst/>
            </a:prstTxWarp>
            <a:noAutofit/>
          </a:bodyPr>
          <a:lstStyle/>
          <a:p>
            <a:pPr algn="ctr">
              <a:defRPr sz="3000" b="0" i="0" u="none" strike="noStrike" kern="1200" baseline="0%">
                <a:solidFill>
                  <a:prstClr val="black"/>
                </a:solidFill>
                <a:latin typeface="+mj-lt"/>
                <a:ea typeface="Arial"/>
                <a:cs typeface="Arial"/>
              </a:defRPr>
            </a:pPr>
            <a:r>
              <a:rPr lang="en-US" sz="2500" dirty="0">
                <a:solidFill>
                  <a:prstClr val="black"/>
                </a:solidFill>
                <a:ea typeface="Arial"/>
                <a:cs typeface="Arial"/>
              </a:rPr>
              <a:t>Young Americans today are only </a:t>
            </a:r>
            <a:r>
              <a:rPr lang="en-US" sz="2500" i="1" dirty="0">
                <a:solidFill>
                  <a:prstClr val="black"/>
                </a:solidFill>
                <a:ea typeface="Arial"/>
                <a:cs typeface="Arial"/>
              </a:rPr>
              <a:t>slightly </a:t>
            </a:r>
            <a:r>
              <a:rPr lang="en-US" sz="2500" dirty="0">
                <a:solidFill>
                  <a:prstClr val="black"/>
                </a:solidFill>
                <a:ea typeface="Arial"/>
                <a:cs typeface="Arial"/>
              </a:rPr>
              <a:t>more likely than older Americans to earn a college degree, far trailing </a:t>
            </a:r>
            <a:r>
              <a:rPr lang="en-US" sz="2500" dirty="0" smtClean="0">
                <a:solidFill>
                  <a:prstClr val="black"/>
                </a:solidFill>
                <a:ea typeface="Arial"/>
                <a:cs typeface="Arial"/>
              </a:rPr>
              <a:t>advances in other </a:t>
            </a:r>
            <a:r>
              <a:rPr lang="en-US" sz="2500" dirty="0">
                <a:solidFill>
                  <a:prstClr val="black"/>
                </a:solidFill>
                <a:ea typeface="Arial"/>
                <a:cs typeface="Arial"/>
              </a:rPr>
              <a:t>countries</a:t>
            </a:r>
            <a:endParaRPr lang="en-US" sz="2500" i="1" dirty="0">
              <a:solidFill>
                <a:prstClr val="black"/>
              </a:solidFill>
              <a:ea typeface="Arial"/>
              <a:cs typeface="Arial"/>
            </a:endParaRPr>
          </a:p>
        </p:txBody>
      </p:sp>
    </p:spTree>
    <p:extLst>
      <p:ext uri="{BB962C8B-B14F-4D97-AF65-F5344CB8AC3E}">
        <p14:creationId xmlns:p14="http://schemas.microsoft.com/office/powerpoint/2010/main" val="1105559852"/>
      </p:ext>
    </p:extLst>
  </p:cSld>
  <p:clrMapOvr>
    <a:masterClrMapping/>
  </p:clrMapOvr>
  <p:timing>
    <p:tnLst>
      <p:par>
        <p:cTn id="1" dur="indefinite" restart="never" nodeType="tmRoot"/>
      </p:par>
    </p:tnLst>
  </p:timing>
</p:sld>
</file>

<file path=ppt/slides/slide5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0146" name="Rectangle 2"/>
          <p:cNvSpPr>
            <a:spLocks noGrp="1" noChangeArrowheads="1"/>
          </p:cNvSpPr>
          <p:nvPr>
            <p:ph type="ctrTitle"/>
          </p:nvPr>
        </p:nvSpPr>
        <p:spPr/>
        <p:txBody>
          <a:bodyPr/>
          <a:lstStyle/>
          <a:p>
            <a:r>
              <a:rPr lang="en-US" sz="4000"/>
              <a:t>WHAT’S GOING ON?</a:t>
            </a:r>
          </a:p>
        </p:txBody>
      </p:sp>
      <p:sp>
        <p:nvSpPr>
          <p:cNvPr id="390147" name="Rectangle 3"/>
          <p:cNvSpPr>
            <a:spLocks noGrp="1" noChangeArrowheads="1"/>
          </p:cNvSpPr>
          <p:nvPr>
            <p:ph type="subTitle" idx="1"/>
          </p:nvPr>
        </p:nvSpPr>
        <p:spPr/>
        <p:txBody>
          <a:bodyPr/>
          <a:lstStyle/>
          <a:p>
            <a:pPr>
              <a:lnSpc>
                <a:spcPct val="90%"/>
              </a:lnSpc>
            </a:pPr>
            <a:r>
              <a:rPr lang="en-US" sz="2800" dirty="0"/>
              <a:t>Many in higher education would like to believe that these patterns are mostly a </a:t>
            </a:r>
            <a:r>
              <a:rPr lang="en-US" sz="2800"/>
              <a:t>function of lousy </a:t>
            </a:r>
            <a:r>
              <a:rPr lang="en-US" sz="2800" dirty="0"/>
              <a:t>high schools and stingy federal and state policymakers.</a:t>
            </a:r>
          </a:p>
        </p:txBody>
      </p:sp>
    </p:spTree>
    <p:extLst>
      <p:ext uri="{BB962C8B-B14F-4D97-AF65-F5344CB8AC3E}">
        <p14:creationId xmlns:p14="http://schemas.microsoft.com/office/powerpoint/2010/main" val="1911032009"/>
      </p:ext>
    </p:extLst>
  </p:cSld>
  <p:clrMapOvr>
    <a:masterClrMapping/>
  </p:clrMapOvr>
  <p:transition/>
  <p:timing>
    <p:tnLst>
      <p:par>
        <p:cTn id="1" dur="indefinite" restart="never" nodeType="tmRoot"/>
      </p:par>
    </p:tnLst>
  </p:timing>
</p:sld>
</file>

<file path=ppt/slides/slide5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1170" name="Rectangle 2"/>
          <p:cNvSpPr>
            <a:spLocks noGrp="1" noChangeArrowheads="1"/>
          </p:cNvSpPr>
          <p:nvPr>
            <p:ph type="ctrTitle"/>
          </p:nvPr>
        </p:nvSpPr>
        <p:spPr/>
        <p:txBody>
          <a:bodyPr/>
          <a:lstStyle/>
          <a:p>
            <a:r>
              <a:rPr lang="en-US"/>
              <a:t>They are not all wrong.</a:t>
            </a:r>
          </a:p>
        </p:txBody>
      </p:sp>
    </p:spTree>
    <p:extLst>
      <p:ext uri="{BB962C8B-B14F-4D97-AF65-F5344CB8AC3E}">
        <p14:creationId xmlns:p14="http://schemas.microsoft.com/office/powerpoint/2010/main" val="1033755203"/>
      </p:ext>
    </p:extLst>
  </p:cSld>
  <p:clrMapOvr>
    <a:masterClrMapping/>
  </p:clrMapOvr>
  <p:transition/>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Yes, America was often intolerant…</a:t>
            </a:r>
            <a:endParaRPr lang="en-US" dirty="0"/>
          </a:p>
        </p:txBody>
      </p:sp>
      <p:sp>
        <p:nvSpPr>
          <p:cNvPr id="5" name="Subtitle 4"/>
          <p:cNvSpPr>
            <a:spLocks noGrp="1"/>
          </p:cNvSpPr>
          <p:nvPr>
            <p:ph type="subTitle" idx="1"/>
          </p:nvPr>
        </p:nvSpPr>
        <p:spPr/>
        <p:txBody>
          <a:bodyPr/>
          <a:lstStyle/>
          <a:p>
            <a:r>
              <a:rPr lang="en-US" dirty="0" smtClean="0"/>
              <a:t>And they knew the “Dream” was a work in progress.</a:t>
            </a:r>
            <a:endParaRPr lang="en-US" dirty="0"/>
          </a:p>
        </p:txBody>
      </p:sp>
    </p:spTree>
    <p:extLst>
      <p:ext uri="{BB962C8B-B14F-4D97-AF65-F5344CB8AC3E}">
        <p14:creationId xmlns:p14="http://schemas.microsoft.com/office/powerpoint/2010/main" val="19738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k12.jpg"/>
          <p:cNvPicPr>
            <a:picLocks noChangeAspect="1"/>
          </p:cNvPicPr>
          <p:nvPr/>
        </p:nvPicPr>
        <p:blipFill>
          <a:blip r:embed="rId2" cstate="print"/>
          <a:stretch>
            <a:fillRect/>
          </a:stretch>
        </p:blipFill>
        <p:spPr>
          <a:xfrm>
            <a:off x="1542896" y="0"/>
            <a:ext cx="9125105" cy="6858000"/>
          </a:xfrm>
          <a:prstGeom prst="rect">
            <a:avLst/>
          </a:prstGeom>
        </p:spPr>
      </p:pic>
    </p:spTree>
    <p:extLst>
      <p:ext uri="{BB962C8B-B14F-4D97-AF65-F5344CB8AC3E}">
        <p14:creationId xmlns:p14="http://schemas.microsoft.com/office/powerpoint/2010/main" val="1550501503"/>
      </p:ext>
    </p:extLst>
  </p:cSld>
  <p:clrMapOvr>
    <a:masterClrMapping/>
  </p:clrMapOvr>
  <p:timing>
    <p:tnLst>
      <p:par>
        <p:cTn id="1" dur="indefinite" restart="never" nodeType="tmRoot"/>
      </p:par>
    </p:tnLst>
  </p:timing>
</p:sld>
</file>

<file path=ppt/slides/slide6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p:txBody>
          <a:bodyPr>
            <a:normAutofit/>
          </a:bodyPr>
          <a:lstStyle/>
          <a:p>
            <a:r>
              <a:rPr lang="en-US" sz="4000"/>
              <a:t>Low Income and Minority Students Continue to be Clustered in Schools where we spend less…</a:t>
            </a:r>
          </a:p>
        </p:txBody>
      </p:sp>
      <p:sp>
        <p:nvSpPr>
          <p:cNvPr id="392195"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515428244"/>
      </p:ext>
    </p:extLst>
  </p:cSld>
  <p:clrMapOvr>
    <a:masterClrMapping/>
  </p:clrMapOvr>
  <p:transition/>
  <p:timing>
    <p:tnLst>
      <p:par>
        <p:cTn id="1" dur="indefinite" restart="never" nodeType="tmRoot"/>
      </p:par>
    </p:tnLst>
  </p:timing>
</p:sld>
</file>

<file path=ppt/slides/slide6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Inequities in State and Local Revenue Per Student</a:t>
            </a:r>
            <a:endParaRPr lang="en-US" sz="3400" dirty="0"/>
          </a:p>
        </p:txBody>
      </p:sp>
      <p:graphicFrame>
        <p:nvGraphicFramePr>
          <p:cNvPr id="9" name="Content Placeholder 5"/>
          <p:cNvGraphicFramePr>
            <a:graphicFrameLocks noGrp="1"/>
          </p:cNvGraphicFramePr>
          <p:nvPr>
            <p:ph idx="1"/>
            <p:extLst/>
          </p:nvPr>
        </p:nvGraphicFramePr>
        <p:xfrm>
          <a:off x="2971800" y="2286000"/>
          <a:ext cx="6553200" cy="2578608"/>
        </p:xfrm>
        <a:graphic>
          <a:graphicData uri="http://purl.oclc.org/ooxml/drawingml/table">
            <a:tbl>
              <a:tblPr>
                <a:tableStyleId>{B301B821-A1FF-4177-AEE7-76D212191A09}</a:tableStyleId>
              </a:tblPr>
              <a:tblGrid>
                <a:gridCol w="3607738"/>
                <a:gridCol w="2945462"/>
              </a:tblGrid>
              <a:tr h="370840">
                <a:tc>
                  <a:txBody>
                    <a:bodyPr/>
                    <a:lstStyle/>
                    <a:p>
                      <a:endParaRPr lang="en-US" sz="2800" b="1" dirty="0" smtClean="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latin typeface="+mn-lt"/>
                        </a:rPr>
                        <a:t>Gap</a:t>
                      </a:r>
                      <a:endParaRPr lang="en-US" sz="2800" b="1" dirty="0">
                        <a:latin typeface="+mn-lt"/>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Poverty vs. </a:t>
                      </a:r>
                    </a:p>
                    <a:p>
                      <a:r>
                        <a:rPr lang="en-US" sz="2800" dirty="0" smtClean="0">
                          <a:latin typeface="Calibri" pitchFamily="34" charset="0"/>
                        </a:rPr>
                        <a:t>Low Poverty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
                        </a:lnSpc>
                        <a:spcBef>
                          <a:spcPct val="2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–$1200 </a:t>
                      </a:r>
                    </a:p>
                    <a:p>
                      <a:pPr marL="0" marR="0" lvl="0" indent="0" algn="ctr" defTabSz="914400" rtl="0" eaLnBrk="1" fontAlgn="base" latinLnBrk="0" hangingPunct="1">
                        <a:lnSpc>
                          <a:spcPct val="100%"/>
                        </a:lnSpc>
                        <a:spcBef>
                          <a:spcPct val="2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Minority vs. </a:t>
                      </a:r>
                    </a:p>
                    <a:p>
                      <a:r>
                        <a:rPr lang="en-US" sz="2800" dirty="0" smtClean="0">
                          <a:latin typeface="Calibri" pitchFamily="34" charset="0"/>
                        </a:rPr>
                        <a:t>Low Minority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
                        </a:lnSpc>
                        <a:spcBef>
                          <a:spcPct val="2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–$2,000 </a:t>
                      </a:r>
                    </a:p>
                    <a:p>
                      <a:pPr marL="0" marR="0" lvl="0" indent="0" algn="ctr" defTabSz="914400" rtl="0" eaLnBrk="1" fontAlgn="base" latinLnBrk="0" hangingPunct="1">
                        <a:lnSpc>
                          <a:spcPct val="100%"/>
                        </a:lnSpc>
                        <a:spcBef>
                          <a:spcPct val="2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 </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 Placeholder 3"/>
          <p:cNvSpPr>
            <a:spLocks noGrp="1"/>
          </p:cNvSpPr>
          <p:nvPr>
            <p:ph type="body" sz="quarter" idx="10"/>
          </p:nvPr>
        </p:nvSpPr>
        <p:spPr>
          <a:xfrm>
            <a:off x="2057400" y="6248400"/>
            <a:ext cx="8458200" cy="228600"/>
          </a:xfrm>
        </p:spPr>
        <p:txBody>
          <a:bodyPr>
            <a:normAutofit fontScale="92.5%" lnSpcReduction="10%"/>
          </a:bodyPr>
          <a:lstStyle/>
          <a:p>
            <a:pPr>
              <a:defRPr/>
            </a:pPr>
            <a:r>
              <a:rPr lang="en-US" dirty="0" smtClean="0"/>
              <a:t>Education Trust analyses based on U.S. Dept of Education and U.S. Census Bureau data for 2010-12</a:t>
            </a:r>
            <a:endParaRPr lang="en-US" dirty="0"/>
          </a:p>
        </p:txBody>
      </p:sp>
    </p:spTree>
    <p:extLst>
      <p:ext uri="{BB962C8B-B14F-4D97-AF65-F5344CB8AC3E}">
        <p14:creationId xmlns:p14="http://schemas.microsoft.com/office/powerpoint/2010/main" val="1208223316"/>
      </p:ext>
    </p:extLst>
  </p:cSld>
  <p:clrMapOvr>
    <a:masterClrMapping/>
  </p:clrMapOvr>
  <p:timing>
    <p:tnLst>
      <p:par>
        <p:cTn id="1" dur="indefinite" restart="never" nodeType="tmRoot"/>
      </p:par>
    </p:tnLst>
  </p:timing>
</p:sld>
</file>

<file path=ppt/slides/slide6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p:txBody>
          <a:bodyPr/>
          <a:lstStyle/>
          <a:p>
            <a:r>
              <a:rPr lang="en-US" sz="4000"/>
              <a:t>…expect less</a:t>
            </a:r>
          </a:p>
        </p:txBody>
      </p:sp>
    </p:spTree>
    <p:extLst>
      <p:ext uri="{BB962C8B-B14F-4D97-AF65-F5344CB8AC3E}">
        <p14:creationId xmlns:p14="http://schemas.microsoft.com/office/powerpoint/2010/main" val="3424553522"/>
      </p:ext>
    </p:extLst>
  </p:cSld>
  <p:clrMapOvr>
    <a:masterClrMapping/>
  </p:clrMapOvr>
  <p:transition/>
  <p:timing>
    <p:tnLst>
      <p:par>
        <p:cTn id="1" dur="indefinite" restart="never" nodeType="tmRoot"/>
      </p:par>
    </p:tnLst>
  </p:timing>
</p:sld>
</file>

<file path=ppt/slides/slide6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5267" name="Rectangle 3"/>
          <p:cNvSpPr>
            <a:spLocks noGrp="1" noChangeArrowheads="1"/>
          </p:cNvSpPr>
          <p:nvPr>
            <p:ph type="title"/>
          </p:nvPr>
        </p:nvSpPr>
        <p:spPr/>
        <p:txBody>
          <a:bodyPr>
            <a:normAutofit/>
          </a:bodyPr>
          <a:lstStyle/>
          <a:p>
            <a:r>
              <a:rPr lang="en-US" sz="3200" dirty="0"/>
              <a:t>Students in Poor Schools Receive ‘A’s for Work That Would Earn ‘Cs’ in Affluent Schools</a:t>
            </a:r>
          </a:p>
        </p:txBody>
      </p:sp>
      <p:graphicFrame>
        <p:nvGraphicFramePr>
          <p:cNvPr id="7" name="Object 2"/>
          <p:cNvGraphicFramePr>
            <a:graphicFrameLocks noGrp="1" noChangeAspect="1"/>
          </p:cNvGraphicFramePr>
          <p:nvPr>
            <p:ph idx="1"/>
          </p:nvPr>
        </p:nvGraphicFramePr>
        <p:xfrm>
          <a:off x="2286000" y="1776217"/>
          <a:ext cx="7620000" cy="4250128"/>
        </p:xfrm>
        <a:graphic>
          <a:graphicData uri="http://purl.oclc.org/ooxml/drawingml/chart">
            <c:chart xmlns:c="http://purl.oclc.org/ooxml/drawingml/chart" xmlns:r="http://purl.oclc.org/ooxml/officeDocument/relationships" r:id="rId2"/>
          </a:graphicData>
        </a:graphic>
      </p:graphicFrame>
      <p:sp>
        <p:nvSpPr>
          <p:cNvPr id="6" name="Text Placeholder 5"/>
          <p:cNvSpPr>
            <a:spLocks noGrp="1"/>
          </p:cNvSpPr>
          <p:nvPr>
            <p:ph type="body" sz="quarter" idx="10"/>
          </p:nvPr>
        </p:nvSpPr>
        <p:spPr>
          <a:xfrm>
            <a:off x="2057400" y="6324600"/>
            <a:ext cx="4876800" cy="152400"/>
          </a:xfrm>
        </p:spPr>
        <p:txBody>
          <a:bodyPr>
            <a:normAutofit fontScale="47.5%" lnSpcReduction="20%"/>
          </a:bodyPr>
          <a:lstStyle/>
          <a:p>
            <a:r>
              <a:rPr lang="en-US" dirty="0" smtClean="0"/>
              <a:t>Prospects (ABT Associates, 1993), in “Prospects:  Final Report on Student Outcomes”, PES, DOE, 1997</a:t>
            </a:r>
            <a:endParaRPr lang="en-US" dirty="0"/>
          </a:p>
        </p:txBody>
      </p:sp>
      <p:sp>
        <p:nvSpPr>
          <p:cNvPr id="395269" name="Line 5"/>
          <p:cNvSpPr>
            <a:spLocks noChangeShapeType="1"/>
          </p:cNvSpPr>
          <p:nvPr/>
        </p:nvSpPr>
        <p:spPr bwMode="auto">
          <a:xfrm flipV="1">
            <a:off x="4114800" y="4267200"/>
            <a:ext cx="1600200" cy="152400"/>
          </a:xfrm>
          <a:prstGeom prst="line">
            <a:avLst/>
          </a:prstGeom>
          <a:noFill/>
          <a:ln w="19050">
            <a:solidFill>
              <a:schemeClr val="tx1"/>
            </a:solidFill>
            <a:round/>
            <a:headEnd/>
            <a:tailEnd type="triangle" w="med" len="lg"/>
          </a:ln>
          <a:effectLst/>
        </p:spPr>
        <p:txBody>
          <a:bodyPr wrap="none" anchor="ctr"/>
          <a:lstStyle/>
          <a:p>
            <a:endParaRPr lang="en-US"/>
          </a:p>
        </p:txBody>
      </p:sp>
    </p:spTree>
    <p:extLst>
      <p:ext uri="{BB962C8B-B14F-4D97-AF65-F5344CB8AC3E}">
        <p14:creationId xmlns:p14="http://schemas.microsoft.com/office/powerpoint/2010/main" val="1241122317"/>
      </p:ext>
    </p:extLst>
  </p:cSld>
  <p:clrMapOvr>
    <a:masterClrMapping/>
  </p:clrMapOvr>
  <p:transition>
    <p:random/>
  </p:transition>
  <p:timing>
    <p:tnLst>
      <p:par>
        <p:cTn id="1" dur="indefinite" restart="never" nodeType="tmRoot"/>
      </p:par>
    </p:tnLst>
  </p:timing>
</p:sld>
</file>

<file path=ppt/slides/slide6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p:txBody>
          <a:bodyPr/>
          <a:lstStyle/>
          <a:p>
            <a:r>
              <a:rPr lang="en-US"/>
              <a:t>…teach them less</a:t>
            </a:r>
          </a:p>
        </p:txBody>
      </p:sp>
    </p:spTree>
    <p:extLst>
      <p:ext uri="{BB962C8B-B14F-4D97-AF65-F5344CB8AC3E}">
        <p14:creationId xmlns:p14="http://schemas.microsoft.com/office/powerpoint/2010/main" val="590626694"/>
      </p:ext>
    </p:extLst>
  </p:cSld>
  <p:clrMapOvr>
    <a:masterClrMapping/>
  </p:clrMapOvr>
  <p:transition/>
  <p:timing>
    <p:tnLst>
      <p:par>
        <p:cTn id="1" dur="indefinite" restart="never" nodeType="tmRoot"/>
      </p:par>
    </p:tnLst>
  </p:timing>
</p:sld>
</file>

<file path=ppt/slides/slide6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2" name="Chart 1"/>
          <p:cNvGraphicFramePr/>
          <p:nvPr/>
        </p:nvGraphicFramePr>
        <p:xfrm>
          <a:off x="1828800" y="609600"/>
          <a:ext cx="8534400" cy="5105400"/>
        </p:xfrm>
        <a:graphic>
          <a:graphicData uri="http://purl.oclc.org/ooxml/drawingml/chart">
            <c:chart xmlns:c="http://purl.oclc.org/ooxml/drawingml/chart" xmlns:r="http://purl.oclc.org/ooxml/officeDocument/relationships" r:id="rId3"/>
          </a:graphicData>
        </a:graphic>
      </p:graphicFrame>
      <p:sp>
        <p:nvSpPr>
          <p:cNvPr id="3" name="Text Placeholder 3"/>
          <p:cNvSpPr txBox="1">
            <a:spLocks/>
          </p:cNvSpPr>
          <p:nvPr/>
        </p:nvSpPr>
        <p:spPr>
          <a:xfrm>
            <a:off x="1524001" y="6082191"/>
            <a:ext cx="8856920" cy="127223"/>
          </a:xfrm>
          <a:prstGeom prst="rect">
            <a:avLst/>
          </a:prstGeom>
        </p:spPr>
        <p:txBody>
          <a:bodyPr/>
          <a:lstStyle/>
          <a:p>
            <a:pPr marL="342900" indent="-342900">
              <a:spcBef>
                <a:spcPct val="20%"/>
              </a:spcBef>
              <a:defRPr/>
            </a:pPr>
            <a:r>
              <a:rPr lang="en-US" sz="1100" dirty="0">
                <a:latin typeface="+mj-lt"/>
              </a:rPr>
              <a:t>Source:  NCES, “Eighth-Grade Algebra: Findings from the Eighth-Grade Round of the Early Childhood Longitudinal Study, Kindergarten Class of 1998-99 (ECLS-K)” (2010). </a:t>
            </a:r>
          </a:p>
        </p:txBody>
      </p:sp>
      <p:sp>
        <p:nvSpPr>
          <p:cNvPr id="4" name="TextBox 3"/>
          <p:cNvSpPr txBox="1"/>
          <p:nvPr/>
        </p:nvSpPr>
        <p:spPr>
          <a:xfrm>
            <a:off x="1676400" y="381001"/>
            <a:ext cx="8839200" cy="1384995"/>
          </a:xfrm>
          <a:prstGeom prst="rect">
            <a:avLst/>
          </a:prstGeom>
          <a:noFill/>
        </p:spPr>
        <p:txBody>
          <a:bodyPr wrap="square" rtlCol="0">
            <a:spAutoFit/>
          </a:bodyPr>
          <a:lstStyle/>
          <a:p>
            <a:pPr algn="ctr"/>
            <a:r>
              <a:rPr lang="en-US" sz="2800" dirty="0">
                <a:latin typeface="Univers 55"/>
              </a:rPr>
              <a:t>Even African-American students with </a:t>
            </a:r>
            <a:r>
              <a:rPr lang="en-US" sz="2800" b="1" i="1" dirty="0">
                <a:latin typeface="Univers 55"/>
              </a:rPr>
              <a:t>high math performance </a:t>
            </a:r>
            <a:r>
              <a:rPr lang="en-US" sz="2800" dirty="0">
                <a:latin typeface="Univers 55"/>
              </a:rPr>
              <a:t>in fifth grade are unlikely to be placed in algebra in eighth grade</a:t>
            </a:r>
          </a:p>
        </p:txBody>
      </p:sp>
    </p:spTree>
    <p:extLst>
      <p:ext uri="{BB962C8B-B14F-4D97-AF65-F5344CB8AC3E}">
        <p14:creationId xmlns:p14="http://schemas.microsoft.com/office/powerpoint/2010/main" val="1573825262"/>
      </p:ext>
    </p:extLst>
  </p:cSld>
  <p:clrMapOvr>
    <a:masterClrMapping/>
  </p:clrMapOvr>
  <p:timing>
    <p:tnLst>
      <p:par>
        <p:cTn id="1" dur="indefinite" restart="never" nodeType="tmRoot"/>
      </p:par>
    </p:tnLst>
  </p:timing>
</p:sld>
</file>

<file path=ppt/slides/slide6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p:txBody>
          <a:bodyPr/>
          <a:lstStyle/>
          <a:p>
            <a:r>
              <a:rPr lang="en-US" sz="4000"/>
              <a:t>…and assign them our least qualified teachers.</a:t>
            </a:r>
          </a:p>
        </p:txBody>
      </p:sp>
    </p:spTree>
    <p:extLst>
      <p:ext uri="{BB962C8B-B14F-4D97-AF65-F5344CB8AC3E}">
        <p14:creationId xmlns:p14="http://schemas.microsoft.com/office/powerpoint/2010/main" val="3436917306"/>
      </p:ext>
    </p:extLst>
  </p:cSld>
  <p:clrMapOvr>
    <a:masterClrMapping/>
  </p:clrMapOvr>
  <p:transition/>
  <p:timing>
    <p:tnLst>
      <p:par>
        <p:cTn id="1" dur="indefinite" restart="never" nodeType="tmRoot"/>
      </p:par>
    </p:tnLst>
  </p:timing>
</p:sld>
</file>

<file path=ppt/slides/slide6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fontScale="90%"/>
          </a:bodyPr>
          <a:lstStyle/>
          <a:p>
            <a:pPr eaLnBrk="1" hangingPunct="1"/>
            <a:r>
              <a:rPr lang="en-US" sz="3600" dirty="0"/>
              <a:t>Students at high-minority schools are more likely to be taught by novice teachers</a:t>
            </a:r>
          </a:p>
        </p:txBody>
      </p:sp>
      <p:graphicFrame>
        <p:nvGraphicFramePr>
          <p:cNvPr id="6" name="Object 3"/>
          <p:cNvGraphicFramePr>
            <a:graphicFrameLocks noGrp="1" noChangeAspect="1"/>
          </p:cNvGraphicFramePr>
          <p:nvPr>
            <p:ph idx="1"/>
          </p:nvPr>
        </p:nvGraphicFramePr>
        <p:xfrm>
          <a:off x="2438400" y="1676401"/>
          <a:ext cx="7162800" cy="4182777"/>
        </p:xfrm>
        <a:graphic>
          <a:graphicData uri="http://purl.oclc.org/ooxml/drawingml/chart">
            <c:chart xmlns:c="http://purl.oclc.org/ooxml/drawingml/chart" xmlns:r="http://purl.oclc.org/ooxml/officeDocument/relationships" r:id="rId3"/>
          </a:graphicData>
        </a:graphic>
      </p:graphicFrame>
      <p:sp>
        <p:nvSpPr>
          <p:cNvPr id="7" name="Text Placeholder 6"/>
          <p:cNvSpPr>
            <a:spLocks noGrp="1"/>
          </p:cNvSpPr>
          <p:nvPr>
            <p:ph type="body" sz="quarter" idx="10"/>
          </p:nvPr>
        </p:nvSpPr>
        <p:spPr>
          <a:xfrm>
            <a:off x="1981200" y="6248400"/>
            <a:ext cx="7848600" cy="228600"/>
          </a:xfrm>
        </p:spPr>
        <p:txBody>
          <a:bodyPr>
            <a:normAutofit fontScale="92.5%" lnSpcReduction="10%"/>
          </a:bodyPr>
          <a:lstStyle/>
          <a:p>
            <a:r>
              <a:rPr lang="en-US" altLang="en-US" dirty="0" smtClean="0"/>
              <a:t>Analysis of 2003-2004 Schools and Staffing Survey data by Richard Ingersoll, University of Pennsylvania (2007)</a:t>
            </a:r>
            <a:endParaRPr lang="en-US" dirty="0"/>
          </a:p>
        </p:txBody>
      </p:sp>
      <p:sp>
        <p:nvSpPr>
          <p:cNvPr id="5125" name="Text Box 5"/>
          <p:cNvSpPr txBox="1">
            <a:spLocks noChangeArrowheads="1"/>
          </p:cNvSpPr>
          <p:nvPr/>
        </p:nvSpPr>
        <p:spPr bwMode="auto">
          <a:xfrm>
            <a:off x="1524000" y="5867401"/>
            <a:ext cx="8839200" cy="461665"/>
          </a:xfrm>
          <a:prstGeom prst="rect">
            <a:avLst/>
          </a:prstGeom>
          <a:noFill/>
          <a:ln w="9525">
            <a:noFill/>
            <a:miter lim="800%"/>
            <a:headEnd/>
            <a:tailEnd/>
          </a:ln>
        </p:spPr>
        <p:txBody>
          <a:bodyPr>
            <a:spAutoFit/>
          </a:bodyPr>
          <a:lstStyle/>
          <a:p>
            <a:pPr>
              <a:defRPr/>
            </a:pPr>
            <a:r>
              <a:rPr lang="en-US" sz="1200" dirty="0"/>
              <a:t>Note: Novice teachers are those with three years or fewer experience. </a:t>
            </a:r>
          </a:p>
          <a:p>
            <a:pPr>
              <a:defRPr/>
            </a:pPr>
            <a:r>
              <a:rPr lang="en-US" sz="1200" dirty="0">
                <a:latin typeface="Calibri" pitchFamily="34" charset="0"/>
              </a:rPr>
              <a:t>High-minority  ≥ 75% students non-white.  Low-minority ≤ 10% students non-white</a:t>
            </a:r>
            <a:r>
              <a:rPr lang="en-US" sz="1200" dirty="0">
                <a:effectLst>
                  <a:outerShdw blurRad="38100" dist="38100" dir="2700000" algn="tl">
                    <a:srgbClr val="000000">
                      <a:alpha val="43.137%"/>
                    </a:srgbClr>
                  </a:outerShdw>
                </a:effectLst>
                <a:latin typeface="Calibri" pitchFamily="34" charset="0"/>
              </a:rPr>
              <a:t>.</a:t>
            </a:r>
            <a:endParaRPr lang="en-US" sz="1200" dirty="0"/>
          </a:p>
        </p:txBody>
      </p:sp>
    </p:spTree>
    <p:extLst>
      <p:ext uri="{BB962C8B-B14F-4D97-AF65-F5344CB8AC3E}">
        <p14:creationId xmlns:p14="http://schemas.microsoft.com/office/powerpoint/2010/main" val="2560363448"/>
      </p:ext>
    </p:extLst>
  </p:cSld>
  <p:clrMapOvr>
    <a:masterClrMapping/>
  </p:clrMapOvr>
  <p:transition/>
  <p:timing>
    <p:tnLst>
      <p:par>
        <p:cTn id="1" dur="indefinite" restart="never" nodeType="tmRoot"/>
      </p:par>
    </p:tnLst>
  </p:timing>
</p:sld>
</file>

<file path=ppt/slides/slide6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pPr eaLnBrk="1" hangingPunct="1"/>
            <a:r>
              <a:rPr lang="en-US" sz="2600" dirty="0"/>
              <a:t>Core classes in high-poverty and high-minority secondary schools are more likely to be taught by out-of-field teachers </a:t>
            </a:r>
          </a:p>
        </p:txBody>
      </p:sp>
      <p:graphicFrame>
        <p:nvGraphicFramePr>
          <p:cNvPr id="12" name="Content Placeholder 11"/>
          <p:cNvGraphicFramePr>
            <a:graphicFrameLocks noGrp="1"/>
          </p:cNvGraphicFramePr>
          <p:nvPr>
            <p:ph idx="1"/>
          </p:nvPr>
        </p:nvGraphicFramePr>
        <p:xfrm>
          <a:off x="2286000" y="1676402"/>
          <a:ext cx="7162800" cy="3886199"/>
        </p:xfrm>
        <a:graphic>
          <a:graphicData uri="http://purl.oclc.org/ooxml/drawingml/chart">
            <c:chart xmlns:c="http://purl.oclc.org/ooxml/drawingml/chart" xmlns:r="http://purl.oclc.org/ooxml/officeDocument/relationships" r:id="rId2"/>
          </a:graphicData>
        </a:graphic>
      </p:graphicFrame>
      <p:sp>
        <p:nvSpPr>
          <p:cNvPr id="10" name="Text Placeholder 9"/>
          <p:cNvSpPr>
            <a:spLocks noGrp="1"/>
          </p:cNvSpPr>
          <p:nvPr>
            <p:ph type="body" sz="quarter" idx="4294967295"/>
          </p:nvPr>
        </p:nvSpPr>
        <p:spPr>
          <a:xfrm>
            <a:off x="1981200" y="6248400"/>
            <a:ext cx="7391400" cy="228600"/>
          </a:xfrm>
          <a:prstGeom prst="rect">
            <a:avLst/>
          </a:prstGeom>
        </p:spPr>
        <p:txBody>
          <a:bodyPr>
            <a:normAutofit fontScale="32.5%" lnSpcReduction="20%"/>
          </a:bodyPr>
          <a:lstStyle/>
          <a:p>
            <a:r>
              <a:rPr lang="en-US" dirty="0" smtClean="0"/>
              <a:t>The Education Trust, </a:t>
            </a:r>
            <a:r>
              <a:rPr lang="en-US" i="1" dirty="0" smtClean="0"/>
              <a:t>Core Problems: Out-of-Field Teaching Persists in Key Academic Courses and High-Poverty Schools</a:t>
            </a:r>
            <a:r>
              <a:rPr lang="en-US" dirty="0" smtClean="0"/>
              <a:t>, (2008)</a:t>
            </a:r>
            <a:endParaRPr lang="en-US" dirty="0"/>
          </a:p>
        </p:txBody>
      </p:sp>
      <p:sp>
        <p:nvSpPr>
          <p:cNvPr id="9" name="TextBox 8"/>
          <p:cNvSpPr txBox="1"/>
          <p:nvPr/>
        </p:nvSpPr>
        <p:spPr>
          <a:xfrm>
            <a:off x="1524000" y="5724436"/>
            <a:ext cx="9144000" cy="600164"/>
          </a:xfrm>
          <a:prstGeom prst="rect">
            <a:avLst/>
          </a:prstGeom>
          <a:noFill/>
        </p:spPr>
        <p:txBody>
          <a:bodyPr>
            <a:spAutoFit/>
          </a:bodyPr>
          <a:lstStyle/>
          <a:p>
            <a:pPr>
              <a:defRPr/>
            </a:pPr>
            <a:r>
              <a:rPr lang="en-US" sz="1100" dirty="0">
                <a:latin typeface="Calibri" pitchFamily="34" charset="0"/>
                <a:cs typeface="Arial" pitchFamily="34" charset="0"/>
              </a:rPr>
              <a:t>Note: </a:t>
            </a:r>
            <a:r>
              <a:rPr lang="en-US" altLang="en-US" sz="1100" dirty="0">
                <a:latin typeface="Calibri" pitchFamily="34" charset="0"/>
                <a:cs typeface="Arial" pitchFamily="34" charset="0"/>
              </a:rPr>
              <a:t>Data are for secondary-level core academic classes (Math, Science, Social Studies, English) across United States.</a:t>
            </a:r>
          </a:p>
          <a:p>
            <a:pPr>
              <a:defRPr/>
            </a:pPr>
            <a:r>
              <a:rPr lang="en-US" sz="1100" dirty="0">
                <a:latin typeface="Calibri" pitchFamily="34" charset="0"/>
              </a:rPr>
              <a:t>High-poverty ≥75% of students eligible for free/reduced-price lunch. Low-poverty school ≤15% of students eligible. </a:t>
            </a:r>
          </a:p>
          <a:p>
            <a:pPr>
              <a:defRPr/>
            </a:pPr>
            <a:r>
              <a:rPr lang="en-US" sz="1100" dirty="0">
                <a:latin typeface="Calibri" pitchFamily="34" charset="0"/>
              </a:rPr>
              <a:t>High-minority  ≥ 75% students non-white. Low-minority ≤ 10% students non-white</a:t>
            </a:r>
            <a:r>
              <a:rPr lang="en-US" sz="1100" dirty="0">
                <a:effectLst>
                  <a:outerShdw blurRad="38100" dist="38100" dir="2700000" algn="tl">
                    <a:srgbClr val="000000">
                      <a:alpha val="43.137%"/>
                    </a:srgbClr>
                  </a:outerShdw>
                </a:effectLst>
                <a:latin typeface="Calibri" pitchFamily="34" charset="0"/>
              </a:rPr>
              <a:t>.</a:t>
            </a:r>
          </a:p>
        </p:txBody>
      </p:sp>
      <p:sp>
        <p:nvSpPr>
          <p:cNvPr id="14" name="TextBox 13"/>
          <p:cNvSpPr txBox="1"/>
          <p:nvPr/>
        </p:nvSpPr>
        <p:spPr>
          <a:xfrm>
            <a:off x="3733800" y="5105401"/>
            <a:ext cx="990600" cy="584775"/>
          </a:xfrm>
          <a:prstGeom prst="rect">
            <a:avLst/>
          </a:prstGeom>
          <a:noFill/>
        </p:spPr>
        <p:txBody>
          <a:bodyPr wrap="square" rtlCol="0">
            <a:spAutoFit/>
          </a:bodyPr>
          <a:lstStyle/>
          <a:p>
            <a:pPr algn="ctr"/>
            <a:r>
              <a:rPr lang="en-US" sz="1600" dirty="0">
                <a:latin typeface="Calibri" pitchFamily="34" charset="0"/>
              </a:rPr>
              <a:t>High Poverty</a:t>
            </a:r>
          </a:p>
        </p:txBody>
      </p:sp>
      <p:sp>
        <p:nvSpPr>
          <p:cNvPr id="15" name="TextBox 14"/>
          <p:cNvSpPr txBox="1"/>
          <p:nvPr/>
        </p:nvSpPr>
        <p:spPr>
          <a:xfrm>
            <a:off x="5029200" y="5105401"/>
            <a:ext cx="990600" cy="584775"/>
          </a:xfrm>
          <a:prstGeom prst="rect">
            <a:avLst/>
          </a:prstGeom>
          <a:noFill/>
        </p:spPr>
        <p:txBody>
          <a:bodyPr wrap="square" rtlCol="0">
            <a:spAutoFit/>
          </a:bodyPr>
          <a:lstStyle/>
          <a:p>
            <a:pPr algn="ctr"/>
            <a:r>
              <a:rPr lang="en-US" sz="1600" dirty="0">
                <a:latin typeface="Calibri" pitchFamily="34" charset="0"/>
              </a:rPr>
              <a:t>Low Poverty</a:t>
            </a:r>
          </a:p>
        </p:txBody>
      </p:sp>
      <p:sp>
        <p:nvSpPr>
          <p:cNvPr id="16" name="TextBox 15"/>
          <p:cNvSpPr txBox="1"/>
          <p:nvPr/>
        </p:nvSpPr>
        <p:spPr>
          <a:xfrm>
            <a:off x="6705600" y="5105401"/>
            <a:ext cx="990600" cy="584775"/>
          </a:xfrm>
          <a:prstGeom prst="rect">
            <a:avLst/>
          </a:prstGeom>
          <a:noFill/>
        </p:spPr>
        <p:txBody>
          <a:bodyPr wrap="square" rtlCol="0">
            <a:spAutoFit/>
          </a:bodyPr>
          <a:lstStyle/>
          <a:p>
            <a:pPr algn="ctr"/>
            <a:r>
              <a:rPr lang="en-US" sz="1600" dirty="0">
                <a:latin typeface="Calibri" pitchFamily="34" charset="0"/>
              </a:rPr>
              <a:t>High Minority</a:t>
            </a:r>
          </a:p>
        </p:txBody>
      </p:sp>
      <p:sp>
        <p:nvSpPr>
          <p:cNvPr id="17" name="TextBox 16"/>
          <p:cNvSpPr txBox="1"/>
          <p:nvPr/>
        </p:nvSpPr>
        <p:spPr>
          <a:xfrm>
            <a:off x="7924800" y="5105401"/>
            <a:ext cx="990600" cy="584775"/>
          </a:xfrm>
          <a:prstGeom prst="rect">
            <a:avLst/>
          </a:prstGeom>
          <a:noFill/>
        </p:spPr>
        <p:txBody>
          <a:bodyPr wrap="square" rtlCol="0">
            <a:spAutoFit/>
          </a:bodyPr>
          <a:lstStyle/>
          <a:p>
            <a:pPr algn="ctr"/>
            <a:r>
              <a:rPr lang="en-US" sz="1600" dirty="0">
                <a:latin typeface="Calibri" pitchFamily="34" charset="0"/>
              </a:rPr>
              <a:t>Low Minority</a:t>
            </a:r>
          </a:p>
        </p:txBody>
      </p:sp>
    </p:spTree>
    <p:extLst>
      <p:ext uri="{BB962C8B-B14F-4D97-AF65-F5344CB8AC3E}">
        <p14:creationId xmlns:p14="http://schemas.microsoft.com/office/powerpoint/2010/main" val="22880748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xmlns:a="http://schemas.openxmlformats.org/drawingml/2006/main" xmlns:r="http://schemas.openxmlformats.org/officeDocument/2006/relationships" xmlns:p="http://schemas.openxmlformats.org/presentationml/2006/main">
      <p:transition>
        <p:random/>
      </p:transition>
    </mc:Fallback>
  </mc:AlternateContent>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were:</a:t>
            </a:r>
            <a:endParaRPr lang="en-US" dirty="0"/>
          </a:p>
        </p:txBody>
      </p:sp>
      <p:sp>
        <p:nvSpPr>
          <p:cNvPr id="3" name="Content Placeholder 2"/>
          <p:cNvSpPr>
            <a:spLocks noGrp="1"/>
          </p:cNvSpPr>
          <p:nvPr>
            <p:ph idx="1"/>
          </p:nvPr>
        </p:nvSpPr>
        <p:spPr/>
        <p:txBody>
          <a:bodyPr/>
          <a:lstStyle/>
          <a:p>
            <a:r>
              <a:rPr lang="en-US" dirty="0" smtClean="0"/>
              <a:t>The first to provide universal high school;</a:t>
            </a:r>
          </a:p>
          <a:p>
            <a:r>
              <a:rPr lang="en-US" dirty="0" smtClean="0"/>
              <a:t>The first to build public universities;</a:t>
            </a:r>
          </a:p>
          <a:p>
            <a:r>
              <a:rPr lang="en-US" dirty="0" smtClean="0"/>
              <a:t>The first to build community colleges;</a:t>
            </a:r>
          </a:p>
          <a:p>
            <a:r>
              <a:rPr lang="en-US" dirty="0" smtClean="0"/>
              <a:t>The first to broaden access to college, through GI Bill, Pell Grants, …</a:t>
            </a:r>
            <a:endParaRPr lang="en-US" dirty="0"/>
          </a:p>
        </p:txBody>
      </p:sp>
    </p:spTree>
    <p:extLst>
      <p:ext uri="{BB962C8B-B14F-4D97-AF65-F5344CB8AC3E}">
        <p14:creationId xmlns:p14="http://schemas.microsoft.com/office/powerpoint/2010/main" val="4435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9325" y="490847"/>
            <a:ext cx="8229600" cy="1066800"/>
          </a:xfrm>
        </p:spPr>
        <p:txBody>
          <a:bodyPr>
            <a:noAutofit/>
          </a:bodyPr>
          <a:lstStyle/>
          <a:p>
            <a:r>
              <a:rPr lang="en-US" sz="2800" dirty="0"/>
              <a:t>Los Angeles: Black, Latino students have fewer highly effective teachers, more weak ones. </a:t>
            </a:r>
          </a:p>
        </p:txBody>
      </p:sp>
      <p:pic>
        <p:nvPicPr>
          <p:cNvPr id="6" name="Content Placeholder 5" descr="lausd.ela.jpg"/>
          <p:cNvPicPr>
            <a:picLocks noGrp="1" noChangeAspect="1"/>
          </p:cNvPicPr>
          <p:nvPr>
            <p:ph idx="1"/>
          </p:nvPr>
        </p:nvPicPr>
        <p:blipFill>
          <a:blip r:embed="rId2" cstate="print"/>
          <a:srcRect t="2.135%"/>
          <a:stretch>
            <a:fillRect/>
          </a:stretch>
        </p:blipFill>
        <p:spPr>
          <a:xfrm>
            <a:off x="3659641" y="2299395"/>
            <a:ext cx="4090248" cy="3810370"/>
          </a:xfrm>
        </p:spPr>
      </p:pic>
      <p:sp>
        <p:nvSpPr>
          <p:cNvPr id="7" name="TextBox 6"/>
          <p:cNvSpPr txBox="1"/>
          <p:nvPr/>
        </p:nvSpPr>
        <p:spPr>
          <a:xfrm>
            <a:off x="2652157" y="5997039"/>
            <a:ext cx="7267699" cy="369332"/>
          </a:xfrm>
          <a:prstGeom prst="rect">
            <a:avLst/>
          </a:prstGeom>
          <a:noFill/>
        </p:spPr>
        <p:txBody>
          <a:bodyPr wrap="square" rtlCol="0">
            <a:spAutoFit/>
          </a:bodyPr>
          <a:lstStyle/>
          <a:p>
            <a:endParaRPr lang="en-US" dirty="0"/>
          </a:p>
        </p:txBody>
      </p:sp>
      <p:pic>
        <p:nvPicPr>
          <p:cNvPr id="615426" name="Picture 2"/>
          <p:cNvPicPr>
            <a:picLocks noChangeAspect="1" noChangeArrowheads="1"/>
          </p:cNvPicPr>
          <p:nvPr/>
        </p:nvPicPr>
        <p:blipFill>
          <a:blip r:embed="rId3" cstate="print"/>
          <a:srcRect/>
          <a:stretch>
            <a:fillRect/>
          </a:stretch>
        </p:blipFill>
        <p:spPr bwMode="auto">
          <a:xfrm>
            <a:off x="3255818" y="6101937"/>
            <a:ext cx="5715000" cy="323850"/>
          </a:xfrm>
          <a:prstGeom prst="rect">
            <a:avLst/>
          </a:prstGeom>
          <a:noFill/>
          <a:ln w="9525">
            <a:noFill/>
            <a:miter lim="800%"/>
            <a:headEnd/>
            <a:tailEnd/>
          </a:ln>
          <a:effectLst/>
        </p:spPr>
      </p:pic>
      <p:sp>
        <p:nvSpPr>
          <p:cNvPr id="9" name="TextBox 8"/>
          <p:cNvSpPr txBox="1"/>
          <p:nvPr/>
        </p:nvSpPr>
        <p:spPr>
          <a:xfrm>
            <a:off x="1737757" y="1935679"/>
            <a:ext cx="1520041" cy="3477875"/>
          </a:xfrm>
          <a:prstGeom prst="rect">
            <a:avLst/>
          </a:prstGeom>
          <a:noFill/>
        </p:spPr>
        <p:txBody>
          <a:bodyPr wrap="square" rtlCol="0">
            <a:spAutoFit/>
          </a:bodyPr>
          <a:lstStyle/>
          <a:p>
            <a:r>
              <a:rPr lang="en-US" sz="2000" b="1" dirty="0">
                <a:latin typeface="Arial" pitchFamily="34" charset="0"/>
                <a:cs typeface="Arial" pitchFamily="34" charset="0"/>
              </a:rPr>
              <a:t>Latino and  black students are:</a:t>
            </a:r>
          </a:p>
          <a:p>
            <a:endParaRPr lang="en-US" sz="1600" b="1" dirty="0">
              <a:latin typeface="Arial" pitchFamily="34" charset="0"/>
              <a:cs typeface="Arial" pitchFamily="34" charset="0"/>
            </a:endParaRPr>
          </a:p>
          <a:p>
            <a:r>
              <a:rPr lang="en-US" sz="3600" b="1" dirty="0">
                <a:latin typeface="Arial" pitchFamily="34" charset="0"/>
                <a:cs typeface="Arial" pitchFamily="34" charset="0"/>
              </a:rPr>
              <a:t> 3X </a:t>
            </a:r>
            <a:r>
              <a:rPr lang="en-US" sz="1600" b="1" dirty="0">
                <a:latin typeface="Arial" pitchFamily="34" charset="0"/>
                <a:cs typeface="Arial" pitchFamily="34" charset="0"/>
              </a:rPr>
              <a:t>as likely to get low- effectiveness teachers</a:t>
            </a:r>
          </a:p>
          <a:p>
            <a:endParaRPr lang="en-US" dirty="0"/>
          </a:p>
        </p:txBody>
      </p:sp>
      <p:cxnSp>
        <p:nvCxnSpPr>
          <p:cNvPr id="11" name="Straight Arrow Connector 10"/>
          <p:cNvCxnSpPr/>
          <p:nvPr/>
        </p:nvCxnSpPr>
        <p:spPr>
          <a:xfrm>
            <a:off x="2984666" y="3918857"/>
            <a:ext cx="1674421" cy="168629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2166" y="3918858"/>
            <a:ext cx="3358738" cy="15774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31679" y="2719450"/>
            <a:ext cx="1698171" cy="2277547"/>
          </a:xfrm>
          <a:prstGeom prst="rect">
            <a:avLst/>
          </a:prstGeom>
          <a:noFill/>
        </p:spPr>
        <p:txBody>
          <a:bodyPr wrap="square" rtlCol="0">
            <a:spAutoFit/>
          </a:bodyPr>
          <a:lstStyle/>
          <a:p>
            <a:r>
              <a:rPr lang="en-US" sz="4400" b="1" dirty="0">
                <a:latin typeface="Arial" pitchFamily="34" charset="0"/>
                <a:cs typeface="Arial" pitchFamily="34" charset="0"/>
              </a:rPr>
              <a:t>½ </a:t>
            </a:r>
            <a:r>
              <a:rPr lang="en-US" sz="2000" b="1" dirty="0">
                <a:latin typeface="Arial" pitchFamily="34" charset="0"/>
                <a:cs typeface="Arial" pitchFamily="34" charset="0"/>
              </a:rPr>
              <a:t>as likely to get highly effective teachers</a:t>
            </a:r>
            <a:endParaRPr lang="en-US" sz="2000" dirty="0"/>
          </a:p>
          <a:p>
            <a:endParaRPr lang="en-US" dirty="0"/>
          </a:p>
        </p:txBody>
      </p:sp>
      <p:cxnSp>
        <p:nvCxnSpPr>
          <p:cNvPr id="17" name="Straight Arrow Connector 16"/>
          <p:cNvCxnSpPr/>
          <p:nvPr/>
        </p:nvCxnSpPr>
        <p:spPr>
          <a:xfrm flipH="1">
            <a:off x="5407231" y="3277590"/>
            <a:ext cx="2778826" cy="10687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8531" y="3087584"/>
            <a:ext cx="997527" cy="1425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47810" y="1747467"/>
            <a:ext cx="4892632" cy="369332"/>
          </a:xfrm>
          <a:prstGeom prst="rect">
            <a:avLst/>
          </a:prstGeom>
          <a:noFill/>
        </p:spPr>
        <p:txBody>
          <a:bodyPr wrap="square" rtlCol="0">
            <a:spAutoFit/>
          </a:bodyPr>
          <a:lstStyle/>
          <a:p>
            <a:r>
              <a:rPr lang="en-US" b="1" dirty="0">
                <a:solidFill>
                  <a:srgbClr val="FF0000"/>
                </a:solidFill>
              </a:rPr>
              <a:t>READING/LANGUAGE ARTS</a:t>
            </a:r>
          </a:p>
        </p:txBody>
      </p:sp>
      <p:sp>
        <p:nvSpPr>
          <p:cNvPr id="13" name="TextBox 12"/>
          <p:cNvSpPr txBox="1"/>
          <p:nvPr/>
        </p:nvSpPr>
        <p:spPr>
          <a:xfrm>
            <a:off x="1704754" y="6294476"/>
            <a:ext cx="7283303" cy="246221"/>
          </a:xfrm>
          <a:prstGeom prst="rect">
            <a:avLst/>
          </a:prstGeom>
          <a:noFill/>
        </p:spPr>
        <p:txBody>
          <a:bodyPr wrap="square" rtlCol="0">
            <a:spAutoFit/>
          </a:bodyPr>
          <a:lstStyle/>
          <a:p>
            <a:r>
              <a:rPr lang="en-US" sz="1000" dirty="0"/>
              <a:t>Source:  Education Trust—West, </a:t>
            </a:r>
            <a:r>
              <a:rPr lang="en-US" sz="1000" i="1" dirty="0"/>
              <a:t>Learning Denied, 2012.</a:t>
            </a:r>
            <a:endParaRPr lang="en-US" sz="1000" dirty="0"/>
          </a:p>
        </p:txBody>
      </p:sp>
    </p:spTree>
    <p:extLst>
      <p:ext uri="{BB962C8B-B14F-4D97-AF65-F5344CB8AC3E}">
        <p14:creationId xmlns:p14="http://schemas.microsoft.com/office/powerpoint/2010/main" val="1364639210"/>
      </p:ext>
    </p:extLst>
  </p:cSld>
  <p:clrMapOvr>
    <a:masterClrMapping/>
  </p:clrMapOvr>
  <p:timing>
    <p:tnLst>
      <p:par>
        <p:cTn id="1" dur="indefinite" restart="never" nodeType="tmRoot"/>
      </p:par>
    </p:tnLst>
  </p:timing>
</p:sld>
</file>

<file path=ppt/slides/slide7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elem.jpg"/>
          <p:cNvPicPr>
            <a:picLocks noChangeAspect="1"/>
          </p:cNvPicPr>
          <p:nvPr/>
        </p:nvPicPr>
        <p:blipFill>
          <a:blip r:embed="rId2" cstate="print"/>
          <a:stretch>
            <a:fillRect/>
          </a:stretch>
        </p:blipFill>
        <p:spPr>
          <a:xfrm>
            <a:off x="1552406" y="0"/>
            <a:ext cx="9115594" cy="6858000"/>
          </a:xfrm>
          <a:prstGeom prst="rect">
            <a:avLst/>
          </a:prstGeom>
        </p:spPr>
      </p:pic>
    </p:spTree>
    <p:extLst>
      <p:ext uri="{BB962C8B-B14F-4D97-AF65-F5344CB8AC3E}">
        <p14:creationId xmlns:p14="http://schemas.microsoft.com/office/powerpoint/2010/main" val="3258556083"/>
      </p:ext>
    </p:extLst>
  </p:cSld>
  <p:clrMapOvr>
    <a:masterClrMapping/>
  </p:clrMapOvr>
  <p:timing>
    <p:tnLst>
      <p:par>
        <p:cTn id="1" dur="indefinite" restart="never" nodeType="tmRoot"/>
      </p:par>
    </p:tnLst>
  </p:timing>
</p:sld>
</file>

<file path=ppt/slides/slide7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Autofit/>
          </a:bodyPr>
          <a:lstStyle/>
          <a:p>
            <a:r>
              <a:rPr lang="en-US" sz="2800" dirty="0"/>
              <a:t>Since 1999, large gains for all groups of students, </a:t>
            </a:r>
            <a:br>
              <a:rPr lang="en-US" sz="2800" dirty="0"/>
            </a:br>
            <a:r>
              <a:rPr lang="en-US" sz="2800" dirty="0"/>
              <a:t>especially students of color</a:t>
            </a:r>
          </a:p>
        </p:txBody>
      </p:sp>
      <p:graphicFrame>
        <p:nvGraphicFramePr>
          <p:cNvPr id="5" name="Content Placeholder 4"/>
          <p:cNvGraphicFramePr>
            <a:graphicFrameLocks noGrp="1"/>
          </p:cNvGraphicFramePr>
          <p:nvPr>
            <p:ph idx="1"/>
          </p:nvPr>
        </p:nvGraphicFramePr>
        <p:xfrm>
          <a:off x="2057400" y="1371601"/>
          <a:ext cx="8077200" cy="4678363"/>
        </p:xfrm>
        <a:graphic>
          <a:graphicData uri="http://purl.oclc.org/ooxml/drawingml/chart">
            <c:chart xmlns:c="http://purl.oclc.org/ooxml/drawingml/chart" xmlns:r="http://purl.oclc.org/ooxml/officeDocument/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rPr>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 lnSpcReduction="1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4108432113"/>
      </p:ext>
    </p:extLst>
  </p:cSld>
  <p:clrMapOvr>
    <a:masterClrMapping/>
  </p:clrMapOvr>
  <p:timing>
    <p:tnLst>
      <p:par>
        <p:cTn id="1" dur="indefinite" restart="never" nodeType="tmRoot"/>
      </p:par>
    </p:tnLst>
  </p:timing>
</p:sld>
</file>

<file path=ppt/slides/slide7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
          </a:bodyPr>
          <a:lstStyle/>
          <a:p>
            <a:r>
              <a:rPr lang="en-US" dirty="0" smtClean="0"/>
              <a:t>Since 1999, performance rising for </a:t>
            </a:r>
            <a:br>
              <a:rPr lang="en-US" dirty="0" smtClean="0"/>
            </a:br>
            <a:r>
              <a:rPr lang="en-US" dirty="0" smtClean="0"/>
              <a:t>all groups of students</a:t>
            </a:r>
            <a:endParaRPr lang="en-US" dirty="0"/>
          </a:p>
        </p:txBody>
      </p:sp>
      <p:graphicFrame>
        <p:nvGraphicFramePr>
          <p:cNvPr id="5" name="Content Placeholder 4"/>
          <p:cNvGraphicFramePr>
            <a:graphicFrameLocks noGrp="1"/>
          </p:cNvGraphicFramePr>
          <p:nvPr>
            <p:ph idx="1"/>
          </p:nvPr>
        </p:nvGraphicFramePr>
        <p:xfrm>
          <a:off x="2057400" y="1524001"/>
          <a:ext cx="8153400" cy="4678363"/>
        </p:xfrm>
        <a:graphic>
          <a:graphicData uri="http://purl.oclc.org/ooxml/drawingml/chart">
            <c:chart xmlns:c="http://purl.oclc.org/ooxml/drawingml/chart" xmlns:r="http://purl.oclc.org/ooxml/officeDocument/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rPr>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 lnSpcReduction="1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1455439589"/>
      </p:ext>
    </p:extLst>
  </p:cSld>
  <p:clrMapOvr>
    <a:masterClrMapping/>
  </p:clrMapOvr>
  <p:timing>
    <p:tnLst>
      <p:par>
        <p:cTn id="1" dur="indefinite" restart="never" nodeType="tmRoot"/>
      </p:par>
    </p:tnLst>
  </p:timing>
</p:sld>
</file>

<file path=ppt/slides/slide7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high schools.jpg"/>
          <p:cNvPicPr>
            <a:picLocks noChangeAspect="1"/>
          </p:cNvPicPr>
          <p:nvPr/>
        </p:nvPicPr>
        <p:blipFill>
          <a:blip r:embed="rId2" cstate="print"/>
          <a:stretch>
            <a:fillRect/>
          </a:stretch>
        </p:blipFill>
        <p:spPr>
          <a:xfrm>
            <a:off x="1524000" y="0"/>
            <a:ext cx="9092160" cy="6858000"/>
          </a:xfrm>
          <a:prstGeom prst="rect">
            <a:avLst/>
          </a:prstGeom>
        </p:spPr>
      </p:pic>
    </p:spTree>
    <p:extLst>
      <p:ext uri="{BB962C8B-B14F-4D97-AF65-F5344CB8AC3E}">
        <p14:creationId xmlns:p14="http://schemas.microsoft.com/office/powerpoint/2010/main" val="3033626375"/>
      </p:ext>
    </p:extLst>
  </p:cSld>
  <p:clrMapOvr>
    <a:masterClrMapping/>
  </p:clrMapOvr>
  <p:timing>
    <p:tnLst>
      <p:par>
        <p:cTn id="1" dur="indefinite" restart="never" nodeType="tmRoot"/>
      </p:par>
    </p:tnLst>
  </p:timing>
</p:sld>
</file>

<file path=ppt/slides/slide7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
          </a:bodyPr>
          <a:lstStyle/>
          <a:p>
            <a:r>
              <a:rPr lang="en-US" dirty="0" smtClean="0"/>
              <a:t>Reading:  Not much gap narrowing since 1988.</a:t>
            </a:r>
            <a:endParaRPr lang="en-US" dirty="0"/>
          </a:p>
        </p:txBody>
      </p:sp>
      <p:graphicFrame>
        <p:nvGraphicFramePr>
          <p:cNvPr id="5" name="Content Placeholder 4"/>
          <p:cNvGraphicFramePr>
            <a:graphicFrameLocks noGrp="1"/>
          </p:cNvGraphicFramePr>
          <p:nvPr>
            <p:ph idx="1"/>
          </p:nvPr>
        </p:nvGraphicFramePr>
        <p:xfrm>
          <a:off x="1905000" y="1524001"/>
          <a:ext cx="8382000" cy="4602163"/>
        </p:xfrm>
        <a:graphic>
          <a:graphicData uri="http://purl.oclc.org/ooxml/drawingml/chart">
            <c:chart xmlns:c="http://purl.oclc.org/ooxml/drawingml/chart" xmlns:r="http://purl.oclc.org/ooxml/officeDocument/relationships" r:id="rId2"/>
          </a:graphicData>
        </a:graphic>
      </p:graphicFrame>
      <p:sp>
        <p:nvSpPr>
          <p:cNvPr id="22" name="TextBox 21"/>
          <p:cNvSpPr txBox="1"/>
          <p:nvPr/>
        </p:nvSpPr>
        <p:spPr>
          <a:xfrm>
            <a:off x="1524000" y="6047602"/>
            <a:ext cx="4343400"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rPr>
              <a:t>*Denotes previous assessment format</a:t>
            </a:r>
          </a:p>
        </p:txBody>
      </p:sp>
      <p:sp>
        <p:nvSpPr>
          <p:cNvPr id="25" name="Text Placeholder 3"/>
          <p:cNvSpPr>
            <a:spLocks noGrp="1"/>
          </p:cNvSpPr>
          <p:nvPr>
            <p:ph type="body" sz="quarter" idx="10"/>
          </p:nvPr>
        </p:nvSpPr>
        <p:spPr>
          <a:xfrm>
            <a:off x="1981200" y="6248400"/>
            <a:ext cx="8686800" cy="228600"/>
          </a:xfrm>
        </p:spPr>
        <p:txBody>
          <a:bodyPr>
            <a:normAutofit fontScale="92.5%" lnSpcReduction="1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1806573746"/>
      </p:ext>
    </p:extLst>
  </p:cSld>
  <p:clrMapOvr>
    <a:masterClrMapping/>
  </p:clrMapOvr>
  <p:timing>
    <p:tnLst>
      <p:par>
        <p:cTn id="1" dur="indefinite" restart="never" nodeType="tmRoot"/>
      </p:par>
    </p:tnLst>
  </p:timing>
</p:sld>
</file>

<file path=ppt/slides/slide7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
          </a:bodyPr>
          <a:lstStyle/>
          <a:p>
            <a:r>
              <a:rPr lang="en-US" dirty="0" smtClean="0"/>
              <a:t>Math:  Not much gap closing since 1990.</a:t>
            </a:r>
            <a:endParaRPr lang="en-US" dirty="0"/>
          </a:p>
        </p:txBody>
      </p:sp>
      <p:graphicFrame>
        <p:nvGraphicFramePr>
          <p:cNvPr id="5" name="Content Placeholder 4"/>
          <p:cNvGraphicFramePr>
            <a:graphicFrameLocks noGrp="1"/>
          </p:cNvGraphicFramePr>
          <p:nvPr>
            <p:ph idx="1"/>
          </p:nvPr>
        </p:nvGraphicFramePr>
        <p:xfrm>
          <a:off x="2057400" y="1524001"/>
          <a:ext cx="8077200" cy="4602163"/>
        </p:xfrm>
        <a:graphic>
          <a:graphicData uri="http://purl.oclc.org/ooxml/drawingml/chart">
            <c:chart xmlns:c="http://purl.oclc.org/ooxml/drawingml/chart" xmlns:r="http://purl.oclc.org/ooxml/officeDocument/relationships" r:id="rId2"/>
          </a:graphicData>
        </a:graphic>
      </p:graphicFrame>
      <p:sp>
        <p:nvSpPr>
          <p:cNvPr id="25" name="TextBox 24"/>
          <p:cNvSpPr txBox="1"/>
          <p:nvPr/>
        </p:nvSpPr>
        <p:spPr>
          <a:xfrm>
            <a:off x="1524000" y="6047602"/>
            <a:ext cx="4343400"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rPr>
              <a:t>*Denotes previous assessment format</a:t>
            </a:r>
          </a:p>
        </p:txBody>
      </p:sp>
      <p:sp>
        <p:nvSpPr>
          <p:cNvPr id="27" name="Text Placeholder 3"/>
          <p:cNvSpPr>
            <a:spLocks noGrp="1"/>
          </p:cNvSpPr>
          <p:nvPr>
            <p:ph type="body" sz="quarter" idx="10"/>
          </p:nvPr>
        </p:nvSpPr>
        <p:spPr>
          <a:xfrm>
            <a:off x="1981200" y="6248400"/>
            <a:ext cx="8686800" cy="228600"/>
          </a:xfrm>
        </p:spPr>
        <p:txBody>
          <a:bodyPr>
            <a:normAutofit fontScale="92.5%" lnSpcReduction="1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563895536"/>
      </p:ext>
    </p:extLst>
  </p:cSld>
  <p:clrMapOvr>
    <a:masterClrMapping/>
  </p:clrMapOvr>
  <p:timing>
    <p:tnLst>
      <p:par>
        <p:cTn id="1" dur="indefinite" restart="never" nodeType="tmRoot"/>
      </p:par>
    </p:tnLst>
  </p:timing>
</p:sld>
</file>

<file path=ppt/slides/slide7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rep.jpg"/>
          <p:cNvPicPr>
            <a:picLocks noChangeAspect="1"/>
          </p:cNvPicPr>
          <p:nvPr/>
        </p:nvPicPr>
        <p:blipFill>
          <a:blip r:embed="rId2" cstate="print"/>
          <a:stretch>
            <a:fillRect/>
          </a:stretch>
        </p:blipFill>
        <p:spPr>
          <a:xfrm>
            <a:off x="1524001" y="0"/>
            <a:ext cx="9158191" cy="6858000"/>
          </a:xfrm>
          <a:prstGeom prst="rect">
            <a:avLst/>
          </a:prstGeom>
        </p:spPr>
      </p:pic>
    </p:spTree>
    <p:extLst>
      <p:ext uri="{BB962C8B-B14F-4D97-AF65-F5344CB8AC3E}">
        <p14:creationId xmlns:p14="http://schemas.microsoft.com/office/powerpoint/2010/main" val="3028617216"/>
      </p:ext>
    </p:extLst>
  </p:cSld>
  <p:clrMapOvr>
    <a:masterClrMapping/>
  </p:clrMapOvr>
  <p:timing>
    <p:tnLst>
      <p:par>
        <p:cTn id="1" dur="indefinite" restart="never" nodeType="tmRoot"/>
      </p:par>
    </p:tnLst>
  </p:timing>
</p:sld>
</file>

<file path=ppt/slides/slide7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133600" y="5410200"/>
            <a:ext cx="8077200" cy="990600"/>
          </a:xfrm>
          <a:solidFill>
            <a:schemeClr val="accent3">
              <a:lumMod val="60%"/>
              <a:lumOff val="40%"/>
            </a:schemeClr>
          </a:solidFill>
        </p:spPr>
        <p:txBody>
          <a:bodyPr/>
          <a:lstStyle/>
          <a:p>
            <a:r>
              <a:rPr lang="en-US" b="1" dirty="0" smtClean="0"/>
              <a:t>So, too, are misguided government aid policies</a:t>
            </a:r>
            <a:endParaRPr lang="en-US" b="1" dirty="0"/>
          </a:p>
        </p:txBody>
      </p:sp>
      <p:pic>
        <p:nvPicPr>
          <p:cNvPr id="4" name="Picture 3" descr="govt.jpg"/>
          <p:cNvPicPr>
            <a:picLocks noChangeAspect="1"/>
          </p:cNvPicPr>
          <p:nvPr/>
        </p:nvPicPr>
        <p:blipFill>
          <a:blip r:embed="rId2" cstate="print"/>
          <a:stretch>
            <a:fillRect/>
          </a:stretch>
        </p:blipFill>
        <p:spPr>
          <a:xfrm>
            <a:off x="2133600" y="533400"/>
            <a:ext cx="8102438" cy="4846320"/>
          </a:xfrm>
          <a:prstGeom prst="rect">
            <a:avLst/>
          </a:prstGeom>
        </p:spPr>
      </p:pic>
    </p:spTree>
    <p:extLst>
      <p:ext uri="{BB962C8B-B14F-4D97-AF65-F5344CB8AC3E}">
        <p14:creationId xmlns:p14="http://schemas.microsoft.com/office/powerpoint/2010/main" val="667456458"/>
      </p:ext>
    </p:extLst>
  </p:cSld>
  <p:clrMapOvr>
    <a:masterClrMapping/>
  </p:clrMapOvr>
  <p:timing>
    <p:tnLst>
      <p:par>
        <p:cTn id="1" dur="indefinite" restart="never" nodeType="tmRoot"/>
      </p:par>
    </p:tnLst>
  </p:timing>
</p:sld>
</file>

<file path=ppt/slides/slide7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College costs have increased at 4.5 times the rate of inflation</a:t>
            </a:r>
          </a:p>
        </p:txBody>
      </p:sp>
      <p:graphicFrame>
        <p:nvGraphicFramePr>
          <p:cNvPr id="7" name="Content Placeholder 4"/>
          <p:cNvGraphicFramePr>
            <a:graphicFrameLocks/>
          </p:cNvGraphicFramePr>
          <p:nvPr>
            <p:extLst/>
          </p:nvPr>
        </p:nvGraphicFramePr>
        <p:xfrm>
          <a:off x="1828800" y="1600201"/>
          <a:ext cx="8382000" cy="4449763"/>
        </p:xfrm>
        <a:graphic>
          <a:graphicData uri="http://purl.oclc.org/ooxml/drawingml/chart">
            <c:chart xmlns:c="http://purl.oclc.org/ooxml/drawingml/chart" xmlns:r="http://purl.oclc.org/ooxml/officeDocument/relationships" r:id="rId3"/>
          </a:graphicData>
        </a:graphic>
      </p:graphicFrame>
      <p:sp>
        <p:nvSpPr>
          <p:cNvPr id="5" name="TextBox 4"/>
          <p:cNvSpPr txBox="1"/>
          <p:nvPr/>
        </p:nvSpPr>
        <p:spPr>
          <a:xfrm>
            <a:off x="1524000" y="6248400"/>
            <a:ext cx="6477000" cy="600164"/>
          </a:xfrm>
          <a:prstGeom prst="rect">
            <a:avLst/>
          </a:prstGeom>
          <a:noFill/>
        </p:spPr>
        <p:txBody>
          <a:bodyPr wrap="square" rtlCol="0">
            <a:spAutoFit/>
          </a:bodyPr>
          <a:lstStyle/>
          <a:p>
            <a:r>
              <a:rPr lang="en-US" sz="1100" dirty="0">
                <a:latin typeface="+mj-lt"/>
              </a:rPr>
              <a:t>Source:  Bureau of Labor Statistics, Annual Average CPI Index, 2011: </a:t>
            </a:r>
            <a:r>
              <a:rPr lang="en-US" sz="1100" dirty="0">
                <a:latin typeface="+mj-lt"/>
                <a:hlinkClick r:id="rId4"/>
              </a:rPr>
              <a:t>http://www.bls.gov/cpi/cpid11av.pdf</a:t>
            </a:r>
            <a:r>
              <a:rPr lang="en-US" sz="1100" dirty="0">
                <a:latin typeface="+mj-lt"/>
              </a:rPr>
              <a:t>; Census Bureau, Income, Poverty, and Health Insurance Coverage in the United States: 2012; Table F-6.</a:t>
            </a:r>
            <a:endParaRPr lang="en-US" sz="1100" dirty="0">
              <a:solidFill>
                <a:schemeClr val="accent4"/>
              </a:solidFill>
              <a:latin typeface="+mj-lt"/>
            </a:endParaRPr>
          </a:p>
        </p:txBody>
      </p:sp>
    </p:spTree>
    <p:extLst>
      <p:ext uri="{BB962C8B-B14F-4D97-AF65-F5344CB8AC3E}">
        <p14:creationId xmlns:p14="http://schemas.microsoft.com/office/powerpoint/2010/main" val="2408785173"/>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descr="whole_country.png"/>
          <p:cNvPicPr>
            <a:picLocks noChangeAspect="1"/>
          </p:cNvPicPr>
          <p:nvPr/>
        </p:nvPicPr>
        <p:blipFill>
          <a:blip r:embed="rId2" cstate="print"/>
          <a:stretch>
            <a:fillRect/>
          </a:stretch>
        </p:blipFill>
        <p:spPr>
          <a:xfrm>
            <a:off x="1828800" y="1666876"/>
            <a:ext cx="2895600" cy="2109295"/>
          </a:xfrm>
          <a:prstGeom prst="rect">
            <a:avLst/>
          </a:prstGeom>
        </p:spPr>
      </p:pic>
      <p:sp>
        <p:nvSpPr>
          <p:cNvPr id="8" name="TextBox 7"/>
          <p:cNvSpPr txBox="1"/>
          <p:nvPr/>
        </p:nvSpPr>
        <p:spPr>
          <a:xfrm>
            <a:off x="17526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1920</a:t>
            </a:r>
          </a:p>
        </p:txBody>
      </p:sp>
      <p:pic>
        <p:nvPicPr>
          <p:cNvPr id="10" name="Picture 9" descr="21percent.png"/>
          <p:cNvPicPr>
            <a:picLocks noChangeAspect="1"/>
          </p:cNvPicPr>
          <p:nvPr/>
        </p:nvPicPr>
        <p:blipFill>
          <a:blip r:embed="rId3" cstate="print"/>
          <a:stretch>
            <a:fillRect/>
          </a:stretch>
        </p:blipFill>
        <p:spPr>
          <a:xfrm>
            <a:off x="1828800" y="1666876"/>
            <a:ext cx="2895600" cy="2109295"/>
          </a:xfrm>
          <a:prstGeom prst="rect">
            <a:avLst/>
          </a:prstGeom>
        </p:spPr>
      </p:pic>
      <p:sp>
        <p:nvSpPr>
          <p:cNvPr id="11" name="TextBox 10"/>
          <p:cNvSpPr txBox="1"/>
          <p:nvPr/>
        </p:nvSpPr>
        <p:spPr>
          <a:xfrm>
            <a:off x="43434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1940</a:t>
            </a:r>
          </a:p>
        </p:txBody>
      </p:sp>
      <p:pic>
        <p:nvPicPr>
          <p:cNvPr id="12" name="Picture 11" descr="whole_country.png"/>
          <p:cNvPicPr>
            <a:picLocks noChangeAspect="1"/>
          </p:cNvPicPr>
          <p:nvPr/>
        </p:nvPicPr>
        <p:blipFill>
          <a:blip r:embed="rId2" cstate="print"/>
          <a:stretch>
            <a:fillRect/>
          </a:stretch>
        </p:blipFill>
        <p:spPr>
          <a:xfrm>
            <a:off x="4343400" y="1666876"/>
            <a:ext cx="2895600" cy="2109295"/>
          </a:xfrm>
          <a:prstGeom prst="rect">
            <a:avLst/>
          </a:prstGeom>
        </p:spPr>
      </p:pic>
      <p:pic>
        <p:nvPicPr>
          <p:cNvPr id="13" name="Picture 12" descr="38percent.png"/>
          <p:cNvPicPr>
            <a:picLocks noChangeAspect="1"/>
          </p:cNvPicPr>
          <p:nvPr/>
        </p:nvPicPr>
        <p:blipFill>
          <a:blip r:embed="rId4" cstate="print"/>
          <a:stretch>
            <a:fillRect/>
          </a:stretch>
        </p:blipFill>
        <p:spPr>
          <a:xfrm>
            <a:off x="4343400" y="1666876"/>
            <a:ext cx="2895600" cy="2109295"/>
          </a:xfrm>
          <a:prstGeom prst="rect">
            <a:avLst/>
          </a:prstGeom>
        </p:spPr>
      </p:pic>
      <p:sp>
        <p:nvSpPr>
          <p:cNvPr id="14" name="TextBox 13"/>
          <p:cNvSpPr txBox="1"/>
          <p:nvPr/>
        </p:nvSpPr>
        <p:spPr>
          <a:xfrm>
            <a:off x="7086600" y="10668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1960</a:t>
            </a:r>
          </a:p>
        </p:txBody>
      </p:sp>
      <p:pic>
        <p:nvPicPr>
          <p:cNvPr id="15" name="Picture 14" descr="whole_country.png"/>
          <p:cNvPicPr>
            <a:picLocks noChangeAspect="1"/>
          </p:cNvPicPr>
          <p:nvPr/>
        </p:nvPicPr>
        <p:blipFill>
          <a:blip r:embed="rId2" cstate="print"/>
          <a:stretch>
            <a:fillRect/>
          </a:stretch>
        </p:blipFill>
        <p:spPr>
          <a:xfrm>
            <a:off x="7086600" y="1752601"/>
            <a:ext cx="2895600" cy="2109295"/>
          </a:xfrm>
          <a:prstGeom prst="rect">
            <a:avLst/>
          </a:prstGeom>
        </p:spPr>
      </p:pic>
      <p:pic>
        <p:nvPicPr>
          <p:cNvPr id="17" name="Picture 16" descr="61percent.png"/>
          <p:cNvPicPr>
            <a:picLocks noChangeAspect="1"/>
          </p:cNvPicPr>
          <p:nvPr/>
        </p:nvPicPr>
        <p:blipFill>
          <a:blip r:embed="rId5" cstate="print"/>
          <a:stretch>
            <a:fillRect/>
          </a:stretch>
        </p:blipFill>
        <p:spPr>
          <a:xfrm>
            <a:off x="7086600" y="1752601"/>
            <a:ext cx="2895600" cy="2109295"/>
          </a:xfrm>
          <a:prstGeom prst="rect">
            <a:avLst/>
          </a:prstGeom>
        </p:spPr>
      </p:pic>
      <p:pic>
        <p:nvPicPr>
          <p:cNvPr id="20" name="Picture 19" descr="whole_country.png"/>
          <p:cNvPicPr>
            <a:picLocks noChangeAspect="1"/>
          </p:cNvPicPr>
          <p:nvPr/>
        </p:nvPicPr>
        <p:blipFill>
          <a:blip r:embed="rId2" cstate="print"/>
          <a:stretch>
            <a:fillRect/>
          </a:stretch>
        </p:blipFill>
        <p:spPr>
          <a:xfrm>
            <a:off x="1752600" y="4616998"/>
            <a:ext cx="2867194" cy="2088603"/>
          </a:xfrm>
          <a:prstGeom prst="rect">
            <a:avLst/>
          </a:prstGeom>
        </p:spPr>
      </p:pic>
      <p:sp>
        <p:nvSpPr>
          <p:cNvPr id="21" name="TextBox 20"/>
          <p:cNvSpPr txBox="1"/>
          <p:nvPr/>
        </p:nvSpPr>
        <p:spPr>
          <a:xfrm>
            <a:off x="1676400" y="4078070"/>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1980</a:t>
            </a:r>
          </a:p>
        </p:txBody>
      </p:sp>
      <p:pic>
        <p:nvPicPr>
          <p:cNvPr id="22" name="Picture 21" descr="85percent.png"/>
          <p:cNvPicPr>
            <a:picLocks noChangeAspect="1"/>
          </p:cNvPicPr>
          <p:nvPr/>
        </p:nvPicPr>
        <p:blipFill>
          <a:blip r:embed="rId6" cstate="print"/>
          <a:stretch>
            <a:fillRect/>
          </a:stretch>
        </p:blipFill>
        <p:spPr>
          <a:xfrm>
            <a:off x="1752600" y="4614068"/>
            <a:ext cx="2871216" cy="2091532"/>
          </a:xfrm>
          <a:prstGeom prst="rect">
            <a:avLst/>
          </a:prstGeom>
        </p:spPr>
      </p:pic>
      <p:sp>
        <p:nvSpPr>
          <p:cNvPr id="23" name="TextBox 22"/>
          <p:cNvSpPr txBox="1"/>
          <p:nvPr/>
        </p:nvSpPr>
        <p:spPr>
          <a:xfrm>
            <a:off x="43434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2000</a:t>
            </a:r>
          </a:p>
        </p:txBody>
      </p:sp>
      <p:pic>
        <p:nvPicPr>
          <p:cNvPr id="24" name="Picture 23" descr="whole_country.png"/>
          <p:cNvPicPr>
            <a:picLocks noChangeAspect="1"/>
          </p:cNvPicPr>
          <p:nvPr/>
        </p:nvPicPr>
        <p:blipFill>
          <a:blip r:embed="rId2" cstate="print"/>
          <a:stretch>
            <a:fillRect/>
          </a:stretch>
        </p:blipFill>
        <p:spPr>
          <a:xfrm>
            <a:off x="4495800" y="4687824"/>
            <a:ext cx="2874570" cy="2093976"/>
          </a:xfrm>
          <a:prstGeom prst="rect">
            <a:avLst/>
          </a:prstGeom>
        </p:spPr>
      </p:pic>
      <p:pic>
        <p:nvPicPr>
          <p:cNvPr id="25" name="Picture 24" descr="88percent.png"/>
          <p:cNvPicPr>
            <a:picLocks noChangeAspect="1"/>
          </p:cNvPicPr>
          <p:nvPr/>
        </p:nvPicPr>
        <p:blipFill>
          <a:blip r:embed="rId7" cstate="print"/>
          <a:stretch>
            <a:fillRect/>
          </a:stretch>
        </p:blipFill>
        <p:spPr>
          <a:xfrm>
            <a:off x="4495801" y="4687824"/>
            <a:ext cx="2874571" cy="2093976"/>
          </a:xfrm>
          <a:prstGeom prst="rect">
            <a:avLst/>
          </a:prstGeom>
        </p:spPr>
      </p:pic>
      <p:sp>
        <p:nvSpPr>
          <p:cNvPr id="26" name="TextBox 25"/>
          <p:cNvSpPr txBox="1"/>
          <p:nvPr/>
        </p:nvSpPr>
        <p:spPr>
          <a:xfrm>
            <a:off x="71628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2012</a:t>
            </a:r>
          </a:p>
        </p:txBody>
      </p:sp>
      <p:pic>
        <p:nvPicPr>
          <p:cNvPr id="27" name="Picture 26" descr="whole_country.png"/>
          <p:cNvPicPr>
            <a:picLocks noChangeAspect="1"/>
          </p:cNvPicPr>
          <p:nvPr/>
        </p:nvPicPr>
        <p:blipFill>
          <a:blip r:embed="rId2" cstate="print"/>
          <a:stretch>
            <a:fillRect/>
          </a:stretch>
        </p:blipFill>
        <p:spPr>
          <a:xfrm>
            <a:off x="7260030" y="4764024"/>
            <a:ext cx="2874571" cy="2093976"/>
          </a:xfrm>
          <a:prstGeom prst="rect">
            <a:avLst/>
          </a:prstGeom>
        </p:spPr>
      </p:pic>
      <p:pic>
        <p:nvPicPr>
          <p:cNvPr id="28" name="Picture 27" descr="90percent.png"/>
          <p:cNvPicPr>
            <a:picLocks noChangeAspect="1"/>
          </p:cNvPicPr>
          <p:nvPr/>
        </p:nvPicPr>
        <p:blipFill>
          <a:blip r:embed="rId8" cstate="print"/>
          <a:stretch>
            <a:fillRect/>
          </a:stretch>
        </p:blipFill>
        <p:spPr>
          <a:xfrm>
            <a:off x="7260030" y="4764024"/>
            <a:ext cx="2874571" cy="2093976"/>
          </a:xfrm>
          <a:prstGeom prst="rect">
            <a:avLst/>
          </a:prstGeom>
        </p:spPr>
      </p:pic>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high school diploma </a:t>
            </a:r>
          </a:p>
        </p:txBody>
      </p:sp>
    </p:spTree>
    <p:extLst>
      <p:ext uri="{BB962C8B-B14F-4D97-AF65-F5344CB8AC3E}">
        <p14:creationId xmlns:p14="http://schemas.microsoft.com/office/powerpoint/2010/main" val="2090567599"/>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1" grpId="0"/>
      <p:bldP spid="23" grpId="0"/>
      <p:bldP spid="26" grpId="0"/>
    </p:bldLst>
  </p:timing>
</p:sld>
</file>

<file path=ppt/slides/slide8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1143000"/>
          </a:xfrm>
        </p:spPr>
        <p:txBody>
          <a:bodyPr>
            <a:normAutofit fontScale="90%"/>
          </a:bodyPr>
          <a:lstStyle/>
          <a:p>
            <a:r>
              <a:rPr lang="en-US" sz="3600" dirty="0"/>
              <a:t>Federal Pell Grants have failed to </a:t>
            </a:r>
            <a:br>
              <a:rPr lang="en-US" sz="3600" dirty="0"/>
            </a:br>
            <a:r>
              <a:rPr lang="en-US" sz="3600" dirty="0"/>
              <a:t>keep pace with rising college costs</a:t>
            </a:r>
          </a:p>
        </p:txBody>
      </p:sp>
      <p:graphicFrame>
        <p:nvGraphicFramePr>
          <p:cNvPr id="5" name="Content Placeholder 4"/>
          <p:cNvGraphicFramePr>
            <a:graphicFrameLocks noGrp="1"/>
          </p:cNvGraphicFramePr>
          <p:nvPr>
            <p:ph idx="1"/>
            <p:extLst/>
          </p:nvPr>
        </p:nvGraphicFramePr>
        <p:xfrm>
          <a:off x="1981200" y="1752600"/>
          <a:ext cx="8229600" cy="4720771"/>
        </p:xfrm>
        <a:graphic>
          <a:graphicData uri="http://purl.oclc.org/ooxml/drawingml/chart">
            <c:chart xmlns:c="http://purl.oclc.org/ooxml/drawingml/chart" xmlns:r="http://purl.oclc.org/ooxml/officeDocument/relationships" r:id="rId3"/>
          </a:graphicData>
        </a:graphic>
      </p:graphicFrame>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B4A964E4-597A-40FF-BE8D-35E528D6CB6A}" type="slidenum">
              <a:rPr lang="en-US" smtClean="0"/>
              <a:pPr/>
              <a:t>80</a:t>
            </a:fld>
            <a:endParaRPr lang="en-US" dirty="0"/>
          </a:p>
        </p:txBody>
      </p:sp>
      <p:sp>
        <p:nvSpPr>
          <p:cNvPr id="7" name="Title 1"/>
          <p:cNvSpPr txBox="1">
            <a:spLocks/>
          </p:cNvSpPr>
          <p:nvPr/>
        </p:nvSpPr>
        <p:spPr bwMode="auto">
          <a:xfrm>
            <a:off x="2057400" y="1509486"/>
            <a:ext cx="8229600" cy="878122"/>
          </a:xfrm>
          <a:prstGeom prst="rect">
            <a:avLst/>
          </a:prstGeom>
          <a:noFill/>
          <a:ln w="9525">
            <a:noFill/>
            <a:miter lim="8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000" dirty="0">
                <a:latin typeface="+mj-lt"/>
                <a:ea typeface="+mj-ea"/>
                <a:cs typeface="+mj-cs"/>
              </a:rPr>
              <a:t>Total Cost of Attendance Covered by </a:t>
            </a:r>
            <a:br>
              <a:rPr lang="en-US" sz="2000" dirty="0">
                <a:latin typeface="+mj-lt"/>
                <a:ea typeface="+mj-ea"/>
                <a:cs typeface="+mj-cs"/>
              </a:rPr>
            </a:br>
            <a:r>
              <a:rPr lang="en-US" sz="2000" dirty="0">
                <a:latin typeface="+mj-lt"/>
                <a:ea typeface="+mj-ea"/>
                <a:cs typeface="+mj-cs"/>
              </a:rPr>
              <a:t>Maximum Pell Grant Award</a:t>
            </a:r>
          </a:p>
        </p:txBody>
      </p:sp>
      <p:sp>
        <p:nvSpPr>
          <p:cNvPr id="8" name="TextBox 7"/>
          <p:cNvSpPr txBox="1"/>
          <p:nvPr/>
        </p:nvSpPr>
        <p:spPr>
          <a:xfrm>
            <a:off x="1981200" y="6248401"/>
            <a:ext cx="6477000" cy="430887"/>
          </a:xfrm>
          <a:prstGeom prst="rect">
            <a:avLst/>
          </a:prstGeom>
          <a:noFill/>
        </p:spPr>
        <p:txBody>
          <a:bodyPr wrap="square" rtlCol="0">
            <a:spAutoFit/>
          </a:bodyPr>
          <a:lstStyle/>
          <a:p>
            <a:r>
              <a:rPr lang="en-US" sz="1100" dirty="0">
                <a:latin typeface="+mj-lt"/>
              </a:rPr>
              <a:t>American Council on Education (2007). “ Status Report on the Pell Grant Program, 2007” and College Board, Trends in Student Aid, 2013.</a:t>
            </a:r>
          </a:p>
        </p:txBody>
      </p:sp>
    </p:spTree>
    <p:extLst>
      <p:ext uri="{BB962C8B-B14F-4D97-AF65-F5344CB8AC3E}">
        <p14:creationId xmlns:p14="http://schemas.microsoft.com/office/powerpoint/2010/main" val="3955252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8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Not because we’re not spending a lot more on student aid.</a:t>
            </a:r>
            <a:endParaRPr lang="en-US" dirty="0"/>
          </a:p>
        </p:txBody>
      </p:sp>
      <p:sp>
        <p:nvSpPr>
          <p:cNvPr id="5" name="Subtitle 4"/>
          <p:cNvSpPr>
            <a:spLocks noGrp="1"/>
          </p:cNvSpPr>
          <p:nvPr>
            <p:ph type="subTitle" idx="1"/>
          </p:nvPr>
        </p:nvSpPr>
        <p:spPr>
          <a:xfrm>
            <a:off x="2895600" y="4114800"/>
            <a:ext cx="6400800" cy="1752600"/>
          </a:xfrm>
        </p:spPr>
        <p:txBody>
          <a:bodyPr/>
          <a:lstStyle/>
          <a:p>
            <a:r>
              <a:rPr lang="en-US" dirty="0" smtClean="0">
                <a:solidFill>
                  <a:schemeClr val="accent1"/>
                </a:solidFill>
              </a:rPr>
              <a:t>But, rather, because we’ve changed who gets those dollars.  </a:t>
            </a:r>
            <a:endParaRPr lang="en-US" dirty="0">
              <a:solidFill>
                <a:schemeClr val="accent1"/>
              </a:solidFill>
            </a:endParaRPr>
          </a:p>
        </p:txBody>
      </p:sp>
    </p:spTree>
    <p:extLst>
      <p:ext uri="{BB962C8B-B14F-4D97-AF65-F5344CB8AC3E}">
        <p14:creationId xmlns:p14="http://schemas.microsoft.com/office/powerpoint/2010/main" val="1287926922"/>
      </p:ext>
    </p:extLst>
  </p:cSld>
  <p:clrMapOvr>
    <a:masterClrMapping/>
  </p:clrMapOvr>
  <p:timing>
    <p:tnLst>
      <p:par>
        <p:cTn id="1" dur="indefinite" restart="never" nodeType="tmRoot"/>
      </p:par>
    </p:tnLst>
  </p:timing>
</p:sld>
</file>

<file path=ppt/slides/slide8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90170"/>
            <a:ext cx="9144000" cy="3686630"/>
          </a:xfrm>
        </p:spPr>
        <p:txBody>
          <a:bodyPr>
            <a:noAutofit/>
          </a:bodyPr>
          <a:lstStyle/>
          <a:p>
            <a:r>
              <a:rPr lang="en-US" sz="3600" dirty="0" smtClean="0"/>
              <a:t>In FY13, </a:t>
            </a:r>
            <a:r>
              <a:rPr lang="en-US" sz="3600" dirty="0"/>
              <a:t>$21 billion </a:t>
            </a:r>
            <a:r>
              <a:rPr lang="en-US" sz="3600" dirty="0" smtClean="0"/>
              <a:t>federal </a:t>
            </a:r>
            <a:r>
              <a:rPr lang="en-US" sz="3600" dirty="0"/>
              <a:t>dollars were diverted in </a:t>
            </a:r>
            <a:r>
              <a:rPr lang="en-US" sz="3600" dirty="0" smtClean="0"/>
              <a:t>to </a:t>
            </a:r>
            <a:r>
              <a:rPr lang="en-US" sz="3600" dirty="0"/>
              <a:t>education tax benefits, </a:t>
            </a:r>
            <a:br>
              <a:rPr lang="en-US" sz="3600" dirty="0"/>
            </a:br>
            <a:r>
              <a:rPr lang="en-US" sz="3600" dirty="0"/>
              <a:t>many of which benefit </a:t>
            </a:r>
            <a:br>
              <a:rPr lang="en-US" sz="3600" dirty="0"/>
            </a:br>
            <a:r>
              <a:rPr lang="en-US" sz="3600" dirty="0"/>
              <a:t>institutions or wealthier students.</a:t>
            </a:r>
          </a:p>
        </p:txBody>
      </p:sp>
      <p:sp>
        <p:nvSpPr>
          <p:cNvPr id="5" name="TextBox 4"/>
          <p:cNvSpPr txBox="1"/>
          <p:nvPr/>
        </p:nvSpPr>
        <p:spPr>
          <a:xfrm>
            <a:off x="1524000" y="6248400"/>
            <a:ext cx="6477000" cy="600164"/>
          </a:xfrm>
          <a:prstGeom prst="rect">
            <a:avLst/>
          </a:prstGeom>
          <a:noFill/>
        </p:spPr>
        <p:txBody>
          <a:bodyPr wrap="square" rtlCol="0">
            <a:spAutoFit/>
          </a:bodyPr>
          <a:lstStyle/>
          <a:p>
            <a:r>
              <a:rPr lang="en-US" sz="1100" dirty="0">
                <a:latin typeface="+mj-lt"/>
              </a:rPr>
              <a:t>Source: Fiscal Year 2014 Analytical Perspectives, Budget of the U.S. Government, Office of Management and Budget, Table 16-1. Estimates of Total Income Tax Expenditures for Fiscal Years 2012-2018.</a:t>
            </a:r>
            <a:endParaRPr lang="en-US" sz="1100" dirty="0">
              <a:solidFill>
                <a:schemeClr val="accent4"/>
              </a:solidFill>
              <a:latin typeface="+mj-lt"/>
            </a:endParaRPr>
          </a:p>
        </p:txBody>
      </p:sp>
    </p:spTree>
    <p:extLst>
      <p:ext uri="{BB962C8B-B14F-4D97-AF65-F5344CB8AC3E}">
        <p14:creationId xmlns:p14="http://schemas.microsoft.com/office/powerpoint/2010/main" val="2417396033"/>
      </p:ext>
    </p:extLst>
  </p:cSld>
  <p:clrMapOvr>
    <a:masterClrMapping/>
  </p:clrMapOvr>
  <p:timing>
    <p:tnLst>
      <p:par>
        <p:cTn id="1" dur="indefinite" restart="never" nodeType="tmRoot"/>
      </p:par>
    </p:tnLst>
  </p:timing>
</p:sld>
</file>

<file path=ppt/slides/slide8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extBox 4"/>
          <p:cNvSpPr txBox="1"/>
          <p:nvPr/>
        </p:nvSpPr>
        <p:spPr>
          <a:xfrm>
            <a:off x="1905000" y="381000"/>
            <a:ext cx="8534400" cy="1077218"/>
          </a:xfrm>
          <a:prstGeom prst="rect">
            <a:avLst/>
          </a:prstGeom>
          <a:noFill/>
        </p:spPr>
        <p:txBody>
          <a:bodyPr wrap="square" rtlCol="0">
            <a:spAutoFit/>
          </a:bodyPr>
          <a:lstStyle/>
          <a:p>
            <a:pPr algn="ctr"/>
            <a:r>
              <a:rPr lang="en-US" sz="3200" dirty="0"/>
              <a:t>51% of savings from tuition tax credits go to middle- and upper-income families</a:t>
            </a:r>
          </a:p>
        </p:txBody>
      </p:sp>
      <p:graphicFrame>
        <p:nvGraphicFramePr>
          <p:cNvPr id="6" name="Chart 5"/>
          <p:cNvGraphicFramePr/>
          <p:nvPr>
            <p:extLst/>
          </p:nvPr>
        </p:nvGraphicFramePr>
        <p:xfrm>
          <a:off x="2452914" y="1559623"/>
          <a:ext cx="7242629" cy="4797635"/>
        </p:xfrm>
        <a:graphic>
          <a:graphicData uri="http://purl.oclc.org/ooxml/drawingml/chart">
            <c:chart xmlns:c="http://purl.oclc.org/ooxml/drawingml/chart" xmlns:r="http://purl.oclc.org/ooxml/officeDocument/relationships" r:id="rId3"/>
          </a:graphicData>
        </a:graphic>
      </p:graphicFrame>
      <p:sp>
        <p:nvSpPr>
          <p:cNvPr id="7" name="TextBox 6"/>
          <p:cNvSpPr txBox="1"/>
          <p:nvPr/>
        </p:nvSpPr>
        <p:spPr>
          <a:xfrm>
            <a:off x="1524000" y="6248400"/>
            <a:ext cx="8128000" cy="261610"/>
          </a:xfrm>
          <a:prstGeom prst="rect">
            <a:avLst/>
          </a:prstGeom>
          <a:noFill/>
        </p:spPr>
        <p:txBody>
          <a:bodyPr wrap="square" rtlCol="0">
            <a:spAutoFit/>
          </a:bodyPr>
          <a:lstStyle/>
          <a:p>
            <a:r>
              <a:rPr lang="en-US" sz="1100" dirty="0">
                <a:latin typeface="+mj-lt"/>
              </a:rPr>
              <a:t>Source: The </a:t>
            </a:r>
            <a:r>
              <a:rPr lang="en-US" sz="1100" dirty="0">
                <a:solidFill>
                  <a:srgbClr val="000000"/>
                </a:solidFill>
                <a:latin typeface="+mj-lt"/>
              </a:rPr>
              <a:t>College Board, </a:t>
            </a:r>
            <a:r>
              <a:rPr lang="en-US" sz="1100" i="1" dirty="0">
                <a:solidFill>
                  <a:srgbClr val="000000"/>
                </a:solidFill>
                <a:latin typeface="+mj-lt"/>
              </a:rPr>
              <a:t>Trends in Student Aid</a:t>
            </a:r>
            <a:r>
              <a:rPr lang="en-US" sz="1100" dirty="0">
                <a:solidFill>
                  <a:srgbClr val="000000"/>
                </a:solidFill>
                <a:latin typeface="+mj-lt"/>
              </a:rPr>
              <a:t> </a:t>
            </a:r>
            <a:r>
              <a:rPr lang="en-US" sz="1100" i="1" dirty="0">
                <a:solidFill>
                  <a:srgbClr val="000000"/>
                </a:solidFill>
                <a:latin typeface="+mj-lt"/>
              </a:rPr>
              <a:t>2013</a:t>
            </a:r>
            <a:r>
              <a:rPr lang="en-US" sz="1100" dirty="0">
                <a:latin typeface="+mj-lt"/>
              </a:rPr>
              <a:t>.</a:t>
            </a:r>
            <a:endParaRPr lang="en-US" sz="1100" dirty="0">
              <a:solidFill>
                <a:srgbClr val="000000"/>
              </a:solidFill>
              <a:latin typeface="+mj-lt"/>
            </a:endParaRPr>
          </a:p>
        </p:txBody>
      </p:sp>
    </p:spTree>
    <p:extLst>
      <p:ext uri="{BB962C8B-B14F-4D97-AF65-F5344CB8AC3E}">
        <p14:creationId xmlns:p14="http://schemas.microsoft.com/office/powerpoint/2010/main" val="2908190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8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extBox 4"/>
          <p:cNvSpPr txBox="1"/>
          <p:nvPr/>
        </p:nvSpPr>
        <p:spPr>
          <a:xfrm>
            <a:off x="1905000" y="381000"/>
            <a:ext cx="8534400" cy="1077218"/>
          </a:xfrm>
          <a:prstGeom prst="rect">
            <a:avLst/>
          </a:prstGeom>
          <a:noFill/>
        </p:spPr>
        <p:txBody>
          <a:bodyPr wrap="square" rtlCol="0">
            <a:spAutoFit/>
          </a:bodyPr>
          <a:lstStyle/>
          <a:p>
            <a:pPr algn="ctr"/>
            <a:r>
              <a:rPr lang="en-US" sz="3200" dirty="0"/>
              <a:t>88% of savings from tuition tax deductions go to middle- and upper-income families</a:t>
            </a:r>
          </a:p>
        </p:txBody>
      </p:sp>
      <p:graphicFrame>
        <p:nvGraphicFramePr>
          <p:cNvPr id="6" name="Chart 5"/>
          <p:cNvGraphicFramePr/>
          <p:nvPr>
            <p:extLst/>
          </p:nvPr>
        </p:nvGraphicFramePr>
        <p:xfrm>
          <a:off x="2452914" y="1559623"/>
          <a:ext cx="7242629" cy="4797635"/>
        </p:xfrm>
        <a:graphic>
          <a:graphicData uri="http://purl.oclc.org/ooxml/drawingml/chart">
            <c:chart xmlns:c="http://purl.oclc.org/ooxml/drawingml/chart" xmlns:r="http://purl.oclc.org/ooxml/officeDocument/relationships" r:id="rId3"/>
          </a:graphicData>
        </a:graphic>
      </p:graphicFrame>
      <p:sp>
        <p:nvSpPr>
          <p:cNvPr id="8" name="TextBox 7"/>
          <p:cNvSpPr txBox="1"/>
          <p:nvPr/>
        </p:nvSpPr>
        <p:spPr>
          <a:xfrm>
            <a:off x="1524000" y="6059819"/>
            <a:ext cx="6553200" cy="261610"/>
          </a:xfrm>
          <a:prstGeom prst="rect">
            <a:avLst/>
          </a:prstGeom>
          <a:noFill/>
        </p:spPr>
        <p:txBody>
          <a:bodyPr wrap="square" rtlCol="0">
            <a:spAutoFit/>
          </a:bodyPr>
          <a:lstStyle/>
          <a:p>
            <a:r>
              <a:rPr lang="en-US" sz="1100" dirty="0">
                <a:latin typeface="+mj-lt"/>
              </a:rPr>
              <a:t>Note: Percentages may not add to 100% because of rounding.</a:t>
            </a:r>
          </a:p>
        </p:txBody>
      </p:sp>
      <p:sp>
        <p:nvSpPr>
          <p:cNvPr id="7" name="TextBox 6"/>
          <p:cNvSpPr txBox="1"/>
          <p:nvPr/>
        </p:nvSpPr>
        <p:spPr>
          <a:xfrm>
            <a:off x="1524000" y="6248400"/>
            <a:ext cx="8128000" cy="261610"/>
          </a:xfrm>
          <a:prstGeom prst="rect">
            <a:avLst/>
          </a:prstGeom>
          <a:noFill/>
        </p:spPr>
        <p:txBody>
          <a:bodyPr wrap="square" rtlCol="0">
            <a:spAutoFit/>
          </a:bodyPr>
          <a:lstStyle/>
          <a:p>
            <a:r>
              <a:rPr lang="en-US" sz="1100" dirty="0">
                <a:latin typeface="+mj-lt"/>
              </a:rPr>
              <a:t>Source: The </a:t>
            </a:r>
            <a:r>
              <a:rPr lang="en-US" sz="1100" dirty="0">
                <a:solidFill>
                  <a:srgbClr val="000000"/>
                </a:solidFill>
                <a:latin typeface="+mj-lt"/>
              </a:rPr>
              <a:t>College Board, </a:t>
            </a:r>
            <a:r>
              <a:rPr lang="en-US" sz="1100" i="1" dirty="0">
                <a:solidFill>
                  <a:srgbClr val="000000"/>
                </a:solidFill>
                <a:latin typeface="+mj-lt"/>
              </a:rPr>
              <a:t>Trends in Student Aid</a:t>
            </a:r>
            <a:r>
              <a:rPr lang="en-US" sz="1100" dirty="0">
                <a:solidFill>
                  <a:srgbClr val="000000"/>
                </a:solidFill>
                <a:latin typeface="+mj-lt"/>
              </a:rPr>
              <a:t> </a:t>
            </a:r>
            <a:r>
              <a:rPr lang="en-US" sz="1100" i="1" dirty="0">
                <a:solidFill>
                  <a:srgbClr val="000000"/>
                </a:solidFill>
                <a:latin typeface="+mj-lt"/>
              </a:rPr>
              <a:t>2013</a:t>
            </a:r>
            <a:r>
              <a:rPr lang="en-US" sz="1100" dirty="0">
                <a:latin typeface="+mj-lt"/>
              </a:rPr>
              <a:t>.</a:t>
            </a:r>
            <a:endParaRPr lang="en-US" sz="1100" dirty="0">
              <a:solidFill>
                <a:srgbClr val="000000"/>
              </a:solidFill>
              <a:latin typeface="+mj-lt"/>
            </a:endParaRPr>
          </a:p>
        </p:txBody>
      </p:sp>
    </p:spTree>
    <p:extLst>
      <p:ext uri="{BB962C8B-B14F-4D97-AF65-F5344CB8AC3E}">
        <p14:creationId xmlns:p14="http://schemas.microsoft.com/office/powerpoint/2010/main" val="488945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8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extBox 2"/>
          <p:cNvSpPr txBox="1"/>
          <p:nvPr/>
        </p:nvSpPr>
        <p:spPr>
          <a:xfrm>
            <a:off x="1828800" y="2362201"/>
            <a:ext cx="8534400" cy="1200329"/>
          </a:xfrm>
          <a:prstGeom prst="rect">
            <a:avLst/>
          </a:prstGeom>
          <a:noFill/>
        </p:spPr>
        <p:txBody>
          <a:bodyPr wrap="square" rtlCol="0">
            <a:spAutoFit/>
          </a:bodyPr>
          <a:lstStyle/>
          <a:p>
            <a:pPr algn="ctr"/>
            <a:r>
              <a:rPr lang="en-US" sz="3600" dirty="0"/>
              <a:t>Pattern is the same at state level, even in tough times.</a:t>
            </a:r>
          </a:p>
        </p:txBody>
      </p:sp>
      <p:sp>
        <p:nvSpPr>
          <p:cNvPr id="4" name="TextBox 3"/>
          <p:cNvSpPr txBox="1"/>
          <p:nvPr/>
        </p:nvSpPr>
        <p:spPr>
          <a:xfrm>
            <a:off x="1524000" y="6242738"/>
            <a:ext cx="6553200" cy="261610"/>
          </a:xfrm>
          <a:prstGeom prst="rect">
            <a:avLst/>
          </a:prstGeom>
          <a:noFill/>
        </p:spPr>
        <p:txBody>
          <a:bodyPr wrap="square" rtlCol="0">
            <a:spAutoFit/>
          </a:bodyPr>
          <a:lstStyle/>
          <a:p>
            <a:r>
              <a:rPr lang="en-US" sz="1100" dirty="0">
                <a:latin typeface="+mj-lt"/>
              </a:rPr>
              <a:t>Source: Trends in Student Aid 2010, The College Board</a:t>
            </a:r>
          </a:p>
        </p:txBody>
      </p:sp>
    </p:spTree>
    <p:extLst>
      <p:ext uri="{BB962C8B-B14F-4D97-AF65-F5344CB8AC3E}">
        <p14:creationId xmlns:p14="http://schemas.microsoft.com/office/powerpoint/2010/main" val="2199032879"/>
      </p:ext>
    </p:extLst>
  </p:cSld>
  <p:clrMapOvr>
    <a:masterClrMapping/>
  </p:clrMapOvr>
  <p:timing>
    <p:tnLst>
      <p:par>
        <p:cTn id="1" dur="indefinite" restart="never" nodeType="tmRoot"/>
      </p:par>
    </p:tnLst>
  </p:timing>
</p:sld>
</file>

<file path=ppt/slides/slide8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1725706" y="381001"/>
            <a:ext cx="8754035" cy="1200329"/>
          </a:xfrm>
          <a:prstGeom prst="rect">
            <a:avLst/>
          </a:prstGeom>
          <a:noFill/>
        </p:spPr>
        <p:txBody>
          <a:bodyPr wrap="square" rtlCol="0">
            <a:spAutoFit/>
          </a:bodyPr>
          <a:lstStyle/>
          <a:p>
            <a:pPr algn="ctr"/>
            <a:r>
              <a:rPr lang="en-US" sz="3600" dirty="0"/>
              <a:t>Non-need-based grant aid now represents more than a quarter of all state grant aid </a:t>
            </a:r>
          </a:p>
        </p:txBody>
      </p:sp>
      <p:sp>
        <p:nvSpPr>
          <p:cNvPr id="9" name="TextBox 8"/>
          <p:cNvSpPr txBox="1"/>
          <p:nvPr/>
        </p:nvSpPr>
        <p:spPr>
          <a:xfrm>
            <a:off x="1524000" y="6248400"/>
            <a:ext cx="8128000" cy="261610"/>
          </a:xfrm>
          <a:prstGeom prst="rect">
            <a:avLst/>
          </a:prstGeom>
          <a:noFill/>
        </p:spPr>
        <p:txBody>
          <a:bodyPr wrap="square" rtlCol="0">
            <a:spAutoFit/>
          </a:bodyPr>
          <a:lstStyle/>
          <a:p>
            <a:r>
              <a:rPr lang="en-US" sz="1100" dirty="0">
                <a:latin typeface="+mj-lt"/>
              </a:rPr>
              <a:t>Source: The </a:t>
            </a:r>
            <a:r>
              <a:rPr lang="en-US" sz="1100" dirty="0">
                <a:solidFill>
                  <a:srgbClr val="000000"/>
                </a:solidFill>
                <a:latin typeface="+mj-lt"/>
              </a:rPr>
              <a:t>College Board, </a:t>
            </a:r>
            <a:r>
              <a:rPr lang="en-US" sz="1100" i="1" dirty="0">
                <a:solidFill>
                  <a:srgbClr val="000000"/>
                </a:solidFill>
                <a:latin typeface="+mj-lt"/>
              </a:rPr>
              <a:t>Trends in Student Aid</a:t>
            </a:r>
            <a:r>
              <a:rPr lang="en-US" sz="1100" dirty="0">
                <a:solidFill>
                  <a:srgbClr val="000000"/>
                </a:solidFill>
                <a:latin typeface="+mj-lt"/>
              </a:rPr>
              <a:t> </a:t>
            </a:r>
            <a:r>
              <a:rPr lang="en-US" sz="1100" i="1" dirty="0">
                <a:solidFill>
                  <a:srgbClr val="000000"/>
                </a:solidFill>
                <a:latin typeface="+mj-lt"/>
              </a:rPr>
              <a:t>2013</a:t>
            </a:r>
            <a:r>
              <a:rPr lang="en-US" sz="1100" dirty="0">
                <a:latin typeface="+mj-lt"/>
              </a:rPr>
              <a:t>.</a:t>
            </a:r>
            <a:endParaRPr lang="en-US" sz="1100" dirty="0">
              <a:solidFill>
                <a:srgbClr val="000000"/>
              </a:solidFill>
              <a:latin typeface="+mj-lt"/>
            </a:endParaRPr>
          </a:p>
        </p:txBody>
      </p:sp>
      <p:graphicFrame>
        <p:nvGraphicFramePr>
          <p:cNvPr id="7" name="Chart 6"/>
          <p:cNvGraphicFramePr/>
          <p:nvPr/>
        </p:nvGraphicFramePr>
        <p:xfrm>
          <a:off x="5257800" y="2209800"/>
          <a:ext cx="5105400" cy="3378200"/>
        </p:xfrm>
        <a:graphic>
          <a:graphicData uri="http://purl.oclc.org/ooxml/drawingml/chart">
            <c:chart xmlns:c="http://purl.oclc.org/ooxml/drawingml/chart" xmlns:r="http://purl.oclc.org/ooxml/officeDocument/relationships" r:id="rId3"/>
          </a:graphicData>
        </a:graphic>
      </p:graphicFrame>
      <p:graphicFrame>
        <p:nvGraphicFramePr>
          <p:cNvPr id="11" name="Chart 10"/>
          <p:cNvGraphicFramePr/>
          <p:nvPr>
            <p:extLst/>
          </p:nvPr>
        </p:nvGraphicFramePr>
        <p:xfrm>
          <a:off x="1994647" y="1546786"/>
          <a:ext cx="7899400" cy="4809565"/>
        </p:xfrm>
        <a:graphic>
          <a:graphicData uri="http://purl.oclc.org/ooxml/drawingml/chart">
            <c:chart xmlns:c="http://purl.oclc.org/ooxml/drawingml/chart" xmlns:r="http://purl.oclc.org/ooxml/officeDocument/relationships" r:id="rId4"/>
          </a:graphicData>
        </a:graphic>
      </p:graphicFrame>
    </p:spTree>
    <p:extLst>
      <p:ext uri="{BB962C8B-B14F-4D97-AF65-F5344CB8AC3E}">
        <p14:creationId xmlns:p14="http://schemas.microsoft.com/office/powerpoint/2010/main" val="614855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8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3" name="Picture 2" descr="cliff.jpg"/>
          <p:cNvPicPr>
            <a:picLocks noChangeAspect="1"/>
          </p:cNvPicPr>
          <p:nvPr/>
        </p:nvPicPr>
        <p:blipFill>
          <a:blip r:embed="rId2" cstate="print"/>
          <a:stretch>
            <a:fillRect/>
          </a:stretch>
        </p:blipFill>
        <p:spPr>
          <a:xfrm>
            <a:off x="2057400" y="457200"/>
            <a:ext cx="8098290" cy="4846320"/>
          </a:xfrm>
          <a:prstGeom prst="rect">
            <a:avLst/>
          </a:prstGeom>
        </p:spPr>
      </p:pic>
      <p:sp>
        <p:nvSpPr>
          <p:cNvPr id="4" name="TextBox 3"/>
          <p:cNvSpPr txBox="1"/>
          <p:nvPr/>
        </p:nvSpPr>
        <p:spPr>
          <a:xfrm>
            <a:off x="1981200" y="5638801"/>
            <a:ext cx="8229600" cy="830997"/>
          </a:xfrm>
          <a:prstGeom prst="rect">
            <a:avLst/>
          </a:prstGeom>
          <a:solidFill>
            <a:schemeClr val="accent6">
              <a:lumMod val="40%"/>
              <a:lumOff val="60%"/>
            </a:schemeClr>
          </a:solidFill>
        </p:spPr>
        <p:txBody>
          <a:bodyPr wrap="square" rtlCol="0">
            <a:spAutoFit/>
          </a:bodyPr>
          <a:lstStyle/>
          <a:p>
            <a:r>
              <a:rPr lang="en-US" sz="2400" dirty="0"/>
              <a:t>Big Effects, too, from State Disinvestment in Public Higher Education.</a:t>
            </a:r>
          </a:p>
        </p:txBody>
      </p:sp>
    </p:spTree>
    <p:extLst>
      <p:ext uri="{BB962C8B-B14F-4D97-AF65-F5344CB8AC3E}">
        <p14:creationId xmlns:p14="http://schemas.microsoft.com/office/powerpoint/2010/main" val="2901690855"/>
      </p:ext>
    </p:extLst>
  </p:cSld>
  <p:clrMapOvr>
    <a:masterClrMapping/>
  </p:clrMapOvr>
  <p:timing>
    <p:tnLst>
      <p:par>
        <p:cTn id="1" dur="indefinite" restart="never" nodeType="tmRoot"/>
      </p:par>
    </p:tnLst>
  </p:timing>
</p:sld>
</file>

<file path=ppt/slides/slide8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r>
              <a:rPr lang="en-US" dirty="0" smtClean="0"/>
              <a:t>We start out by spending less per student in the institutions serving students with the biggest needs.  Then, over the past few years, we just cut mercilessly from there.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6432219"/>
      </p:ext>
    </p:extLst>
  </p:cSld>
  <p:clrMapOvr>
    <a:masterClrMapping/>
  </p:clrMapOvr>
  <p:timing>
    <p:tnLst>
      <p:par>
        <p:cTn id="1" dur="indefinite" restart="never" nodeType="tmRoot"/>
      </p:par>
    </p:tnLst>
  </p:timing>
</p:sld>
</file>

<file path=ppt/slides/slide8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yes, government policy is part of the problem, too.</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9219411"/>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a:t>
            </a:r>
          </a:p>
        </p:txBody>
      </p:sp>
      <p:pic>
        <p:nvPicPr>
          <p:cNvPr id="30" name="Picture 29" descr="large_whole_country.png"/>
          <p:cNvPicPr>
            <a:picLocks noChangeAspect="1"/>
          </p:cNvPicPr>
          <p:nvPr/>
        </p:nvPicPr>
        <p:blipFill>
          <a:blip r:embed="rId2" cstate="print"/>
          <a:stretch>
            <a:fillRect/>
          </a:stretch>
        </p:blipFill>
        <p:spPr>
          <a:xfrm>
            <a:off x="2209800" y="1044564"/>
            <a:ext cx="7843054" cy="5661037"/>
          </a:xfrm>
          <a:prstGeom prst="rect">
            <a:avLst/>
          </a:prstGeom>
        </p:spPr>
      </p:pic>
      <p:grpSp>
        <p:nvGrpSpPr>
          <p:cNvPr id="2" name="Group 17"/>
          <p:cNvGrpSpPr/>
          <p:nvPr/>
        </p:nvGrpSpPr>
        <p:grpSpPr>
          <a:xfrm>
            <a:off x="5299536" y="2826604"/>
            <a:ext cx="1074333" cy="830997"/>
            <a:chOff x="4541236" y="2743200"/>
            <a:chExt cx="1074333" cy="830997"/>
          </a:xfrm>
        </p:grpSpPr>
        <p:sp>
          <p:nvSpPr>
            <p:cNvPr id="31" name="Oval 30"/>
            <p:cNvSpPr/>
            <p:nvPr/>
          </p:nvSpPr>
          <p:spPr>
            <a:xfrm>
              <a:off x="4811702" y="2891998"/>
              <a:ext cx="533400" cy="533400"/>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32" name="Rectangle 31"/>
            <p:cNvSpPr/>
            <p:nvPr/>
          </p:nvSpPr>
          <p:spPr>
            <a:xfrm>
              <a:off x="4541236" y="2743200"/>
              <a:ext cx="1074333" cy="830997"/>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4%</a:t>
              </a:r>
            </a:p>
          </p:txBody>
        </p:sp>
      </p:grpSp>
      <p:sp>
        <p:nvSpPr>
          <p:cNvPr id="15" name="TextBox 14"/>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1920</a:t>
            </a:r>
          </a:p>
        </p:txBody>
      </p:sp>
      <p:grpSp>
        <p:nvGrpSpPr>
          <p:cNvPr id="3" name="Group 20"/>
          <p:cNvGrpSpPr/>
          <p:nvPr/>
        </p:nvGrpSpPr>
        <p:grpSpPr>
          <a:xfrm>
            <a:off x="5298841" y="2826602"/>
            <a:ext cx="1074333" cy="830997"/>
            <a:chOff x="4657126" y="2802961"/>
            <a:chExt cx="842554" cy="651716"/>
          </a:xfrm>
        </p:grpSpPr>
        <p:sp>
          <p:nvSpPr>
            <p:cNvPr id="22" name="Oval 21"/>
            <p:cNvSpPr/>
            <p:nvPr/>
          </p:nvSpPr>
          <p:spPr>
            <a:xfrm>
              <a:off x="4811702" y="2891998"/>
              <a:ext cx="533400" cy="533400"/>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23" name="Rectangle 22"/>
            <p:cNvSpPr/>
            <p:nvPr/>
          </p:nvSpPr>
          <p:spPr>
            <a:xfrm>
              <a:off x="4657126" y="2802961"/>
              <a:ext cx="842554" cy="651716"/>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6%</a:t>
              </a:r>
            </a:p>
          </p:txBody>
        </p:sp>
      </p:grpSp>
      <p:sp>
        <p:nvSpPr>
          <p:cNvPr id="24" name="TextBox 2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1940</a:t>
            </a:r>
          </a:p>
        </p:txBody>
      </p:sp>
      <p:grpSp>
        <p:nvGrpSpPr>
          <p:cNvPr id="4" name="Group 24"/>
          <p:cNvGrpSpPr/>
          <p:nvPr/>
        </p:nvGrpSpPr>
        <p:grpSpPr>
          <a:xfrm>
            <a:off x="5128893" y="2694213"/>
            <a:ext cx="1371660" cy="1076046"/>
            <a:chOff x="4738433" y="2891998"/>
            <a:chExt cx="679936" cy="533400"/>
          </a:xfrm>
        </p:grpSpPr>
        <p:sp>
          <p:nvSpPr>
            <p:cNvPr id="26" name="Oval 25"/>
            <p:cNvSpPr/>
            <p:nvPr/>
          </p:nvSpPr>
          <p:spPr>
            <a:xfrm>
              <a:off x="4811702" y="2891998"/>
              <a:ext cx="533400" cy="533400"/>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27" name="Rectangle 26"/>
            <p:cNvSpPr/>
            <p:nvPr/>
          </p:nvSpPr>
          <p:spPr>
            <a:xfrm>
              <a:off x="4738433" y="2919852"/>
              <a:ext cx="679936" cy="411928"/>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11%</a:t>
              </a:r>
            </a:p>
          </p:txBody>
        </p:sp>
      </p:grpSp>
      <p:sp>
        <p:nvSpPr>
          <p:cNvPr id="28" name="TextBox 2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1960</a:t>
            </a:r>
          </a:p>
        </p:txBody>
      </p:sp>
      <p:grpSp>
        <p:nvGrpSpPr>
          <p:cNvPr id="5" name="Group 40"/>
          <p:cNvGrpSpPr/>
          <p:nvPr/>
        </p:nvGrpSpPr>
        <p:grpSpPr>
          <a:xfrm>
            <a:off x="4876800" y="2362202"/>
            <a:ext cx="1905000" cy="1904999"/>
            <a:chOff x="4811702" y="2891998"/>
            <a:chExt cx="533400" cy="533400"/>
          </a:xfrm>
        </p:grpSpPr>
        <p:sp>
          <p:nvSpPr>
            <p:cNvPr id="42" name="Oval 41"/>
            <p:cNvSpPr/>
            <p:nvPr/>
          </p:nvSpPr>
          <p:spPr>
            <a:xfrm>
              <a:off x="4811702" y="2891998"/>
              <a:ext cx="533400" cy="533400"/>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43" name="Rectangle 42"/>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23%</a:t>
              </a:r>
            </a:p>
          </p:txBody>
        </p:sp>
      </p:grpSp>
      <p:sp>
        <p:nvSpPr>
          <p:cNvPr id="44" name="TextBox 4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1980</a:t>
            </a:r>
          </a:p>
        </p:txBody>
      </p:sp>
      <p:grpSp>
        <p:nvGrpSpPr>
          <p:cNvPr id="6" name="Group 44"/>
          <p:cNvGrpSpPr/>
          <p:nvPr/>
        </p:nvGrpSpPr>
        <p:grpSpPr>
          <a:xfrm>
            <a:off x="4800600" y="2286002"/>
            <a:ext cx="2057400" cy="2057399"/>
            <a:chOff x="4790366" y="2870662"/>
            <a:chExt cx="576072" cy="576072"/>
          </a:xfrm>
        </p:grpSpPr>
        <p:sp>
          <p:nvSpPr>
            <p:cNvPr id="46" name="Oval 45"/>
            <p:cNvSpPr/>
            <p:nvPr/>
          </p:nvSpPr>
          <p:spPr>
            <a:xfrm>
              <a:off x="4790366" y="2870662"/>
              <a:ext cx="576072" cy="576072"/>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47" name="Rectangle 46"/>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29%</a:t>
              </a:r>
            </a:p>
          </p:txBody>
        </p:sp>
      </p:grpSp>
      <p:sp>
        <p:nvSpPr>
          <p:cNvPr id="48" name="TextBox 4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2000</a:t>
            </a:r>
          </a:p>
        </p:txBody>
      </p:sp>
      <p:grpSp>
        <p:nvGrpSpPr>
          <p:cNvPr id="7" name="Group 48"/>
          <p:cNvGrpSpPr/>
          <p:nvPr/>
        </p:nvGrpSpPr>
        <p:grpSpPr>
          <a:xfrm>
            <a:off x="4724400" y="2209802"/>
            <a:ext cx="2286000" cy="2285999"/>
            <a:chOff x="4747694" y="2827990"/>
            <a:chExt cx="640080" cy="640080"/>
          </a:xfrm>
        </p:grpSpPr>
        <p:sp>
          <p:nvSpPr>
            <p:cNvPr id="50" name="Oval 49"/>
            <p:cNvSpPr/>
            <p:nvPr/>
          </p:nvSpPr>
          <p:spPr>
            <a:xfrm>
              <a:off x="4747694" y="2827990"/>
              <a:ext cx="640080" cy="640080"/>
            </a:xfrm>
            <a:prstGeom prst="ellipse">
              <a:avLst/>
            </a:prstGeom>
            <a:solidFill>
              <a:srgbClr val="FFC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
                    </a:srgbClr>
                  </a:outerShdw>
                </a:effectLst>
              </a:endParaRPr>
            </a:p>
          </p:txBody>
        </p:sp>
        <p:sp>
          <p:nvSpPr>
            <p:cNvPr id="51" name="Rectangle 50"/>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
                      </a:srgbClr>
                    </a:outerShdw>
                  </a:effectLst>
                  <a:cs typeface="Times New Roman" pitchFamily="18" charset="0"/>
                </a:rPr>
                <a:t>33%</a:t>
              </a:r>
            </a:p>
          </p:txBody>
        </p:sp>
      </p:grpSp>
      <p:sp>
        <p:nvSpPr>
          <p:cNvPr id="52" name="TextBox 51"/>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2012</a:t>
            </a:r>
          </a:p>
        </p:txBody>
      </p:sp>
    </p:spTree>
    <p:extLst>
      <p:ext uri="{BB962C8B-B14F-4D97-AF65-F5344CB8AC3E}">
        <p14:creationId xmlns:p14="http://schemas.microsoft.com/office/powerpoint/2010/main" val="1189289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8" grpId="0" animBg="1"/>
      <p:bldP spid="44" grpId="0" animBg="1"/>
      <p:bldP spid="48" grpId="0" animBg="1"/>
      <p:bldP spid="52" grpId="0" animBg="1"/>
    </p:bldLst>
  </p:timing>
</p:sld>
</file>

<file path=ppt/slides/slide9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981200" y="1981200"/>
            <a:ext cx="8229600" cy="1143000"/>
          </a:xfrm>
        </p:spPr>
        <p:txBody>
          <a:bodyPr>
            <a:normAutofit fontScale="90%"/>
          </a:bodyPr>
          <a:lstStyle/>
          <a:p>
            <a:r>
              <a:rPr lang="en-US" sz="4000" b="1" i="1" dirty="0">
                <a:solidFill>
                  <a:schemeClr val="accent2"/>
                </a:solidFill>
              </a:rPr>
              <a:t>But</a:t>
            </a:r>
            <a:r>
              <a:rPr lang="en-US" sz="4000" dirty="0">
                <a:solidFill>
                  <a:srgbClr val="FF0000"/>
                </a:solidFill>
              </a:rPr>
              <a:t> </a:t>
            </a:r>
            <a:br>
              <a:rPr lang="en-US" sz="4000" dirty="0">
                <a:solidFill>
                  <a:srgbClr val="FF0000"/>
                </a:solidFill>
              </a:rPr>
            </a:br>
            <a:r>
              <a:rPr lang="en-US" sz="4000" dirty="0"/>
              <a:t>colleges and universities are not unimportant actors in this drama of shrinking opportunity, either.</a:t>
            </a:r>
          </a:p>
        </p:txBody>
      </p:sp>
      <p:sp>
        <p:nvSpPr>
          <p:cNvPr id="229379" name="Rectangle 3"/>
          <p:cNvSpPr>
            <a:spLocks noGrp="1" noChangeArrowheads="1"/>
          </p:cNvSpPr>
          <p:nvPr>
            <p:ph type="body" idx="1"/>
          </p:nvPr>
        </p:nvSpPr>
        <p:spPr>
          <a:xfrm>
            <a:off x="1981200" y="2057401"/>
            <a:ext cx="8229600" cy="4068763"/>
          </a:xfrm>
        </p:spPr>
        <p:txBody>
          <a:bodyPr/>
          <a:lstStyle/>
          <a:p>
            <a:pPr>
              <a:buFontTx/>
              <a:buNone/>
            </a:pPr>
            <a:endParaRPr lang="en-US" dirty="0"/>
          </a:p>
          <a:p>
            <a:pPr>
              <a:buFontTx/>
              <a:buNone/>
            </a:pPr>
            <a:endParaRPr lang="en-US" dirty="0"/>
          </a:p>
          <a:p>
            <a:pPr>
              <a:buFontTx/>
              <a:buNone/>
            </a:pPr>
            <a:endParaRPr lang="en-US" dirty="0"/>
          </a:p>
          <a:p>
            <a:pPr>
              <a:buFontTx/>
              <a:buNone/>
            </a:pPr>
            <a:endParaRPr lang="en-US"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B4A964E4-597A-40FF-BE8D-35E528D6CB6A}" type="slidenum">
              <a:rPr lang="en-US" smtClean="0"/>
              <a:pPr/>
              <a:t>90</a:t>
            </a:fld>
            <a:endParaRPr lang="en-US"/>
          </a:p>
        </p:txBody>
      </p:sp>
    </p:spTree>
    <p:extLst>
      <p:ext uri="{BB962C8B-B14F-4D97-AF65-F5344CB8AC3E}">
        <p14:creationId xmlns:p14="http://schemas.microsoft.com/office/powerpoint/2010/main" val="1050576941"/>
      </p:ext>
    </p:extLst>
  </p:cSld>
  <p:clrMapOvr>
    <a:masterClrMapping/>
  </p:clrMapOvr>
  <p:timing>
    <p:tnLst>
      <p:par>
        <p:cTn id="1" dur="indefinite" restart="never" nodeType="tmRoot"/>
      </p:par>
    </p:tnLst>
  </p:timing>
</p:sld>
</file>

<file path=ppt/slides/slide9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p:txBody>
          <a:bodyPr>
            <a:normAutofit fontScale="90%"/>
          </a:bodyPr>
          <a:lstStyle/>
          <a:p>
            <a:r>
              <a:rPr lang="en-US" sz="4000"/>
              <a:t>For one thing, the shifts away from poor students in </a:t>
            </a:r>
            <a:r>
              <a:rPr lang="en-US" sz="4000" u="sng"/>
              <a:t>institutional aid</a:t>
            </a:r>
            <a:r>
              <a:rPr lang="en-US" sz="4000"/>
              <a:t> money are MORE PRONOUNCED than the shifts in government aid.</a:t>
            </a:r>
          </a:p>
        </p:txBody>
      </p:sp>
    </p:spTree>
    <p:extLst>
      <p:ext uri="{BB962C8B-B14F-4D97-AF65-F5344CB8AC3E}">
        <p14:creationId xmlns:p14="http://schemas.microsoft.com/office/powerpoint/2010/main" val="751369979"/>
      </p:ext>
    </p:extLst>
  </p:cSld>
  <p:clrMapOvr>
    <a:masterClrMapping/>
  </p:clrMapOvr>
  <p:transition/>
  <p:timing>
    <p:tnLst>
      <p:par>
        <p:cTn id="1" dur="indefinite" restart="never" nodeType="tmRoot"/>
      </p:par>
    </p:tnLst>
  </p:timing>
</p:sld>
</file>

<file path=ppt/slides/slide9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77200" y="6356351"/>
            <a:ext cx="2133600" cy="365125"/>
          </a:xfrm>
          <a:prstGeom prst="rect">
            <a:avLst/>
          </a:prstGeom>
        </p:spPr>
        <p:txBody>
          <a:bodyPr/>
          <a:lstStyle/>
          <a:p>
            <a:pPr>
              <a:defRPr/>
            </a:pPr>
            <a:fld id="{61F1E466-79D6-4593-A5B0-EEB16D5651AC}" type="slidenum">
              <a:rPr lang="en-US" smtClean="0"/>
              <a:pPr>
                <a:defRPr/>
              </a:pPr>
              <a:t>92</a:t>
            </a:fld>
            <a:endParaRPr lang="en-US"/>
          </a:p>
        </p:txBody>
      </p:sp>
      <p:sp>
        <p:nvSpPr>
          <p:cNvPr id="8" name="TextBox 7"/>
          <p:cNvSpPr txBox="1"/>
          <p:nvPr/>
        </p:nvSpPr>
        <p:spPr>
          <a:xfrm>
            <a:off x="2196356" y="2187387"/>
            <a:ext cx="7906871" cy="1754326"/>
          </a:xfrm>
          <a:prstGeom prst="rect">
            <a:avLst/>
          </a:prstGeom>
          <a:noFill/>
        </p:spPr>
        <p:txBody>
          <a:bodyPr wrap="square" rtlCol="0">
            <a:spAutoFit/>
          </a:bodyPr>
          <a:lstStyle/>
          <a:p>
            <a:pPr algn="ctr"/>
            <a:r>
              <a:rPr lang="en-US" sz="3600" dirty="0"/>
              <a:t>In 2011, four-year public and </a:t>
            </a:r>
          </a:p>
          <a:p>
            <a:pPr algn="ctr"/>
            <a:r>
              <a:rPr lang="en-US" sz="3600" dirty="0"/>
              <a:t>private nonprofit colleges </a:t>
            </a:r>
          </a:p>
          <a:p>
            <a:pPr algn="ctr"/>
            <a:r>
              <a:rPr lang="en-US" sz="3600" dirty="0"/>
              <a:t>spent over </a:t>
            </a:r>
            <a:r>
              <a:rPr lang="en-US" sz="3600" b="1" dirty="0"/>
              <a:t>$21 billion </a:t>
            </a:r>
            <a:r>
              <a:rPr lang="en-US" sz="3600" dirty="0"/>
              <a:t>on grant aid.</a:t>
            </a:r>
          </a:p>
        </p:txBody>
      </p:sp>
      <p:sp>
        <p:nvSpPr>
          <p:cNvPr id="6" name="TextBox 5"/>
          <p:cNvSpPr txBox="1"/>
          <p:nvPr/>
        </p:nvSpPr>
        <p:spPr>
          <a:xfrm>
            <a:off x="1981200" y="6248404"/>
            <a:ext cx="6477000" cy="430887"/>
          </a:xfrm>
          <a:prstGeom prst="rect">
            <a:avLst/>
          </a:prstGeom>
          <a:noFill/>
        </p:spPr>
        <p:txBody>
          <a:bodyPr wrap="square" rtlCol="0">
            <a:spAutoFit/>
          </a:bodyPr>
          <a:lstStyle/>
          <a:p>
            <a:r>
              <a:rPr lang="en-US" sz="1100" dirty="0">
                <a:latin typeface="+mj-lt"/>
              </a:rPr>
              <a:t>Education Trust analysis of NPSAS:12 using </a:t>
            </a:r>
            <a:r>
              <a:rPr lang="en-US" sz="1100" dirty="0" err="1">
                <a:latin typeface="+mj-lt"/>
              </a:rPr>
              <a:t>PowerStats</a:t>
            </a:r>
            <a:r>
              <a:rPr lang="en-US" sz="1100" dirty="0">
                <a:latin typeface="+mj-lt"/>
              </a:rPr>
              <a:t>.  Results based on full-time, full-year, one-institution dependent undergraduates.</a:t>
            </a:r>
          </a:p>
        </p:txBody>
      </p:sp>
    </p:spTree>
    <p:extLst>
      <p:ext uri="{BB962C8B-B14F-4D97-AF65-F5344CB8AC3E}">
        <p14:creationId xmlns:p14="http://schemas.microsoft.com/office/powerpoint/2010/main" val="320456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9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77200" y="6356351"/>
            <a:ext cx="2133600" cy="365125"/>
          </a:xfrm>
          <a:prstGeom prst="rect">
            <a:avLst/>
          </a:prstGeom>
        </p:spPr>
        <p:txBody>
          <a:bodyPr/>
          <a:lstStyle/>
          <a:p>
            <a:pPr>
              <a:defRPr/>
            </a:pPr>
            <a:fld id="{61F1E466-79D6-4593-A5B0-EEB16D5651AC}" type="slidenum">
              <a:rPr lang="en-US" smtClean="0"/>
              <a:pPr>
                <a:defRPr/>
              </a:pPr>
              <a:t>93</a:t>
            </a:fld>
            <a:endParaRPr lang="en-US"/>
          </a:p>
        </p:txBody>
      </p:sp>
      <p:sp>
        <p:nvSpPr>
          <p:cNvPr id="5" name="TextBox 4"/>
          <p:cNvSpPr txBox="1"/>
          <p:nvPr/>
        </p:nvSpPr>
        <p:spPr>
          <a:xfrm>
            <a:off x="1524004" y="2421885"/>
            <a:ext cx="9143999" cy="1200329"/>
          </a:xfrm>
          <a:prstGeom prst="rect">
            <a:avLst/>
          </a:prstGeom>
          <a:noFill/>
        </p:spPr>
        <p:txBody>
          <a:bodyPr wrap="square" rtlCol="0">
            <a:spAutoFit/>
          </a:bodyPr>
          <a:lstStyle/>
          <a:p>
            <a:pPr algn="ctr"/>
            <a:r>
              <a:rPr lang="en-US" sz="3600" dirty="0"/>
              <a:t>But, they spent a lot of aid on students who didn’t need it…</a:t>
            </a:r>
          </a:p>
        </p:txBody>
      </p:sp>
      <p:sp>
        <p:nvSpPr>
          <p:cNvPr id="6" name="TextBox 5"/>
          <p:cNvSpPr txBox="1"/>
          <p:nvPr/>
        </p:nvSpPr>
        <p:spPr>
          <a:xfrm>
            <a:off x="1981200" y="6248404"/>
            <a:ext cx="6477000" cy="430887"/>
          </a:xfrm>
          <a:prstGeom prst="rect">
            <a:avLst/>
          </a:prstGeom>
          <a:noFill/>
        </p:spPr>
        <p:txBody>
          <a:bodyPr wrap="square" rtlCol="0">
            <a:spAutoFit/>
          </a:bodyPr>
          <a:lstStyle/>
          <a:p>
            <a:r>
              <a:rPr lang="en-US" sz="1100" dirty="0">
                <a:latin typeface="+mj-lt"/>
              </a:rPr>
              <a:t>Education Trust analysis of NPSAS:12 using </a:t>
            </a:r>
            <a:r>
              <a:rPr lang="en-US" sz="1100" dirty="0" err="1">
                <a:latin typeface="+mj-lt"/>
              </a:rPr>
              <a:t>PowerStats</a:t>
            </a:r>
            <a:r>
              <a:rPr lang="en-US" sz="1100" dirty="0">
                <a:latin typeface="+mj-lt"/>
              </a:rPr>
              <a:t>.  Results based on full-time, full-year, one-institution dependent undergraduates.</a:t>
            </a:r>
          </a:p>
        </p:txBody>
      </p:sp>
    </p:spTree>
    <p:extLst>
      <p:ext uri="{BB962C8B-B14F-4D97-AF65-F5344CB8AC3E}">
        <p14:creationId xmlns:p14="http://schemas.microsoft.com/office/powerpoint/2010/main" val="1313548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timing>
    <p:tnLst>
      <p:par>
        <p:cTn id="1" dur="indefinite" restart="never" nodeType="tmRoot"/>
      </p:par>
    </p:tnLst>
  </p:timing>
</p:sld>
</file>

<file path=ppt/slides/slide9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0778"/>
            <a:ext cx="9144000" cy="1143000"/>
          </a:xfrm>
        </p:spPr>
        <p:txBody>
          <a:bodyPr/>
          <a:lstStyle/>
          <a:p>
            <a:r>
              <a:rPr lang="en-US" sz="2400" dirty="0"/>
              <a:t>Public 4-year colleges used to spend more than twice as much on needy students, but now spend more on wealthy students</a:t>
            </a:r>
          </a:p>
        </p:txBody>
      </p:sp>
      <p:graphicFrame>
        <p:nvGraphicFramePr>
          <p:cNvPr id="7" name="Content Placeholder 6"/>
          <p:cNvGraphicFramePr>
            <a:graphicFrameLocks noGrp="1"/>
          </p:cNvGraphicFramePr>
          <p:nvPr>
            <p:ph sz="half" idx="2"/>
          </p:nvPr>
        </p:nvGraphicFramePr>
        <p:xfrm>
          <a:off x="1678239" y="1388130"/>
          <a:ext cx="8488723" cy="4824785"/>
        </p:xfrm>
        <a:graphic>
          <a:graphicData uri="http://purl.oclc.org/ooxml/drawingml/chart">
            <c:chart xmlns:c="http://purl.oclc.org/ooxml/drawingml/chart" xmlns:r="http://purl.oclc.org/ooxml/officeDocument/relationships" r:id="rId3"/>
          </a:graphicData>
        </a:graphic>
      </p:graphicFrame>
      <p:sp>
        <p:nvSpPr>
          <p:cNvPr id="5" name="TextBox 4"/>
          <p:cNvSpPr txBox="1"/>
          <p:nvPr/>
        </p:nvSpPr>
        <p:spPr>
          <a:xfrm>
            <a:off x="1981200" y="6248404"/>
            <a:ext cx="6477000" cy="430887"/>
          </a:xfrm>
          <a:prstGeom prst="rect">
            <a:avLst/>
          </a:prstGeom>
          <a:noFill/>
        </p:spPr>
        <p:txBody>
          <a:bodyPr wrap="square" rtlCol="0">
            <a:spAutoFit/>
          </a:bodyPr>
          <a:lstStyle/>
          <a:p>
            <a:r>
              <a:rPr lang="en-US" sz="1100" dirty="0">
                <a:latin typeface="+mj-lt"/>
              </a:rPr>
              <a:t>Education Trust analysis of NPSAS:96, NPSAS:08, NPSAS:12 using </a:t>
            </a:r>
            <a:r>
              <a:rPr lang="en-US" sz="1100" dirty="0" err="1">
                <a:latin typeface="+mj-lt"/>
              </a:rPr>
              <a:t>PowerStats</a:t>
            </a:r>
            <a:r>
              <a:rPr lang="en-US" sz="1100" dirty="0">
                <a:latin typeface="+mj-lt"/>
              </a:rPr>
              <a:t>.  Results based on full-time, full-year, one-institution dependent undergraduates.</a:t>
            </a:r>
          </a:p>
        </p:txBody>
      </p:sp>
    </p:spTree>
    <p:extLst>
      <p:ext uri="{BB962C8B-B14F-4D97-AF65-F5344CB8AC3E}">
        <p14:creationId xmlns:p14="http://schemas.microsoft.com/office/powerpoint/2010/main" val="655194127"/>
      </p:ext>
    </p:extLst>
  </p:cSld>
  <p:clrMapOvr>
    <a:masterClrMapping/>
  </p:clrMapOvr>
  <p:timing>
    <p:tnLst>
      <p:par>
        <p:cTn id="1" dur="indefinite" restart="never" nodeType="tmRoot"/>
      </p:par>
    </p:tnLst>
  </p:timing>
</p:sld>
</file>

<file path=ppt/slides/slide9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nvPr>
        </p:nvGraphicFramePr>
        <p:xfrm>
          <a:off x="1524004" y="1402919"/>
          <a:ext cx="8642959" cy="4922729"/>
        </p:xfrm>
        <a:graphic>
          <a:graphicData uri="http://purl.oclc.org/ooxml/drawingml/chart">
            <c:chart xmlns:c="http://purl.oclc.org/ooxml/drawingml/chart" xmlns:r="http://purl.oclc.org/ooxml/officeDocument/relationships" r:id="rId3"/>
          </a:graphicData>
        </a:graphic>
      </p:graphicFrame>
      <p:sp>
        <p:nvSpPr>
          <p:cNvPr id="8" name="Title 1"/>
          <p:cNvSpPr txBox="1">
            <a:spLocks/>
          </p:cNvSpPr>
          <p:nvPr/>
        </p:nvSpPr>
        <p:spPr>
          <a:xfrm>
            <a:off x="1619693" y="146040"/>
            <a:ext cx="9144000" cy="1143000"/>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US" sz="2400" dirty="0"/>
              <a:t>Private nonprofit 4-year colleges used to spend more on low-income students, but now spend nearly twice as much on wealthy students</a:t>
            </a:r>
          </a:p>
        </p:txBody>
      </p:sp>
      <p:sp>
        <p:nvSpPr>
          <p:cNvPr id="6" name="TextBox 5"/>
          <p:cNvSpPr txBox="1"/>
          <p:nvPr/>
        </p:nvSpPr>
        <p:spPr>
          <a:xfrm>
            <a:off x="1981200" y="6248404"/>
            <a:ext cx="6477000" cy="430887"/>
          </a:xfrm>
          <a:prstGeom prst="rect">
            <a:avLst/>
          </a:prstGeom>
          <a:noFill/>
        </p:spPr>
        <p:txBody>
          <a:bodyPr wrap="square" rtlCol="0">
            <a:spAutoFit/>
          </a:bodyPr>
          <a:lstStyle/>
          <a:p>
            <a:r>
              <a:rPr lang="en-US" sz="1100" dirty="0">
                <a:latin typeface="+mj-lt"/>
              </a:rPr>
              <a:t>Education Trust analysis of NPSAS:96, NPSAS:08, NPSAS:12 using </a:t>
            </a:r>
            <a:r>
              <a:rPr lang="en-US" sz="1100" dirty="0" err="1">
                <a:latin typeface="+mj-lt"/>
              </a:rPr>
              <a:t>PowerStats</a:t>
            </a:r>
            <a:r>
              <a:rPr lang="en-US" sz="1100" dirty="0">
                <a:latin typeface="+mj-lt"/>
              </a:rPr>
              <a:t>.  Results based on full-time, full-year, one-institution dependent undergraduates.</a:t>
            </a:r>
          </a:p>
        </p:txBody>
      </p:sp>
    </p:spTree>
    <p:extLst>
      <p:ext uri="{BB962C8B-B14F-4D97-AF65-F5344CB8AC3E}">
        <p14:creationId xmlns:p14="http://schemas.microsoft.com/office/powerpoint/2010/main" val="2786371038"/>
      </p:ext>
    </p:extLst>
  </p:cSld>
  <p:clrMapOvr>
    <a:masterClrMapping/>
  </p:clrMapOvr>
  <p:timing>
    <p:tnLst>
      <p:par>
        <p:cTn id="1" dur="indefinite" restart="never" nodeType="tmRoot"/>
      </p:par>
    </p:tnLst>
  </p:timing>
</p:sld>
</file>

<file path=ppt/slides/slide9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80575"/>
            <a:ext cx="9144000" cy="1378857"/>
          </a:xfrm>
        </p:spPr>
        <p:txBody>
          <a:bodyPr>
            <a:noAutofit/>
          </a:bodyPr>
          <a:lstStyle/>
          <a:p>
            <a:pPr algn="ctr"/>
            <a:r>
              <a:rPr lang="en-US" sz="3600" b="1" dirty="0"/>
              <a:t>Low-income students must devote an amount equivalent to 76% of their family income towards college costs</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541403496"/>
              </p:ext>
            </p:extLst>
          </p:nvPr>
        </p:nvGraphicFramePr>
        <p:xfrm>
          <a:off x="1524001" y="1959432"/>
          <a:ext cx="9144002" cy="4101575"/>
        </p:xfrm>
        <a:graphic>
          <a:graphicData uri="http://purl.oclc.org/ooxml/drawingml/table">
            <a:tbl>
              <a:tblPr>
                <a:tableStyleId>{B301B821-A1FF-4177-AEE7-76D212191A09}</a:tableStyleId>
              </a:tblPr>
              <a:tblGrid>
                <a:gridCol w="1671484"/>
                <a:gridCol w="983227"/>
                <a:gridCol w="1171056"/>
                <a:gridCol w="1261241"/>
                <a:gridCol w="950720"/>
                <a:gridCol w="1344707"/>
                <a:gridCol w="1761567"/>
              </a:tblGrid>
              <a:tr h="1310640">
                <a:tc>
                  <a:txBody>
                    <a:bodyPr/>
                    <a:lstStyle/>
                    <a:p>
                      <a:r>
                        <a:rPr lang="en-US" sz="1600" b="1" dirty="0" smtClean="0">
                          <a:latin typeface="Calibri" pitchFamily="34" charset="0"/>
                        </a:rPr>
                        <a:t>Family Income</a:t>
                      </a:r>
                      <a:r>
                        <a:rPr lang="en-US" sz="1600" b="1" baseline="0%" dirty="0" smtClean="0">
                          <a:latin typeface="Calibri" pitchFamily="34" charset="0"/>
                        </a:rPr>
                        <a:t> Percentile</a:t>
                      </a:r>
                      <a:endParaRPr lang="en-US" sz="1600" b="1" dirty="0" smtClean="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Income</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Cost of Attendance</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Expected Family Contribution (EFC)</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Grant</a:t>
                      </a:r>
                      <a:r>
                        <a:rPr lang="en-US" sz="1600" b="1" baseline="0%" dirty="0" smtClean="0">
                          <a:latin typeface="Calibri" pitchFamily="34" charset="0"/>
                        </a:rPr>
                        <a:t> Aid</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Unmet Need After EFC and Grant Aid</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Calibri" pitchFamily="34" charset="0"/>
                        </a:rPr>
                        <a:t>Average % of Income Required to Pay</a:t>
                      </a:r>
                      <a:r>
                        <a:rPr lang="en-US" sz="1600" b="1" baseline="0%" dirty="0" smtClean="0">
                          <a:latin typeface="Calibri" pitchFamily="34" charset="0"/>
                        </a:rPr>
                        <a:t> Out-of-Pocket Expenses</a:t>
                      </a:r>
                      <a:endParaRPr lang="en-US" sz="1600" b="1"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558187">
                <a:tc>
                  <a:txBody>
                    <a:bodyPr/>
                    <a:lstStyle/>
                    <a:p>
                      <a:endParaRPr lang="en-US" sz="1600" dirty="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smtClean="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558187">
                <a:tc>
                  <a:txBody>
                    <a:bodyPr/>
                    <a:lstStyle/>
                    <a:p>
                      <a:pPr marL="0" marR="0" indent="0" algn="l" defTabSz="914400" rtl="0" eaLnBrk="1" fontAlgn="auto" latinLnBrk="0" hangingPunct="1">
                        <a:lnSpc>
                          <a:spcPct val="100%"/>
                        </a:lnSpc>
                        <a:spcBef>
                          <a:spcPts val="0"/>
                        </a:spcBef>
                        <a:spcAft>
                          <a:spcPts val="0"/>
                        </a:spcAft>
                        <a:buClrTx/>
                        <a:buSzTx/>
                        <a:buFontTx/>
                        <a:buNone/>
                        <a:tabLst/>
                        <a:defRPr/>
                      </a:pPr>
                      <a:r>
                        <a:rPr lang="en-US" sz="1600" dirty="0" smtClean="0">
                          <a:latin typeface="Calibri" pitchFamily="34" charset="0"/>
                        </a:rPr>
                        <a:t>21 – 40%</a:t>
                      </a:r>
                      <a:endParaRPr lang="en-US" sz="1100" dirty="0" smtClean="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t>$36,205</a:t>
                      </a:r>
                      <a:endParaRPr lang="en-US" sz="160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$29,345</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$2,138</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$12,246</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$15,006</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46%</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r>
              <a:tr h="558187">
                <a:tc>
                  <a:txBody>
                    <a:bodyPr/>
                    <a:lstStyle/>
                    <a:p>
                      <a:endParaRPr lang="en-US" sz="1600" dirty="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endParaRPr lang="en-US" sz="160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r>
              <a:tr h="558187">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sz="1600" dirty="0" smtClean="0">
                          <a:latin typeface="Calibri" pitchFamily="34" charset="0"/>
                        </a:rPr>
                        <a:t>61 – 80%</a:t>
                      </a:r>
                      <a:endParaRPr kumimoji="0" lang="en-US" sz="1100" b="0" i="0" u="none" strike="noStrike" kern="1200" cap="none" spc="0" normalizeH="0" baseline="0%" noProof="0" dirty="0" smtClean="0">
                        <a:ln>
                          <a:noFill/>
                        </a:ln>
                        <a:solidFill>
                          <a:prstClr val="black"/>
                        </a:solidFill>
                        <a:effectLst/>
                        <a:uLnTx/>
                        <a:uFillTx/>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t>$97,733</a:t>
                      </a:r>
                      <a:endParaRPr lang="en-US" sz="160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$30,719</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$16,259</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$6,842</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$9,465</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r>
                        <a:rPr lang="en-US" sz="1600" dirty="0" smtClean="0">
                          <a:latin typeface="Calibri" pitchFamily="34" charset="0"/>
                        </a:rPr>
                        <a:t>25%</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r>
              <a:tr h="558187">
                <a:tc>
                  <a:txBody>
                    <a:bodyPr/>
                    <a:lstStyle/>
                    <a:p>
                      <a:endParaRPr lang="en-US" sz="1600" b="0" dirty="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endParaRPr lang="en-US" sz="1600" b="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bg1">
                        <a:lumMod val="85%"/>
                      </a:schemeClr>
                    </a:solidFill>
                  </a:tcPr>
                </a:tc>
              </a:tr>
            </a:tbl>
          </a:graphicData>
        </a:graphic>
      </p:graphicFrame>
      <p:sp>
        <p:nvSpPr>
          <p:cNvPr id="4" name="Text Placeholder 3"/>
          <p:cNvSpPr>
            <a:spLocks noGrp="1"/>
          </p:cNvSpPr>
          <p:nvPr>
            <p:ph type="body" sz="quarter" idx="10"/>
          </p:nvPr>
        </p:nvSpPr>
        <p:spPr>
          <a:xfrm>
            <a:off x="1524000" y="6317500"/>
            <a:ext cx="9144000" cy="316020"/>
          </a:xfrm>
          <a:solidFill>
            <a:schemeClr val="bg1"/>
          </a:solidFill>
        </p:spPr>
        <p:txBody>
          <a:bodyPr>
            <a:noAutofit/>
          </a:bodyPr>
          <a:lstStyle/>
          <a:p>
            <a:pPr>
              <a:defRPr/>
            </a:pPr>
            <a:r>
              <a:rPr lang="en-US" dirty="0" smtClean="0"/>
              <a:t>Source: Education Trust analysis of NPSAS:12 using </a:t>
            </a:r>
            <a:r>
              <a:rPr lang="en-US" dirty="0" err="1" smtClean="0"/>
              <a:t>PowerStats</a:t>
            </a:r>
            <a:r>
              <a:rPr lang="en-US" dirty="0" smtClean="0"/>
              <a:t>, </a:t>
            </a:r>
            <a:r>
              <a:rPr lang="en-US" dirty="0" smtClean="0">
                <a:hlinkClick r:id="rId3"/>
              </a:rPr>
              <a:t>http://nces.ed.gov/datalab/</a:t>
            </a:r>
            <a:r>
              <a:rPr lang="en-US" dirty="0" smtClean="0"/>
              <a:t>.  </a:t>
            </a:r>
            <a:br>
              <a:rPr lang="en-US" dirty="0" smtClean="0"/>
            </a:br>
            <a:r>
              <a:rPr lang="en-US" dirty="0" smtClean="0"/>
              <a:t>Results based on full-time, full-year, one-institution dependent undergraduates at public and private nonprofit four-year colleges</a:t>
            </a:r>
            <a:endParaRPr lang="en-US" dirty="0"/>
          </a:p>
        </p:txBody>
      </p:sp>
      <p:graphicFrame>
        <p:nvGraphicFramePr>
          <p:cNvPr id="20" name="Table 19"/>
          <p:cNvGraphicFramePr>
            <a:graphicFrameLocks noGrp="1"/>
          </p:cNvGraphicFramePr>
          <p:nvPr>
            <p:extLst/>
          </p:nvPr>
        </p:nvGraphicFramePr>
        <p:xfrm>
          <a:off x="1524001" y="3249518"/>
          <a:ext cx="9144002" cy="558187"/>
        </p:xfrm>
        <a:graphic>
          <a:graphicData uri="http://purl.oclc.org/ooxml/drawingml/table">
            <a:tbl>
              <a:tblPr>
                <a:tableStyleId>{B301B821-A1FF-4177-AEE7-76D212191A09}</a:tableStyleId>
              </a:tblPr>
              <a:tblGrid>
                <a:gridCol w="1613645"/>
                <a:gridCol w="954741"/>
                <a:gridCol w="1156447"/>
                <a:gridCol w="1290919"/>
                <a:gridCol w="1021976"/>
                <a:gridCol w="1344707"/>
                <a:gridCol w="1761567"/>
              </a:tblGrid>
              <a:tr h="558187">
                <a:tc>
                  <a:txBody>
                    <a:bodyPr/>
                    <a:lstStyle/>
                    <a:p>
                      <a:r>
                        <a:rPr lang="en-US" sz="1600" dirty="0" smtClean="0">
                          <a:latin typeface="Calibri" pitchFamily="34" charset="0"/>
                        </a:rPr>
                        <a:t>0</a:t>
                      </a:r>
                      <a:r>
                        <a:rPr lang="en-US" sz="1600" baseline="0%" dirty="0" smtClean="0">
                          <a:latin typeface="Calibri" pitchFamily="34" charset="0"/>
                        </a:rPr>
                        <a:t> – 20%</a:t>
                      </a:r>
                      <a:endParaRPr lang="en-US" sz="1100" dirty="0">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t>$12,783</a:t>
                      </a: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latin typeface="Calibri" pitchFamily="34" charset="0"/>
                        </a:rPr>
                        <a:t>$27,428</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latin typeface="Calibri" pitchFamily="34" charset="0"/>
                        </a:rPr>
                        <a:t>$13,565</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21" name="Table 20"/>
          <p:cNvGraphicFramePr>
            <a:graphicFrameLocks noGrp="1"/>
          </p:cNvGraphicFramePr>
          <p:nvPr>
            <p:extLst/>
          </p:nvPr>
        </p:nvGraphicFramePr>
        <p:xfrm>
          <a:off x="1524003" y="4402690"/>
          <a:ext cx="9144003" cy="579120"/>
        </p:xfrm>
        <a:graphic>
          <a:graphicData uri="http://purl.oclc.org/ooxml/drawingml/table">
            <a:tbl>
              <a:tblPr>
                <a:tableStyleId>{B301B821-A1FF-4177-AEE7-76D212191A09}</a:tableStyleId>
              </a:tblPr>
              <a:tblGrid>
                <a:gridCol w="1779639"/>
                <a:gridCol w="865239"/>
                <a:gridCol w="1079956"/>
                <a:gridCol w="1290919"/>
                <a:gridCol w="1021976"/>
                <a:gridCol w="1344707"/>
                <a:gridCol w="1761567"/>
              </a:tblGrid>
              <a:tr h="558187">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sz="1600" dirty="0" smtClean="0">
                          <a:latin typeface="Calibri" pitchFamily="34" charset="0"/>
                        </a:rPr>
                        <a:t>41</a:t>
                      </a:r>
                      <a:r>
                        <a:rPr lang="en-US" sz="1600" baseline="0%" dirty="0" smtClean="0">
                          <a:latin typeface="Calibri" pitchFamily="34" charset="0"/>
                        </a:rPr>
                        <a:t> – 60%</a:t>
                      </a:r>
                      <a:endParaRPr kumimoji="0" lang="en-US" sz="1100" b="0" i="0" u="none" strike="noStrike" kern="1200" cap="none" spc="0" normalizeH="0" baseline="0%" noProof="0" dirty="0" smtClean="0">
                        <a:ln>
                          <a:noFill/>
                        </a:ln>
                        <a:solidFill>
                          <a:prstClr val="black"/>
                        </a:solidFill>
                        <a:effectLst/>
                        <a:uLnTx/>
                        <a:uFillTx/>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t>$65,204</a:t>
                      </a:r>
                      <a:endParaRPr lang="en-US" sz="160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latin typeface="Calibri" pitchFamily="34" charset="0"/>
                        </a:rPr>
                        <a:t>$29,804</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smtClean="0">
                          <a:latin typeface="Calibri" pitchFamily="34" charset="0"/>
                        </a:rPr>
                        <a:t>$8,465</a:t>
                      </a: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22" name="Table 21"/>
          <p:cNvGraphicFramePr>
            <a:graphicFrameLocks noGrp="1"/>
          </p:cNvGraphicFramePr>
          <p:nvPr>
            <p:extLst/>
          </p:nvPr>
        </p:nvGraphicFramePr>
        <p:xfrm>
          <a:off x="1524003" y="5510780"/>
          <a:ext cx="9144003" cy="579120"/>
        </p:xfrm>
        <a:graphic>
          <a:graphicData uri="http://purl.oclc.org/ooxml/drawingml/table">
            <a:tbl>
              <a:tblPr>
                <a:tableStyleId>{B301B821-A1FF-4177-AEE7-76D212191A09}</a:tableStyleId>
              </a:tblPr>
              <a:tblGrid>
                <a:gridCol w="1691148"/>
                <a:gridCol w="963563"/>
                <a:gridCol w="1070123"/>
                <a:gridCol w="1290919"/>
                <a:gridCol w="1021976"/>
                <a:gridCol w="1344707"/>
                <a:gridCol w="1761567"/>
              </a:tblGrid>
              <a:tr h="558187">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sz="1600" b="0" dirty="0" smtClean="0">
                          <a:latin typeface="Calibri" pitchFamily="34" charset="0"/>
                        </a:rPr>
                        <a:t>81 – 100%</a:t>
                      </a:r>
                      <a:endParaRPr kumimoji="0" lang="en-US" sz="1100" b="0" i="0" u="none" strike="noStrike" kern="1200" cap="none" spc="0" normalizeH="0" baseline="0%" noProof="0" dirty="0" smtClean="0">
                        <a:ln>
                          <a:noFill/>
                        </a:ln>
                        <a:solidFill>
                          <a:prstClr val="black"/>
                        </a:solidFill>
                        <a:effectLst/>
                        <a:uLnTx/>
                        <a:uFillTx/>
                        <a:latin typeface="Calibri" pitchFamily="34" charset="0"/>
                      </a:endParaRPr>
                    </a:p>
                  </a:txBody>
                  <a:tcPr marL="90447" marR="90447"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b="0" dirty="0" smtClean="0"/>
                        <a:t>$185,819</a:t>
                      </a:r>
                      <a:endParaRPr lang="en-US" sz="1600" b="0" dirty="0"/>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b="0" dirty="0" smtClean="0">
                          <a:latin typeface="Calibri" pitchFamily="34" charset="0"/>
                        </a:rPr>
                        <a:t>$34,370</a:t>
                      </a: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b="0" dirty="0" smtClean="0">
                          <a:latin typeface="Calibri" pitchFamily="34" charset="0"/>
                        </a:rPr>
                        <a:t>$6,041</a:t>
                      </a: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600" b="0" dirty="0">
                        <a:latin typeface="Calibri" pitchFamily="34" charset="0"/>
                      </a:endParaRPr>
                    </a:p>
                  </a:txBody>
                  <a:tcPr marL="90447" marR="90447"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25" name="Rectangle 24"/>
          <p:cNvSpPr/>
          <p:nvPr/>
        </p:nvSpPr>
        <p:spPr>
          <a:xfrm>
            <a:off x="5386555" y="3260817"/>
            <a:ext cx="993227" cy="560004"/>
          </a:xfrm>
          <a:prstGeom prst="rect">
            <a:avLst/>
          </a:prstGeom>
          <a:solidFill>
            <a:schemeClr val="accent2"/>
          </a:solidFill>
          <a:ln>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t>$276</a:t>
            </a:r>
          </a:p>
        </p:txBody>
      </p:sp>
      <p:sp>
        <p:nvSpPr>
          <p:cNvPr id="26" name="Rectangle 25"/>
          <p:cNvSpPr/>
          <p:nvPr/>
        </p:nvSpPr>
        <p:spPr>
          <a:xfrm>
            <a:off x="7767147" y="3260820"/>
            <a:ext cx="1008994" cy="585295"/>
          </a:xfrm>
          <a:prstGeom prst="rect">
            <a:avLst/>
          </a:prstGeom>
          <a:solidFill>
            <a:schemeClr val="accent2"/>
          </a:solidFill>
          <a:ln>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t>$13,591</a:t>
            </a:r>
          </a:p>
        </p:txBody>
      </p:sp>
      <p:sp>
        <p:nvSpPr>
          <p:cNvPr id="27" name="Rectangle 26"/>
          <p:cNvSpPr/>
          <p:nvPr/>
        </p:nvSpPr>
        <p:spPr>
          <a:xfrm>
            <a:off x="9387712" y="3253264"/>
            <a:ext cx="772511" cy="567559"/>
          </a:xfrm>
          <a:prstGeom prst="rect">
            <a:avLst/>
          </a:prstGeom>
          <a:solidFill>
            <a:schemeClr val="accent2"/>
          </a:solidFill>
          <a:ln>
            <a:solidFill>
              <a:schemeClr val="accent2"/>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t>76%</a:t>
            </a:r>
          </a:p>
        </p:txBody>
      </p:sp>
      <p:sp>
        <p:nvSpPr>
          <p:cNvPr id="28" name="Rectangle 27"/>
          <p:cNvSpPr/>
          <p:nvPr/>
        </p:nvSpPr>
        <p:spPr>
          <a:xfrm>
            <a:off x="5378672" y="4416003"/>
            <a:ext cx="1008993" cy="570843"/>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$8,059</a:t>
            </a:r>
          </a:p>
        </p:txBody>
      </p:sp>
      <p:sp>
        <p:nvSpPr>
          <p:cNvPr id="29" name="Rectangle 28"/>
          <p:cNvSpPr/>
          <p:nvPr/>
        </p:nvSpPr>
        <p:spPr>
          <a:xfrm>
            <a:off x="7767145" y="4416003"/>
            <a:ext cx="1008996" cy="571499"/>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$13,689</a:t>
            </a:r>
          </a:p>
        </p:txBody>
      </p:sp>
      <p:sp>
        <p:nvSpPr>
          <p:cNvPr id="30" name="Rectangle 29"/>
          <p:cNvSpPr/>
          <p:nvPr/>
        </p:nvSpPr>
        <p:spPr>
          <a:xfrm>
            <a:off x="9387709" y="4420272"/>
            <a:ext cx="797472" cy="566575"/>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33%</a:t>
            </a:r>
          </a:p>
        </p:txBody>
      </p:sp>
      <p:sp>
        <p:nvSpPr>
          <p:cNvPr id="31" name="Rectangle 30"/>
          <p:cNvSpPr/>
          <p:nvPr/>
        </p:nvSpPr>
        <p:spPr>
          <a:xfrm>
            <a:off x="5370790" y="5531061"/>
            <a:ext cx="1008993" cy="568427"/>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$35,925</a:t>
            </a:r>
          </a:p>
        </p:txBody>
      </p:sp>
      <p:sp>
        <p:nvSpPr>
          <p:cNvPr id="32" name="Rectangle 31"/>
          <p:cNvSpPr/>
          <p:nvPr/>
        </p:nvSpPr>
        <p:spPr>
          <a:xfrm>
            <a:off x="7767148" y="5531060"/>
            <a:ext cx="1008993" cy="558903"/>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$5,281</a:t>
            </a:r>
          </a:p>
        </p:txBody>
      </p:sp>
      <p:sp>
        <p:nvSpPr>
          <p:cNvPr id="33" name="Rectangle 32"/>
          <p:cNvSpPr/>
          <p:nvPr/>
        </p:nvSpPr>
        <p:spPr>
          <a:xfrm>
            <a:off x="9387712" y="5531059"/>
            <a:ext cx="772511" cy="574456"/>
          </a:xfrm>
          <a:prstGeom prst="rect">
            <a:avLst/>
          </a:prstGeom>
          <a:solidFill>
            <a:schemeClr val="accent4"/>
          </a:solidFill>
          <a:ln>
            <a:solidFill>
              <a:schemeClr val="accent4"/>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17%</a:t>
            </a:r>
          </a:p>
        </p:txBody>
      </p:sp>
      <p:sp>
        <p:nvSpPr>
          <p:cNvPr id="3" name="Rectangle 2"/>
          <p:cNvSpPr/>
          <p:nvPr/>
        </p:nvSpPr>
        <p:spPr>
          <a:xfrm>
            <a:off x="8984516" y="1959432"/>
            <a:ext cx="1555894" cy="4358069"/>
          </a:xfrm>
          <a:prstGeom prst="rect">
            <a:avLst/>
          </a:prstGeom>
          <a:noFill/>
          <a:ln w="28575">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03173142"/>
      </p:ext>
    </p:extLst>
  </p:cSld>
  <p:clrMapOvr>
    <a:masterClrMapping/>
  </p:clrMapOvr>
  <p:timing>
    <p:tnLst>
      <p:par>
        <p:cTn id="1" dur="indefinite" restart="never" nodeType="tmRoot"/>
      </p:par>
    </p:tnLst>
  </p:timing>
</p:sld>
</file>

<file path=ppt/slides/slide9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45796" name="Rectangle 4"/>
          <p:cNvSpPr>
            <a:spLocks noGrp="1" noChangeArrowheads="1"/>
          </p:cNvSpPr>
          <p:nvPr>
            <p:ph type="ctrTitle"/>
          </p:nvPr>
        </p:nvSpPr>
        <p:spPr/>
        <p:txBody>
          <a:bodyPr>
            <a:normAutofit fontScale="90%"/>
          </a:bodyPr>
          <a:lstStyle/>
          <a:p>
            <a:r>
              <a:rPr lang="en-US" sz="4000" dirty="0"/>
              <a:t>So it’s not all about the students or about government.  What colleges do is important in who comes…and who doesn’t.</a:t>
            </a:r>
          </a:p>
        </p:txBody>
      </p:sp>
    </p:spTree>
    <p:extLst>
      <p:ext uri="{BB962C8B-B14F-4D97-AF65-F5344CB8AC3E}">
        <p14:creationId xmlns:p14="http://schemas.microsoft.com/office/powerpoint/2010/main" val="1663989893"/>
      </p:ext>
    </p:extLst>
  </p:cSld>
  <p:clrMapOvr>
    <a:masterClrMapping/>
  </p:clrMapOvr>
  <p:timing>
    <p:tnLst>
      <p:par>
        <p:cTn id="1" dur="indefinite" restart="never" nodeType="tmRoot"/>
      </p:par>
    </p:tnLst>
  </p:timing>
</p:sld>
</file>

<file path=ppt/slides/slide9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7204" name="Rectangle 4"/>
          <p:cNvSpPr>
            <a:spLocks noGrp="1" noChangeArrowheads="1"/>
          </p:cNvSpPr>
          <p:nvPr>
            <p:ph type="ctrTitle"/>
          </p:nvPr>
        </p:nvSpPr>
        <p:spPr/>
        <p:txBody>
          <a:bodyPr>
            <a:normAutofit/>
          </a:bodyPr>
          <a:lstStyle/>
          <a:p>
            <a:r>
              <a:rPr lang="en-US" sz="4000" dirty="0"/>
              <a:t>Moreover, what </a:t>
            </a:r>
            <a:r>
              <a:rPr lang="en-US" sz="4000" dirty="0">
                <a:solidFill>
                  <a:schemeClr val="accent2"/>
                </a:solidFill>
              </a:rPr>
              <a:t>colleges</a:t>
            </a:r>
            <a:r>
              <a:rPr lang="en-US" sz="4000" dirty="0"/>
              <a:t> do also turns out to be very important in whether students graduate or not.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1189009"/>
      </p:ext>
    </p:extLst>
  </p:cSld>
  <p:clrMapOvr>
    <a:masterClrMapping/>
  </p:clrMapOvr>
  <p:timing>
    <p:tnLst>
      <p:par>
        <p:cTn id="1" dur="indefinite" restart="never" nodeType="tmRoot"/>
      </p:par>
    </p:tnLst>
  </p:timing>
</p:sld>
</file>

<file path=ppt/slides/slide9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533400"/>
            <a:ext cx="8229600" cy="1143000"/>
          </a:xfrm>
        </p:spPr>
        <p:txBody>
          <a:bodyPr>
            <a:normAutofit fontScale="90%"/>
          </a:bodyPr>
          <a:lstStyle/>
          <a:p>
            <a:r>
              <a:rPr lang="en-US" b="1" dirty="0"/>
              <a:t>College Completion Rates:</a:t>
            </a:r>
            <a:br>
              <a:rPr lang="en-US" b="1" dirty="0"/>
            </a:br>
            <a:r>
              <a:rPr lang="en-US" b="1" dirty="0"/>
              <a:t>4-Year Colleges</a:t>
            </a:r>
          </a:p>
        </p:txBody>
      </p:sp>
      <p:sp>
        <p:nvSpPr>
          <p:cNvPr id="7" name="Rectangle 3"/>
          <p:cNvSpPr txBox="1">
            <a:spLocks noChangeArrowheads="1"/>
          </p:cNvSpPr>
          <p:nvPr/>
        </p:nvSpPr>
        <p:spPr bwMode="auto">
          <a:xfrm>
            <a:off x="1752600" y="1830388"/>
            <a:ext cx="8686800" cy="4525963"/>
          </a:xfrm>
          <a:prstGeom prst="rect">
            <a:avLst/>
          </a:prstGeom>
          <a:noFill/>
          <a:ln w="9525">
            <a:noFill/>
            <a:miter lim="8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a:lstStyle>
          <a:p>
            <a:pPr>
              <a:spcBef>
                <a:spcPts val="1200"/>
              </a:spcBef>
              <a:spcAft>
                <a:spcPts val="1200"/>
              </a:spcAft>
              <a:buFont typeface="Wingdings" pitchFamily="2" charset="2"/>
              <a:buChar char="§"/>
            </a:pPr>
            <a:r>
              <a:rPr lang="en-US" sz="2800" dirty="0"/>
              <a:t>Fewer than 4 in 10 (38%) entering full-time freshmen obtain a bachelor’s degree from the same institution within 4 years.</a:t>
            </a:r>
          </a:p>
          <a:p>
            <a:pPr>
              <a:spcBef>
                <a:spcPts val="1200"/>
              </a:spcBef>
              <a:spcAft>
                <a:spcPts val="1200"/>
              </a:spcAft>
              <a:buFont typeface="Wingdings" pitchFamily="2" charset="2"/>
              <a:buChar char="§"/>
            </a:pPr>
            <a:r>
              <a:rPr lang="en-US" sz="2800" dirty="0"/>
              <a:t> Within six years of entry, that proportion rises to just under 6 in 10 (58%).</a:t>
            </a:r>
          </a:p>
          <a:p>
            <a:pPr>
              <a:spcBef>
                <a:spcPts val="1200"/>
              </a:spcBef>
              <a:spcAft>
                <a:spcPts val="1200"/>
              </a:spcAft>
              <a:buFont typeface="Wingdings" pitchFamily="2" charset="2"/>
              <a:buChar char="§"/>
            </a:pPr>
            <a:r>
              <a:rPr lang="en-US" sz="2800" dirty="0"/>
              <a:t>If you go beyond IPEDS, and look at graduation from ANY institution, number grows to about two-thirds.</a:t>
            </a:r>
          </a:p>
          <a:p>
            <a:pPr>
              <a:spcBef>
                <a:spcPts val="1200"/>
              </a:spcBef>
              <a:spcAft>
                <a:spcPts val="1200"/>
              </a:spcAft>
              <a:buFont typeface="Wingdings" pitchFamily="2" charset="2"/>
              <a:buChar char="§"/>
            </a:pPr>
            <a:endParaRPr lang="en-US" dirty="0"/>
          </a:p>
        </p:txBody>
      </p:sp>
      <p:sp>
        <p:nvSpPr>
          <p:cNvPr id="8" name="TextBox 7"/>
          <p:cNvSpPr txBox="1"/>
          <p:nvPr/>
        </p:nvSpPr>
        <p:spPr>
          <a:xfrm>
            <a:off x="1524000" y="6274713"/>
            <a:ext cx="6400800" cy="600164"/>
          </a:xfrm>
          <a:prstGeom prst="rect">
            <a:avLst/>
          </a:prstGeom>
          <a:noFill/>
        </p:spPr>
        <p:txBody>
          <a:bodyPr wrap="square" rtlCol="0">
            <a:spAutoFit/>
          </a:bodyPr>
          <a:lstStyle/>
          <a:p>
            <a:pPr>
              <a:spcBef>
                <a:spcPct val="50%"/>
              </a:spcBef>
            </a:pPr>
            <a:r>
              <a:rPr lang="en-US" sz="1100" dirty="0">
                <a:latin typeface="+mj-lt"/>
              </a:rPr>
              <a:t>Source: NCES (December 2013). Enrollment in Postsecondary Institutions, Fall 2012; Financial Statistics, Fiscal Year 2012; and Graduation Rates, Selected Cohorts, 2004-2009, First Look (Provisional Data) Table 4.</a:t>
            </a:r>
            <a:endParaRPr lang="en-US" sz="1100" dirty="0">
              <a:solidFill>
                <a:schemeClr val="accent4"/>
              </a:solidFill>
              <a:latin typeface="+mj-lt"/>
            </a:endParaRPr>
          </a:p>
        </p:txBody>
      </p:sp>
    </p:spTree>
    <p:extLst>
      <p:ext uri="{BB962C8B-B14F-4D97-AF65-F5344CB8AC3E}">
        <p14:creationId xmlns:p14="http://schemas.microsoft.com/office/powerpoint/2010/main" val="1924075219"/>
      </p:ext>
    </p:extLst>
  </p:cSld>
  <p:clrMapOvr>
    <a:masterClrMapping/>
  </p:clrMapOvr>
  <p:timing>
    <p:tnLst>
      <p:par>
        <p:cTn id="1" dur="indefinite" restart="never" nodeType="tmRoot"/>
      </p:par>
    </p:tnLst>
  </p:timing>
</p:sld>
</file>

<file path=ppt/theme/theme1.xml><?xml version="1.0" encoding="utf-8"?>
<a:theme xmlns:a="http://purl.oclc.org/ooxml/drawingml/main" name="Scrappy Advoc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2.xml><?xml version="1.0" encoding="utf-8"?>
<a:theme xmlns:a="http://purl.oclc.org/ooxml/drawingml/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3.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0.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1.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2.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3.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4.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5.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6.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7.xml><?xml version="1.0" encoding="utf-8"?>
<a:themeOverride xmlns:a="http://purl.oclc.org/ooxml/drawingml/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8.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19.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2.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20.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21.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22.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3.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4.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5.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6.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7.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8.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ppt/theme/themeOverride9.xml><?xml version="1.0" encoding="utf-8"?>
<a:themeOverride xmlns:a="http://purl.oclc.org/ooxml/drawingml/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Override>
</file>

<file path=docProps/app.xml><?xml version="1.0" encoding="utf-8"?>
<Properties xmlns="http://purl.oclc.org/ooxml/officeDocument/extendedProperties" xmlns:vt="http://purl.oclc.org/ooxml/officeDocument/docPropsVTypes">
  <TotalTime>1240</TotalTime>
  <Words>8645</Words>
  <Application>Microsoft Office PowerPoint</Application>
  <PresentationFormat>Widescreen</PresentationFormat>
  <Paragraphs>1041</Paragraphs>
  <Slides>151</Slides>
  <Notes>58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151</vt:i4>
      </vt:variant>
    </vt:vector>
  </HeadingPairs>
  <TitlesOfParts>
    <vt:vector size="167" baseType="lpstr">
      <vt:lpstr>ＭＳ Ｐゴシック</vt:lpstr>
      <vt:lpstr>Arial</vt:lpstr>
      <vt:lpstr>Arial Black</vt:lpstr>
      <vt:lpstr>Arial Narrow</vt:lpstr>
      <vt:lpstr>Calibri</vt:lpstr>
      <vt:lpstr>Eras Medium ITC</vt:lpstr>
      <vt:lpstr>Gill Sans</vt:lpstr>
      <vt:lpstr>Tahoma</vt:lpstr>
      <vt:lpstr>Times New Roman</vt:lpstr>
      <vt:lpstr>Univers 45 Light</vt:lpstr>
      <vt:lpstr>Univers 55</vt:lpstr>
      <vt:lpstr>Univers 55</vt:lpstr>
      <vt:lpstr>Univers 57 Condensed</vt:lpstr>
      <vt:lpstr>Wingdings</vt:lpstr>
      <vt:lpstr>Scrappy Advocate</vt:lpstr>
      <vt:lpstr>Document</vt:lpstr>
      <vt:lpstr>PowerPoint Presentation</vt:lpstr>
      <vt:lpstr>America:  Two Powerful Stories</vt:lpstr>
      <vt:lpstr>PowerPoint Presentation</vt:lpstr>
      <vt:lpstr>2.  Generational Advancement:</vt:lpstr>
      <vt:lpstr>These stories animated hopes and dreams of people here at home</vt:lpstr>
      <vt:lpstr>Yes, America was often intolerant…</vt:lpstr>
      <vt:lpstr>We were:</vt:lpstr>
      <vt:lpstr>PowerPoint Presentation</vt:lpstr>
      <vt:lpstr>PowerPoint Presentation</vt:lpstr>
      <vt:lpstr>Progress was painfully slow, especially for people of color.  But year by year, decade by decade…</vt:lpstr>
      <vt:lpstr>PowerPoint Presentation</vt:lpstr>
      <vt:lpstr>PowerPoint Presentation</vt:lpstr>
      <vt:lpstr>Then, beginning in the eighties, growing economic inequality started eating away at our progress.</vt:lpstr>
      <vt:lpstr>In recent years, most income gains have gone to those at the top of the ladder, while those at the bottom have fallen backwards.</vt:lpstr>
      <vt:lpstr>PowerPoint Presentation</vt:lpstr>
      <vt:lpstr>PowerPoint Presentation</vt:lpstr>
      <vt:lpstr>Inequality particularly pronounced for Black and Latino families…</vt:lpstr>
      <vt:lpstr>Blacks and Latino families have lower earnings…</vt:lpstr>
      <vt:lpstr>…And less than one-tenth of the household wealth.</vt:lpstr>
      <vt:lpstr>Not just inequality in wages and wealth, but growing problems with social mobility, as well.</vt:lpstr>
      <vt:lpstr>U.S. intergenerational mobility was improving until 1980, but barriers have gotten higher since.</vt:lpstr>
      <vt:lpstr>The US now has one of lowest rates of intergenerational mobility</vt:lpstr>
      <vt:lpstr>At macro level, better and more equal education is not the only answer. </vt:lpstr>
      <vt:lpstr>PowerPoint Presentation</vt:lpstr>
      <vt:lpstr>College Grads Less Likely to be Unemployed</vt:lpstr>
      <vt:lpstr>They also stand out on the other things we value.</vt:lpstr>
      <vt:lpstr>College graduates more likely to vote</vt:lpstr>
      <vt:lpstr>PowerPoint Presentation</vt:lpstr>
      <vt:lpstr>College Grads of all races far more likely to be in “Very Good” or “Excellent” Health</vt:lpstr>
      <vt:lpstr>PowerPoint Presentation</vt:lpstr>
      <vt:lpstr>What schools and colleges do, in other words, is hugely important to our economy, our democracy, and our society. </vt:lpstr>
      <vt:lpstr>So, how are we doing?</vt:lpstr>
      <vt:lpstr>Over past 30 years, we’ve made a lot of progress on the access side.</vt:lpstr>
      <vt:lpstr>Immediate College-Going Up</vt:lpstr>
      <vt:lpstr>PowerPoint Presentation</vt:lpstr>
      <vt:lpstr>Immediate College-Going Increasing for All Racial/Ethnic Groups: 1972 to 2012</vt:lpstr>
      <vt:lpstr>College-Going Generally Increasing  for All Income Groups</vt:lpstr>
      <vt:lpstr> But though college going up for low-income students…</vt:lpstr>
      <vt:lpstr>Low-Income Students Today Still Not Reaching the College-going Rate for High-Income Students  in 1972…</vt:lpstr>
      <vt:lpstr>But access isn’t the only issue:  </vt:lpstr>
      <vt:lpstr>Low-Income Students and Students of Color Twice as Likely to Enter For-profit Colleges</vt:lpstr>
      <vt:lpstr>Access to what?</vt:lpstr>
      <vt:lpstr>And what about graduation in colleges more generally? </vt:lpstr>
      <vt:lpstr>Black, Latino, and American Indian Freshmen Complete College at Lower Rates Than Other Students</vt:lpstr>
      <vt:lpstr>PowerPoint Presentation</vt:lpstr>
      <vt:lpstr>Chance of  attaining a bachelor’s degree  within six years,  among students who aspire to a Bachelors degree and  begin at community college?</vt:lpstr>
      <vt:lpstr>PowerPoint Presentation</vt:lpstr>
      <vt:lpstr>Add it all up…</vt:lpstr>
      <vt:lpstr>PowerPoint Presentation</vt:lpstr>
      <vt:lpstr>Whites attain bachelor’s degrees at nearly twice the rate of blacks and almost three times the rate of Hispanics</vt:lpstr>
      <vt:lpstr>Young adults from high-income families are 3 times as likely as those from low-income families to earn bachelor’s degrees by age 24</vt:lpstr>
      <vt:lpstr>These rates threaten health of our democracy.  </vt:lpstr>
      <vt:lpstr>Changing demographics demand greater focus  on underrepresented populations.</vt:lpstr>
      <vt:lpstr>Not surprisingly, our international lead is slipping away </vt:lpstr>
      <vt:lpstr>PowerPoint Presentation</vt:lpstr>
      <vt:lpstr>PowerPoint Presentation</vt:lpstr>
      <vt:lpstr>PowerPoint Presentation</vt:lpstr>
      <vt:lpstr>WHAT’S GOING ON?</vt:lpstr>
      <vt:lpstr>They are not all wrong.</vt:lpstr>
      <vt:lpstr>PowerPoint Presentation</vt:lpstr>
      <vt:lpstr>Low Income and Minority Students Continue to be Clustered in Schools where we spend less…</vt:lpstr>
      <vt:lpstr>National Inequities in State and Local Revenue Per Student</vt:lpstr>
      <vt:lpstr>…expect less</vt:lpstr>
      <vt:lpstr>Students in Poor Schools Receive ‘A’s for Work That Would Earn ‘Cs’ in Affluent Schools</vt:lpstr>
      <vt:lpstr>…teach them less</vt:lpstr>
      <vt:lpstr>PowerPoint Presentation</vt:lpstr>
      <vt:lpstr>…and assign them our least qualified teachers.</vt:lpstr>
      <vt:lpstr>Students at high-minority schools are more likely to be taught by novice teachers</vt:lpstr>
      <vt:lpstr>Core classes in high-poverty and high-minority secondary schools are more likely to be taught by out-of-field teachers </vt:lpstr>
      <vt:lpstr>Los Angeles: Black, Latino students have fewer highly effective teachers, more weak ones. </vt:lpstr>
      <vt:lpstr>PowerPoint Presentation</vt:lpstr>
      <vt:lpstr>Since 1999, large gains for all groups of students,  especially students of color</vt:lpstr>
      <vt:lpstr>Since 1999, performance rising for  all groups of students</vt:lpstr>
      <vt:lpstr>PowerPoint Presentation</vt:lpstr>
      <vt:lpstr>Reading:  Not much gap narrowing since 1988.</vt:lpstr>
      <vt:lpstr>Math:  Not much gap closing since 1990.</vt:lpstr>
      <vt:lpstr>PowerPoint Presentation</vt:lpstr>
      <vt:lpstr>PowerPoint Presentation</vt:lpstr>
      <vt:lpstr>College costs have increased at 4.5 times the rate of inflation</vt:lpstr>
      <vt:lpstr>Federal Pell Grants have failed to  keep pace with rising college costs</vt:lpstr>
      <vt:lpstr>Why?  Not because we’re not spending a lot more on student aid.</vt:lpstr>
      <vt:lpstr>In FY13, $21 billion federal dollars were diverted in to education tax benefits,  many of which benefit  institutions or wealthier students.</vt:lpstr>
      <vt:lpstr>PowerPoint Presentation</vt:lpstr>
      <vt:lpstr>PowerPoint Presentation</vt:lpstr>
      <vt:lpstr>PowerPoint Presentation</vt:lpstr>
      <vt:lpstr>PowerPoint Presentation</vt:lpstr>
      <vt:lpstr>PowerPoint Presentation</vt:lpstr>
      <vt:lpstr>We start out by spending less per student in the institutions serving students with the biggest needs.  Then, over the past few years, we just cut mercilessly from there.</vt:lpstr>
      <vt:lpstr>So yes, government policy is part of the problem, too.</vt:lpstr>
      <vt:lpstr>But  colleges and universities are not unimportant actors in this drama of shrinking opportunity, either.</vt:lpstr>
      <vt:lpstr>For one thing, the shifts away from poor students in institutional aid money are MORE PRONOUNCED than the shifts in government aid.</vt:lpstr>
      <vt:lpstr>PowerPoint Presentation</vt:lpstr>
      <vt:lpstr>PowerPoint Presentation</vt:lpstr>
      <vt:lpstr>Public 4-year colleges used to spend more than twice as much on needy students, but now spend more on wealthy students</vt:lpstr>
      <vt:lpstr>PowerPoint Presentation</vt:lpstr>
      <vt:lpstr>Low-income students must devote an amount equivalent to 76% of their family income towards college costs</vt:lpstr>
      <vt:lpstr>So it’s not all about the students or about government.  What colleges do is important in who comes…and who doesn’t.</vt:lpstr>
      <vt:lpstr>Moreover, what colleges do also turns out to be very important in whether students graduate or not.</vt:lpstr>
      <vt:lpstr>College Completion Rates: 4-Year Colleges</vt:lpstr>
      <vt:lpstr>Many Four-Year Colleges Have Very High  Graduation Rates and Many, Very Low </vt:lpstr>
      <vt:lpstr>Some of these differences are clearly attributable to differences in student preparation and/or institutional mission. </vt:lpstr>
      <vt:lpstr>Indeed, with enough data on both institutions and students, we can find a way to “explain” 70-80% of the variance among institutions.</vt:lpstr>
      <vt:lpstr>But…when you dig underneath the averages, one thing is very clear:  Some colleges are far more successful than their students’ “stats” would suggest.</vt:lpstr>
      <vt:lpstr>College Results Online www.collegeresults.org</vt:lpstr>
      <vt:lpstr>Research Institutions Similar Students, Different Results</vt:lpstr>
      <vt:lpstr>Research Institutions Similar Students, Different Results</vt:lpstr>
      <vt:lpstr>Masters Institutions – Large Similar Students, Different Results</vt:lpstr>
      <vt:lpstr>Some making fast progress in improving success for students of color, some have closed gaps entirely.</vt:lpstr>
      <vt:lpstr>Biggest Gainers in Success for Latino Students:  Public Colleges and Universities</vt:lpstr>
      <vt:lpstr>Biggest Gainers in Success for Black Students:  Public Colleges and Universities</vt:lpstr>
      <vt:lpstr>Bottom Line:</vt:lpstr>
      <vt:lpstr>What can we do?</vt:lpstr>
      <vt:lpstr>First, we have to continue to improve student preparation in our middle and high schools.  </vt:lpstr>
      <vt:lpstr>And from the leaders, we know that:</vt:lpstr>
      <vt:lpstr>Beyond that, we know that:</vt:lpstr>
      <vt:lpstr>PowerPoint Presentation</vt:lpstr>
      <vt:lpstr>Grade 10 Writing Assignment</vt:lpstr>
      <vt:lpstr>Grade 10 Writing Assignment</vt:lpstr>
      <vt:lpstr>PowerPoint Presentation</vt:lpstr>
      <vt:lpstr>PowerPoint Presentation</vt:lpstr>
      <vt:lpstr>That was pre-College-and-Career-Ready Standards.  </vt:lpstr>
      <vt:lpstr>A Deeper Look at What We Did</vt:lpstr>
      <vt:lpstr>PowerPoint Presentation</vt:lpstr>
      <vt:lpstr>PowerPoint Presentation</vt:lpstr>
      <vt:lpstr>PowerPoint Presentation</vt:lpstr>
      <vt:lpstr>PowerPoint Presentation</vt:lpstr>
      <vt:lpstr>PowerPoint Presentation</vt:lpstr>
      <vt:lpstr>PowerPoint Presentation</vt:lpstr>
      <vt:lpstr>In isolation, the low assignments can reflect targeted skill building and student practice…not necessarily harmful in moderation</vt:lpstr>
      <vt:lpstr>However when compounded over multiple class periods, in multiple subjects, over multiple years, the effect is detrimental.</vt:lpstr>
      <vt:lpstr>Ed Trust Assignment Study: What We Found</vt:lpstr>
      <vt:lpstr>These things need attention.</vt:lpstr>
      <vt:lpstr>Second, we also have to keep pushing for better state and federal policy.</vt:lpstr>
      <vt:lpstr>In the meantime, though, there is a lot that colleges can do.</vt:lpstr>
      <vt:lpstr>1.  Their leaders make sure student success is a campus-wide priority.</vt:lpstr>
      <vt:lpstr>Improving student success isn’t all—or even mostly—about programs.</vt:lpstr>
      <vt:lpstr>Successful leaders honor and tap into institutional culture to privilege student success</vt:lpstr>
      <vt:lpstr>In fact, successful leaders consistently treat faculty as problem solvers, not as problems to be solved.</vt:lpstr>
      <vt:lpstr>2.  They look at their data…and act.</vt:lpstr>
      <vt:lpstr>Successful institutions don’t just aim at the final goal—graduation—they concentrate on each step along the way, especially the early ones.</vt:lpstr>
      <vt:lpstr>Keeping your eyes on both retention and credit accumulation</vt:lpstr>
      <vt:lpstr>First-Year Retention vs. Credit Accumulation  The Silent Retention Problem</vt:lpstr>
      <vt:lpstr>3.  Where can the data take you?  Successful institutions create clear, structured pathways to success.</vt:lpstr>
      <vt:lpstr>PowerPoint Presentation</vt:lpstr>
      <vt:lpstr>4.  They take on Introductory and Developmental Classes</vt:lpstr>
      <vt:lpstr>5.  Where else can the data take you?  Successful institutions  don’t hesitate to demand, require.</vt:lpstr>
      <vt:lpstr>A lot of institutions know what works.  And more and more of them are advising students to do those things.  </vt:lpstr>
      <vt:lpstr>6.  They bring back the ones they lose.</vt:lpstr>
      <vt:lpstr>PowerPoint Presentation</vt:lpstr>
      <vt:lpstr>PowerPoint Presentation</vt:lpstr>
      <vt:lpstr>PowerPoint Presentation</vt:lpstr>
    </vt:vector>
  </TitlesOfParts>
  <Company>The Education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Sela Lewis</dc:creator>
  <cp:lastModifiedBy>Anneliese Bruner</cp:lastModifiedBy>
  <cp:revision>156</cp:revision>
  <dcterms:created xsi:type="dcterms:W3CDTF">2012-03-29T14:09:00Z</dcterms:created>
  <dcterms:modified xsi:type="dcterms:W3CDTF">2016-04-22T18:33:06Z</dcterms:modified>
</cp:coreProperties>
</file>